
<file path=[Content_Types].xml><?xml version="1.0" encoding="utf-8"?>
<Types xmlns="http://schemas.openxmlformats.org/package/2006/content-types">
  <Default Extension="emf" ContentType="image/x-emf"/>
  <Default Extension="jpeg" ContentType="image/jpeg"/>
  <Default Extension="jpg" ContentType="image/jpg"/>
  <Default Extension="png" ContentType="image/png"/>
  <Default Extension="rels" ContentType="application/vnd.openxmlformats-package.relationships+xml"/>
  <Default Extension="tif" ContentType="image/tif"/>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4.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media/image4.jpg" ContentType="image/jpeg"/>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782" r:id="rId2"/>
    <p:sldMasterId id="2147483794" r:id="rId3"/>
    <p:sldMasterId id="2147483800" r:id="rId4"/>
    <p:sldMasterId id="2147483813" r:id="rId5"/>
  </p:sldMasterIdLst>
  <p:notesMasterIdLst>
    <p:notesMasterId r:id="rId38"/>
  </p:notesMasterIdLst>
  <p:sldIdLst>
    <p:sldId id="341" r:id="rId6"/>
    <p:sldId id="342" r:id="rId7"/>
    <p:sldId id="261" r:id="rId8"/>
    <p:sldId id="344" r:id="rId9"/>
    <p:sldId id="1916" r:id="rId10"/>
    <p:sldId id="1898" r:id="rId11"/>
    <p:sldId id="1912" r:id="rId12"/>
    <p:sldId id="1922" r:id="rId13"/>
    <p:sldId id="1921" r:id="rId14"/>
    <p:sldId id="1879" r:id="rId15"/>
    <p:sldId id="1864" r:id="rId16"/>
    <p:sldId id="947" r:id="rId17"/>
    <p:sldId id="1896" r:id="rId18"/>
    <p:sldId id="1894" r:id="rId19"/>
    <p:sldId id="1885" r:id="rId20"/>
    <p:sldId id="285" r:id="rId21"/>
    <p:sldId id="1892" r:id="rId22"/>
    <p:sldId id="1913" r:id="rId23"/>
    <p:sldId id="821" r:id="rId24"/>
    <p:sldId id="1914" r:id="rId25"/>
    <p:sldId id="259" r:id="rId26"/>
    <p:sldId id="256" r:id="rId27"/>
    <p:sldId id="1917" r:id="rId28"/>
    <p:sldId id="1918" r:id="rId29"/>
    <p:sldId id="1919" r:id="rId30"/>
    <p:sldId id="263" r:id="rId31"/>
    <p:sldId id="264" r:id="rId32"/>
    <p:sldId id="1135" r:id="rId33"/>
    <p:sldId id="281" r:id="rId34"/>
    <p:sldId id="1865" r:id="rId35"/>
    <p:sldId id="1920" r:id="rId36"/>
    <p:sldId id="414" r:id="rId37"/>
  </p:sldIdLst>
  <p:sldSz cx="12192000" cy="6858000"/>
  <p:notesSz cx="6858000" cy="9144000"/>
  <p:defaultTex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uce Kreter" initials="BK" lastIdx="10" clrIdx="0">
    <p:extLst>
      <p:ext uri="{19B8F6BF-5375-455C-9EA6-DF929625EA0E}">
        <p15:presenceInfo xmlns:p15="http://schemas.microsoft.com/office/powerpoint/2012/main" userId="S::bruce.kreter@gilead.com::9abeefd8-a5fe-4f81-8957-97fd338c40e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78" autoAdjust="0"/>
    <p:restoredTop sz="86290" autoAdjust="0"/>
  </p:normalViewPr>
  <p:slideViewPr>
    <p:cSldViewPr snapToGrid="0" snapToObjects="1">
      <p:cViewPr varScale="1">
        <p:scale>
          <a:sx n="112" d="100"/>
          <a:sy n="112" d="100"/>
        </p:scale>
        <p:origin x="708" y="108"/>
      </p:cViewPr>
      <p:guideLst>
        <p:guide orient="horz" pos="2160"/>
        <p:guide pos="384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commentAuthors" Target="commentAuthors.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28604B7-1AB5-2046-A8AD-1C52237FD1DF}" type="datetimeFigureOut">
              <a:rPr lang="de-DE" smtClean="0"/>
              <a:t>25.11.2020</a:t>
            </a:fld>
            <a:endParaRPr lang="de-DE"/>
          </a:p>
        </p:txBody>
      </p:sp>
      <p:sp>
        <p:nvSpPr>
          <p:cNvPr id="4" name="Folienbildplatzhalt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A6EA3BC-7FD5-7746-96CD-8B0D90A3A70B}" type="slidenum">
              <a:rPr lang="de-DE" smtClean="0"/>
              <a:t>‹#›</a:t>
            </a:fld>
            <a:endParaRPr lang="de-DE"/>
          </a:p>
        </p:txBody>
      </p:sp>
    </p:spTree>
    <p:extLst>
      <p:ext uri="{BB962C8B-B14F-4D97-AF65-F5344CB8AC3E}">
        <p14:creationId xmlns:p14="http://schemas.microsoft.com/office/powerpoint/2010/main" val="73563433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A6EA3BC-7FD5-7746-96CD-8B0D90A3A70B}" type="slidenum">
              <a:rPr lang="de-DE" smtClean="0"/>
              <a:t>1</a:t>
            </a:fld>
            <a:endParaRPr lang="de-DE"/>
          </a:p>
        </p:txBody>
      </p:sp>
    </p:spTree>
    <p:extLst>
      <p:ext uri="{BB962C8B-B14F-4D97-AF65-F5344CB8AC3E}">
        <p14:creationId xmlns:p14="http://schemas.microsoft.com/office/powerpoint/2010/main" val="13061929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Folienbildplatzhalter 1"/>
          <p:cNvSpPr>
            <a:spLocks noGrp="1" noRot="1" noChangeAspect="1"/>
          </p:cNvSpPr>
          <p:nvPr>
            <p:ph type="sldImg"/>
          </p:nvPr>
        </p:nvSpPr>
        <p:spPr>
          <a:xfrm>
            <a:off x="381000" y="685800"/>
            <a:ext cx="6096000" cy="3429000"/>
          </a:xfrm>
          <a:ln/>
        </p:spPr>
      </p:sp>
      <p:sp>
        <p:nvSpPr>
          <p:cNvPr id="12290"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dirty="0">
                <a:latin typeface="Arial" charset="0"/>
                <a:ea typeface="ＭＳ Ｐゴシック" charset="0"/>
                <a:cs typeface="ＭＳ Ｐゴシック" charset="0"/>
              </a:rPr>
              <a:t>HDV: </a:t>
            </a:r>
            <a:r>
              <a:rPr lang="de-DE" dirty="0" err="1">
                <a:latin typeface="Arial" charset="0"/>
                <a:ea typeface="ＭＳ Ｐゴシック" charset="0"/>
                <a:cs typeface="ＭＳ Ｐゴシック" charset="0"/>
              </a:rPr>
              <a:t>HBsAg</a:t>
            </a:r>
            <a:r>
              <a:rPr lang="de-DE" dirty="0">
                <a:latin typeface="Arial" charset="0"/>
                <a:ea typeface="ＭＳ Ｐゴシック" charset="0"/>
                <a:cs typeface="ＭＳ Ｐゴシック" charset="0"/>
              </a:rPr>
              <a:t> </a:t>
            </a:r>
            <a:r>
              <a:rPr lang="de-DE" dirty="0" err="1">
                <a:latin typeface="Arial" charset="0"/>
                <a:ea typeface="ＭＳ Ｐゴシック" charset="0"/>
                <a:cs typeface="ＭＳ Ｐゴシック" charset="0"/>
              </a:rPr>
              <a:t>for</a:t>
            </a:r>
            <a:r>
              <a:rPr lang="de-DE" dirty="0">
                <a:latin typeface="Arial" charset="0"/>
                <a:ea typeface="ＭＳ Ｐゴシック" charset="0"/>
                <a:cs typeface="ＭＳ Ｐゴシック" charset="0"/>
              </a:rPr>
              <a:t> </a:t>
            </a:r>
            <a:r>
              <a:rPr lang="de-DE" dirty="0" err="1">
                <a:latin typeface="Arial" charset="0"/>
                <a:ea typeface="ＭＳ Ｐゴシック" charset="0"/>
                <a:cs typeface="ＭＳ Ｐゴシック" charset="0"/>
              </a:rPr>
              <a:t>entry</a:t>
            </a:r>
            <a:r>
              <a:rPr lang="de-DE" dirty="0">
                <a:latin typeface="Arial" charset="0"/>
                <a:ea typeface="ＭＳ Ｐゴシック" charset="0"/>
                <a:cs typeface="ＭＳ Ｐゴシック" charset="0"/>
              </a:rPr>
              <a:t> and </a:t>
            </a:r>
            <a:r>
              <a:rPr lang="de-DE" dirty="0" err="1">
                <a:latin typeface="Arial" charset="0"/>
                <a:ea typeface="ＭＳ Ｐゴシック" charset="0"/>
                <a:cs typeface="ＭＳ Ｐゴシック" charset="0"/>
              </a:rPr>
              <a:t>release</a:t>
            </a:r>
            <a:r>
              <a:rPr lang="de-DE" dirty="0">
                <a:latin typeface="Arial" charset="0"/>
                <a:ea typeface="ＭＳ Ｐゴシック" charset="0"/>
                <a:cs typeface="ＭＳ Ｐゴシック" charset="0"/>
              </a:rPr>
              <a:t> ! Not </a:t>
            </a:r>
            <a:r>
              <a:rPr lang="de-DE" dirty="0" err="1">
                <a:latin typeface="Arial" charset="0"/>
                <a:ea typeface="ＭＳ Ｐゴシック" charset="0"/>
                <a:cs typeface="ＭＳ Ｐゴシック" charset="0"/>
              </a:rPr>
              <a:t>replication</a:t>
            </a:r>
            <a:r>
              <a:rPr lang="de-DE" dirty="0">
                <a:latin typeface="Arial" charset="0"/>
                <a:ea typeface="ＭＳ Ｐゴシック" charset="0"/>
                <a:cs typeface="ＭＳ Ｐゴシック" charset="0"/>
              </a:rPr>
              <a:t> !</a:t>
            </a:r>
          </a:p>
          <a:p>
            <a:r>
              <a:rPr lang="de-DE" dirty="0" err="1">
                <a:latin typeface="Arial" charset="0"/>
                <a:ea typeface="ＭＳ Ｐゴシック" charset="0"/>
                <a:cs typeface="ＭＳ Ｐゴシック" charset="0"/>
              </a:rPr>
              <a:t>Drawn</a:t>
            </a:r>
            <a:r>
              <a:rPr lang="de-DE" dirty="0">
                <a:latin typeface="Arial" charset="0"/>
                <a:ea typeface="ＭＳ Ｐゴシック" charset="0"/>
                <a:cs typeface="ＭＳ Ｐゴシック" charset="0"/>
              </a:rPr>
              <a:t> </a:t>
            </a:r>
            <a:r>
              <a:rPr lang="de-DE" dirty="0" err="1">
                <a:latin typeface="Arial" charset="0"/>
                <a:ea typeface="ＭＳ Ｐゴシック" charset="0"/>
                <a:cs typeface="ＭＳ Ｐゴシック" charset="0"/>
              </a:rPr>
              <a:t>by</a:t>
            </a:r>
            <a:r>
              <a:rPr lang="de-DE" dirty="0">
                <a:latin typeface="Arial" charset="0"/>
                <a:ea typeface="ＭＳ Ｐゴシック" charset="0"/>
                <a:cs typeface="ＭＳ Ｐゴシック" charset="0"/>
              </a:rPr>
              <a:t> Bea </a:t>
            </a:r>
            <a:r>
              <a:rPr lang="de-DE" dirty="0" err="1">
                <a:latin typeface="Arial" charset="0"/>
                <a:ea typeface="ＭＳ Ｐゴシック" charset="0"/>
                <a:cs typeface="ＭＳ Ｐゴシック" charset="0"/>
              </a:rPr>
              <a:t>Calle</a:t>
            </a:r>
            <a:r>
              <a:rPr lang="de-DE" dirty="0">
                <a:latin typeface="Arial" charset="0"/>
                <a:ea typeface="ＭＳ Ｐゴシック" charset="0"/>
                <a:cs typeface="ＭＳ Ｐゴシック" charset="0"/>
              </a:rPr>
              <a:t> Serrano – </a:t>
            </a:r>
            <a:r>
              <a:rPr lang="de-DE" dirty="0" err="1">
                <a:latin typeface="Arial" charset="0"/>
                <a:ea typeface="ＭＳ Ｐゴシック" charset="0"/>
                <a:cs typeface="ＭＳ Ｐゴシック" charset="0"/>
              </a:rPr>
              <a:t>Introduce</a:t>
            </a:r>
            <a:r>
              <a:rPr lang="de-DE" dirty="0">
                <a:latin typeface="Arial" charset="0"/>
                <a:ea typeface="ＭＳ Ｐゴシック" charset="0"/>
                <a:cs typeface="ＭＳ Ｐゴシック" charset="0"/>
              </a:rPr>
              <a:t> Bea (</a:t>
            </a:r>
            <a:r>
              <a:rPr lang="de-DE" dirty="0" err="1">
                <a:latin typeface="Arial" charset="0"/>
                <a:ea typeface="ＭＳ Ｐゴシック" charset="0"/>
                <a:cs typeface="ＭＳ Ｐゴシック" charset="0"/>
              </a:rPr>
              <a:t>fellow</a:t>
            </a:r>
            <a:r>
              <a:rPr lang="de-DE" dirty="0">
                <a:latin typeface="Arial" charset="0"/>
                <a:ea typeface="ＭＳ Ｐゴシック" charset="0"/>
                <a:cs typeface="ＭＳ Ｐゴシック" charset="0"/>
              </a:rPr>
              <a:t> in </a:t>
            </a:r>
            <a:r>
              <a:rPr lang="de-DE" dirty="0" err="1">
                <a:latin typeface="Arial" charset="0"/>
                <a:ea typeface="ＭＳ Ｐゴシック" charset="0"/>
                <a:cs typeface="ＭＳ Ｐゴシック" charset="0"/>
              </a:rPr>
              <a:t>our</a:t>
            </a:r>
            <a:r>
              <a:rPr lang="de-DE" dirty="0">
                <a:latin typeface="Arial" charset="0"/>
                <a:ea typeface="ＭＳ Ｐゴシック" charset="0"/>
                <a:cs typeface="ＭＳ Ｐゴシック" charset="0"/>
              </a:rPr>
              <a:t> </a:t>
            </a:r>
            <a:r>
              <a:rPr lang="de-DE" dirty="0" err="1">
                <a:latin typeface="Arial" charset="0"/>
                <a:ea typeface="ＭＳ Ｐゴシック" charset="0"/>
                <a:cs typeface="ＭＳ Ｐゴシック" charset="0"/>
              </a:rPr>
              <a:t>group</a:t>
            </a:r>
            <a:r>
              <a:rPr lang="de-DE" dirty="0">
                <a:latin typeface="Arial" charset="0"/>
                <a:ea typeface="ＭＳ Ｐゴシック" charset="0"/>
                <a:cs typeface="ＭＳ Ｐゴシック" charset="0"/>
              </a:rPr>
              <a:t> at Hannover Med School, </a:t>
            </a:r>
            <a:r>
              <a:rPr lang="de-DE" dirty="0" err="1">
                <a:latin typeface="Arial" charset="0"/>
                <a:ea typeface="ＭＳ Ｐゴシック" charset="0"/>
                <a:cs typeface="ＭＳ Ｐゴシック" charset="0"/>
              </a:rPr>
              <a:t>working</a:t>
            </a:r>
            <a:r>
              <a:rPr lang="de-DE" dirty="0">
                <a:latin typeface="Arial" charset="0"/>
                <a:ea typeface="ＭＳ Ｐゴシック" charset="0"/>
                <a:cs typeface="ＭＳ Ｐゴシック" charset="0"/>
              </a:rPr>
              <a:t> </a:t>
            </a:r>
            <a:r>
              <a:rPr lang="de-DE" dirty="0" err="1">
                <a:latin typeface="Arial" charset="0"/>
                <a:ea typeface="ＭＳ Ｐゴシック" charset="0"/>
                <a:cs typeface="ＭＳ Ｐゴシック" charset="0"/>
              </a:rPr>
              <a:t>with</a:t>
            </a:r>
            <a:r>
              <a:rPr lang="de-DE" dirty="0">
                <a:latin typeface="Arial" charset="0"/>
                <a:ea typeface="ＭＳ Ｐゴシック" charset="0"/>
                <a:cs typeface="ＭＳ Ｐゴシック" charset="0"/>
              </a:rPr>
              <a:t> Heiner Wedemeyer on Hepatitis Delta, </a:t>
            </a:r>
            <a:r>
              <a:rPr lang="de-DE" dirty="0" err="1">
                <a:latin typeface="Arial" charset="0"/>
                <a:ea typeface="ＭＳ Ｐゴシック" charset="0"/>
                <a:cs typeface="ＭＳ Ｐゴシック" charset="0"/>
              </a:rPr>
              <a:t>now</a:t>
            </a:r>
            <a:r>
              <a:rPr lang="de-DE" dirty="0">
                <a:latin typeface="Arial" charset="0"/>
                <a:ea typeface="ＭＳ Ｐゴシック" charset="0"/>
                <a:cs typeface="ＭＳ Ｐゴシック" charset="0"/>
              </a:rPr>
              <a:t> </a:t>
            </a:r>
            <a:r>
              <a:rPr lang="de-DE" dirty="0" err="1">
                <a:latin typeface="Arial" charset="0"/>
                <a:ea typeface="ＭＳ Ｐゴシック" charset="0"/>
                <a:cs typeface="ＭＳ Ｐゴシック" charset="0"/>
              </a:rPr>
              <a:t>with</a:t>
            </a:r>
            <a:r>
              <a:rPr lang="de-DE" dirty="0">
                <a:latin typeface="Arial" charset="0"/>
                <a:ea typeface="ＭＳ Ｐゴシック" charset="0"/>
                <a:cs typeface="ＭＳ Ｐゴシック" charset="0"/>
              </a:rPr>
              <a:t> Markus Heim in Basel)</a:t>
            </a:r>
          </a:p>
          <a:p>
            <a:r>
              <a:rPr lang="de-DE" dirty="0">
                <a:latin typeface="Arial" charset="0"/>
                <a:ea typeface="ＭＳ Ｐゴシック" charset="0"/>
                <a:cs typeface="ＭＳ Ｐゴシック" charset="0"/>
              </a:rPr>
              <a:t>HDV </a:t>
            </a:r>
            <a:r>
              <a:rPr lang="de-DE" dirty="0" err="1">
                <a:latin typeface="Arial" charset="0"/>
                <a:ea typeface="ＭＳ Ｐゴシック" charset="0"/>
                <a:cs typeface="ＭＳ Ｐゴシック" charset="0"/>
              </a:rPr>
              <a:t>is</a:t>
            </a:r>
            <a:r>
              <a:rPr lang="de-DE" dirty="0">
                <a:latin typeface="Arial" charset="0"/>
                <a:ea typeface="ＭＳ Ｐゴシック" charset="0"/>
                <a:cs typeface="ＭＳ Ｐゴシック" charset="0"/>
              </a:rPr>
              <a:t> a </a:t>
            </a:r>
            <a:r>
              <a:rPr lang="de-DE" dirty="0" err="1">
                <a:latin typeface="Arial" charset="0"/>
                <a:ea typeface="ＭＳ Ｐゴシック" charset="0"/>
                <a:cs typeface="ＭＳ Ｐゴシック" charset="0"/>
              </a:rPr>
              <a:t>fascinating</a:t>
            </a:r>
            <a:r>
              <a:rPr lang="de-DE" dirty="0">
                <a:latin typeface="Arial" charset="0"/>
                <a:ea typeface="ＭＳ Ｐゴシック" charset="0"/>
                <a:cs typeface="ＭＳ Ｐゴシック" charset="0"/>
              </a:rPr>
              <a:t> </a:t>
            </a:r>
            <a:r>
              <a:rPr lang="de-DE" dirty="0" err="1">
                <a:latin typeface="Arial" charset="0"/>
                <a:ea typeface="ＭＳ Ｐゴシック" charset="0"/>
                <a:cs typeface="ＭＳ Ｐゴシック" charset="0"/>
              </a:rPr>
              <a:t>virus</a:t>
            </a:r>
            <a:r>
              <a:rPr lang="de-DE" dirty="0">
                <a:latin typeface="Arial" charset="0"/>
                <a:ea typeface="ＭＳ Ｐゴシック" charset="0"/>
                <a:cs typeface="ＭＳ Ｐゴシック" charset="0"/>
              </a:rPr>
              <a:t>, the </a:t>
            </a:r>
            <a:r>
              <a:rPr lang="de-DE" dirty="0" err="1">
                <a:latin typeface="Arial" charset="0"/>
                <a:ea typeface="ＭＳ Ｐゴシック" charset="0"/>
                <a:cs typeface="ＭＳ Ｐゴシック" charset="0"/>
              </a:rPr>
              <a:t>smallest</a:t>
            </a:r>
            <a:r>
              <a:rPr lang="de-DE" dirty="0">
                <a:latin typeface="Arial" charset="0"/>
                <a:ea typeface="ＭＳ Ｐゴシック" charset="0"/>
                <a:cs typeface="ＭＳ Ｐゴシック" charset="0"/>
              </a:rPr>
              <a:t> </a:t>
            </a:r>
            <a:r>
              <a:rPr lang="de-DE" dirty="0" err="1">
                <a:latin typeface="Arial" charset="0"/>
                <a:ea typeface="ＭＳ Ｐゴシック" charset="0"/>
                <a:cs typeface="ＭＳ Ｐゴシック" charset="0"/>
              </a:rPr>
              <a:t>animal</a:t>
            </a:r>
            <a:r>
              <a:rPr lang="de-DE" dirty="0">
                <a:latin typeface="Arial" charset="0"/>
                <a:ea typeface="ＭＳ Ｐゴシック" charset="0"/>
                <a:cs typeface="ＭＳ Ｐゴシック" charset="0"/>
              </a:rPr>
              <a:t> </a:t>
            </a:r>
            <a:r>
              <a:rPr lang="de-DE" dirty="0" err="1">
                <a:latin typeface="Arial" charset="0"/>
                <a:ea typeface="ＭＳ Ｐゴシック" charset="0"/>
                <a:cs typeface="ＭＳ Ｐゴシック" charset="0"/>
              </a:rPr>
              <a:t>virus</a:t>
            </a:r>
            <a:r>
              <a:rPr lang="de-DE" dirty="0">
                <a:latin typeface="Arial" charset="0"/>
                <a:ea typeface="ＭＳ Ｐゴシック" charset="0"/>
                <a:cs typeface="ＭＳ Ｐゴシック" charset="0"/>
              </a:rPr>
              <a:t>, </a:t>
            </a:r>
            <a:r>
              <a:rPr lang="de-DE" dirty="0" err="1">
                <a:latin typeface="Arial" charset="0"/>
                <a:ea typeface="ＭＳ Ｐゴシック" charset="0"/>
                <a:cs typeface="ＭＳ Ｐゴシック" charset="0"/>
              </a:rPr>
              <a:t>needs</a:t>
            </a:r>
            <a:r>
              <a:rPr lang="de-DE" dirty="0">
                <a:latin typeface="Arial" charset="0"/>
                <a:ea typeface="ＭＳ Ｐゴシック" charset="0"/>
                <a:cs typeface="ＭＳ Ｐゴシック" charset="0"/>
              </a:rPr>
              <a:t> Hepatitis B </a:t>
            </a:r>
            <a:r>
              <a:rPr lang="de-DE" dirty="0" err="1">
                <a:latin typeface="Arial" charset="0"/>
                <a:ea typeface="ＭＳ Ｐゴシック" charset="0"/>
                <a:cs typeface="ＭＳ Ｐゴシック" charset="0"/>
              </a:rPr>
              <a:t>virus</a:t>
            </a:r>
            <a:r>
              <a:rPr lang="de-DE" dirty="0">
                <a:latin typeface="Arial" charset="0"/>
                <a:ea typeface="ＭＳ Ｐゴシック" charset="0"/>
                <a:cs typeface="ＭＳ Ｐゴシック" charset="0"/>
              </a:rPr>
              <a:t>, </a:t>
            </a:r>
            <a:r>
              <a:rPr lang="de-DE" dirty="0" err="1">
                <a:latin typeface="Arial" charset="0"/>
                <a:ea typeface="ＭＳ Ｐゴシック" charset="0"/>
                <a:cs typeface="ＭＳ Ｐゴシック" charset="0"/>
              </a:rPr>
              <a:t>namely</a:t>
            </a:r>
            <a:r>
              <a:rPr lang="de-DE" dirty="0">
                <a:latin typeface="Arial" charset="0"/>
                <a:ea typeface="ＭＳ Ｐゴシック" charset="0"/>
                <a:cs typeface="ＭＳ Ｐゴシック" charset="0"/>
              </a:rPr>
              <a:t> the </a:t>
            </a:r>
            <a:r>
              <a:rPr lang="de-DE" dirty="0" err="1">
                <a:latin typeface="Arial" charset="0"/>
                <a:ea typeface="ＭＳ Ｐゴシック" charset="0"/>
                <a:cs typeface="ＭＳ Ｐゴシック" charset="0"/>
              </a:rPr>
              <a:t>surface</a:t>
            </a:r>
            <a:r>
              <a:rPr lang="de-DE" dirty="0">
                <a:latin typeface="Arial" charset="0"/>
                <a:ea typeface="ＭＳ Ｐゴシック" charset="0"/>
                <a:cs typeface="ＭＳ Ｐゴシック" charset="0"/>
              </a:rPr>
              <a:t> </a:t>
            </a:r>
            <a:r>
              <a:rPr lang="de-DE" dirty="0" err="1">
                <a:latin typeface="Arial" charset="0"/>
                <a:ea typeface="ＭＳ Ｐゴシック" charset="0"/>
                <a:cs typeface="ＭＳ Ｐゴシック" charset="0"/>
              </a:rPr>
              <a:t>antigen</a:t>
            </a:r>
            <a:r>
              <a:rPr lang="de-DE" dirty="0">
                <a:latin typeface="Arial" charset="0"/>
                <a:ea typeface="ＭＳ Ｐゴシック" charset="0"/>
                <a:cs typeface="ＭＳ Ｐゴシック" charset="0"/>
              </a:rPr>
              <a:t> </a:t>
            </a:r>
            <a:r>
              <a:rPr lang="de-DE" dirty="0" err="1">
                <a:latin typeface="Arial" charset="0"/>
                <a:ea typeface="ＭＳ Ｐゴシック" charset="0"/>
                <a:cs typeface="ＭＳ Ｐゴシック" charset="0"/>
              </a:rPr>
              <a:t>to</a:t>
            </a:r>
            <a:r>
              <a:rPr lang="de-DE" dirty="0">
                <a:latin typeface="Arial" charset="0"/>
                <a:ea typeface="ＭＳ Ｐゴシック" charset="0"/>
                <a:cs typeface="ＭＳ Ｐゴシック" charset="0"/>
              </a:rPr>
              <a:t> „</a:t>
            </a:r>
            <a:r>
              <a:rPr lang="de-DE" dirty="0" err="1">
                <a:latin typeface="Arial" charset="0"/>
                <a:ea typeface="ＭＳ Ｐゴシック" charset="0"/>
                <a:cs typeface="ＭＳ Ｐゴシック" charset="0"/>
              </a:rPr>
              <a:t>surivive</a:t>
            </a:r>
            <a:r>
              <a:rPr lang="de-DE" dirty="0">
                <a:latin typeface="Arial" charset="0"/>
                <a:ea typeface="ＭＳ Ｐゴシック" charset="0"/>
                <a:cs typeface="ＭＳ Ｐゴシック" charset="0"/>
              </a:rPr>
              <a:t>“ </a:t>
            </a:r>
            <a:r>
              <a:rPr lang="de-DE" dirty="0" err="1">
                <a:latin typeface="Arial" charset="0"/>
                <a:ea typeface="ＭＳ Ｐゴシック" charset="0"/>
                <a:cs typeface="ＭＳ Ｐゴシック" charset="0"/>
              </a:rPr>
              <a:t>especially</a:t>
            </a:r>
            <a:r>
              <a:rPr lang="de-DE" dirty="0">
                <a:latin typeface="Arial" charset="0"/>
                <a:ea typeface="ＭＳ Ｐゴシック" charset="0"/>
                <a:cs typeface="ＭＳ Ｐゴシック" charset="0"/>
              </a:rPr>
              <a:t> </a:t>
            </a:r>
            <a:r>
              <a:rPr lang="de-DE" dirty="0" err="1">
                <a:latin typeface="Arial" charset="0"/>
                <a:ea typeface="ＭＳ Ｐゴシック" charset="0"/>
                <a:cs typeface="ＭＳ Ｐゴシック" charset="0"/>
              </a:rPr>
              <a:t>for</a:t>
            </a:r>
            <a:r>
              <a:rPr lang="de-DE" dirty="0">
                <a:latin typeface="Arial" charset="0"/>
                <a:ea typeface="ＭＳ Ｐゴシック" charset="0"/>
                <a:cs typeface="ＭＳ Ｐゴシック" charset="0"/>
              </a:rPr>
              <a:t> </a:t>
            </a:r>
            <a:r>
              <a:rPr lang="de-DE" dirty="0" err="1">
                <a:latin typeface="Arial" charset="0"/>
                <a:ea typeface="ＭＳ Ｐゴシック" charset="0"/>
                <a:cs typeface="ＭＳ Ｐゴシック" charset="0"/>
              </a:rPr>
              <a:t>entry</a:t>
            </a:r>
            <a:endParaRPr lang="de-DE" dirty="0">
              <a:latin typeface="Arial" charset="0"/>
              <a:ea typeface="ＭＳ Ｐゴシック" charset="0"/>
              <a:cs typeface="ＭＳ Ｐゴシック" charset="0"/>
            </a:endParaRPr>
          </a:p>
          <a:p>
            <a:r>
              <a:rPr lang="de-DE" dirty="0">
                <a:latin typeface="Arial" charset="0"/>
                <a:ea typeface="ＭＳ Ｐゴシック" charset="0"/>
                <a:cs typeface="ＭＳ Ｐゴシック" charset="0"/>
              </a:rPr>
              <a:t>HDV </a:t>
            </a:r>
            <a:r>
              <a:rPr lang="de-DE" dirty="0" err="1">
                <a:latin typeface="Arial" charset="0"/>
                <a:ea typeface="ＭＳ Ｐゴシック" charset="0"/>
                <a:cs typeface="ＭＳ Ｐゴシック" charset="0"/>
              </a:rPr>
              <a:t>is</a:t>
            </a:r>
            <a:r>
              <a:rPr lang="de-DE" dirty="0">
                <a:latin typeface="Arial" charset="0"/>
                <a:ea typeface="ＭＳ Ｐゴシック" charset="0"/>
                <a:cs typeface="ＭＳ Ｐゴシック" charset="0"/>
              </a:rPr>
              <a:t> </a:t>
            </a:r>
            <a:r>
              <a:rPr lang="de-DE" dirty="0" err="1">
                <a:latin typeface="Arial" charset="0"/>
                <a:ea typeface="ＭＳ Ｐゴシック" charset="0"/>
                <a:cs typeface="ＭＳ Ｐゴシック" charset="0"/>
              </a:rPr>
              <a:t>highly</a:t>
            </a:r>
            <a:r>
              <a:rPr lang="de-DE" dirty="0">
                <a:latin typeface="Arial" charset="0"/>
                <a:ea typeface="ＭＳ Ｐゴシック" charset="0"/>
                <a:cs typeface="ＭＳ Ｐゴシック" charset="0"/>
              </a:rPr>
              <a:t> </a:t>
            </a:r>
            <a:r>
              <a:rPr lang="de-DE" dirty="0" err="1">
                <a:latin typeface="Arial" charset="0"/>
                <a:ea typeface="ＭＳ Ｐゴシック" charset="0"/>
                <a:cs typeface="ＭＳ Ｐゴシック" charset="0"/>
              </a:rPr>
              <a:t>infectious</a:t>
            </a:r>
            <a:endParaRPr lang="de-DE" dirty="0">
              <a:latin typeface="Arial" charset="0"/>
              <a:ea typeface="ＭＳ Ｐゴシック" charset="0"/>
              <a:cs typeface="ＭＳ Ｐゴシック" charset="0"/>
            </a:endParaRPr>
          </a:p>
        </p:txBody>
      </p:sp>
      <p:sp>
        <p:nvSpPr>
          <p:cNvPr id="12291"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7C4B561-A104-C148-8476-5DBD6F6AB028}" type="slidenum">
              <a:rPr lang="de-DE" sz="1200">
                <a:solidFill>
                  <a:prstClr val="black"/>
                </a:solidFill>
              </a:rPr>
              <a:pPr eaLnBrk="1" hangingPunct="1"/>
              <a:t>3</a:t>
            </a:fld>
            <a:endParaRPr lang="de-DE" sz="1200">
              <a:solidFill>
                <a:prstClr val="black"/>
              </a:solidFill>
            </a:endParaRPr>
          </a:p>
        </p:txBody>
      </p:sp>
    </p:spTree>
    <p:extLst>
      <p:ext uri="{BB962C8B-B14F-4D97-AF65-F5344CB8AC3E}">
        <p14:creationId xmlns:p14="http://schemas.microsoft.com/office/powerpoint/2010/main" val="28971253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4A9E67-2034-7345-B26D-C4046A96ADFB}" type="slidenum">
              <a:rPr lang="en-US" smtClean="0"/>
              <a:t>4</a:t>
            </a:fld>
            <a:endParaRPr lang="en-US" dirty="0"/>
          </a:p>
        </p:txBody>
      </p:sp>
    </p:spTree>
    <p:extLst>
      <p:ext uri="{BB962C8B-B14F-4D97-AF65-F5344CB8AC3E}">
        <p14:creationId xmlns:p14="http://schemas.microsoft.com/office/powerpoint/2010/main" val="18695202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1A6EA3BC-7FD5-7746-96CD-8B0D90A3A70B}" type="slidenum">
              <a:rPr lang="de-DE" smtClean="0">
                <a:solidFill>
                  <a:prstClr val="black"/>
                </a:solidFill>
              </a:rPr>
              <a:pPr/>
              <a:t>6</a:t>
            </a:fld>
            <a:endParaRPr lang="de-DE">
              <a:solidFill>
                <a:prstClr val="black"/>
              </a:solidFill>
            </a:endParaRPr>
          </a:p>
        </p:txBody>
      </p:sp>
    </p:spTree>
    <p:extLst>
      <p:ext uri="{BB962C8B-B14F-4D97-AF65-F5344CB8AC3E}">
        <p14:creationId xmlns:p14="http://schemas.microsoft.com/office/powerpoint/2010/main" val="20682295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Folienbildplatzhalter 1"/>
          <p:cNvSpPr>
            <a:spLocks noGrp="1" noRot="1" noChangeAspect="1"/>
          </p:cNvSpPr>
          <p:nvPr>
            <p:ph type="sldImg"/>
          </p:nvPr>
        </p:nvSpPr>
        <p:spPr>
          <a:xfrm>
            <a:off x="381000" y="685800"/>
            <a:ext cx="6096000" cy="3429000"/>
          </a:xfrm>
          <a:ln/>
        </p:spPr>
      </p:sp>
      <p:sp>
        <p:nvSpPr>
          <p:cNvPr id="14338"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atin typeface="Arial" charset="0"/>
                <a:ea typeface="ＭＳ Ｐゴシック" charset="0"/>
                <a:cs typeface="ＭＳ Ｐゴシック" charset="0"/>
              </a:rPr>
              <a:t>Is this really relevant or just a rare disease we do not need to spend too much time on...</a:t>
            </a:r>
          </a:p>
          <a:p>
            <a:r>
              <a:rPr lang="de-DE">
                <a:latin typeface="Arial" charset="0"/>
                <a:ea typeface="ＭＳ Ｐゴシック" charset="0"/>
                <a:cs typeface="ＭＳ Ｐゴシック" charset="0"/>
              </a:rPr>
              <a:t>Thus, we need to look to the epidemiology of HDV infection. We estimate 15-20 million patients that are chronically infefetced with HDV. Mario will let us know which consequences this will have. By looking to the global distribution it becomes clear that we have hot spots where this disease is dramtatic. One of the hot spots that are also relevant for Germnay as many of our patients are from this country is Turkey. I am happy that Cihan Yurdaydin is the last but not least speaker in our faculty. He will cover the treatment part. You will see that treatzment is challenging and that we ar efar from the situation where we are in HBV or HCV.</a:t>
            </a:r>
          </a:p>
          <a:p>
            <a:endParaRPr lang="de-DE">
              <a:latin typeface="Arial" charset="0"/>
              <a:ea typeface="ＭＳ Ｐゴシック" charset="0"/>
              <a:cs typeface="ＭＳ Ｐゴシック" charset="0"/>
            </a:endParaRPr>
          </a:p>
          <a:p>
            <a:r>
              <a:rPr lang="de-DE">
                <a:latin typeface="Arial" charset="0"/>
                <a:ea typeface="ＭＳ Ｐゴシック" charset="0"/>
                <a:cs typeface="ＭＳ Ｐゴシック" charset="0"/>
              </a:rPr>
              <a:t>Waht about countries in Central Europe with not so high prevelace data? Do we actually see a vanishing disease that does not need to bother us anymore since the introduction of HBV vaccins?</a:t>
            </a:r>
          </a:p>
        </p:txBody>
      </p:sp>
      <p:sp>
        <p:nvSpPr>
          <p:cNvPr id="14339"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12D5BDF-D0CC-D34C-8B81-027CC23D2A3A}" type="slidenum">
              <a:rPr lang="de-DE" sz="1200">
                <a:solidFill>
                  <a:prstClr val="black"/>
                </a:solidFill>
              </a:rPr>
              <a:pPr eaLnBrk="1" hangingPunct="1"/>
              <a:t>10</a:t>
            </a:fld>
            <a:endParaRPr lang="de-DE" sz="1200">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Slide Image Placeholder 1"/>
          <p:cNvSpPr>
            <a:spLocks noGrp="1" noRot="1" noChangeAspect="1"/>
          </p:cNvSpPr>
          <p:nvPr>
            <p:ph type="sldImg"/>
          </p:nvPr>
        </p:nvSpPr>
        <p:spPr bwMode="auto">
          <a:xfrm>
            <a:off x="381000" y="685800"/>
            <a:ext cx="6096000" cy="3429000"/>
          </a:xfrm>
          <a:noFill/>
          <a:ln>
            <a:solidFill>
              <a:srgbClr val="000000"/>
            </a:solidFill>
            <a:miter lim="800000"/>
            <a:headEnd/>
            <a:tailEnd/>
          </a:ln>
        </p:spPr>
      </p:sp>
      <p:sp>
        <p:nvSpPr>
          <p:cNvPr id="94210" name="Notes Placeholder 2"/>
          <p:cNvSpPr>
            <a:spLocks noGrp="1"/>
          </p:cNvSpPr>
          <p:nvPr>
            <p:ph type="body" idx="1"/>
          </p:nvPr>
        </p:nvSpPr>
        <p:spPr bwMode="auto">
          <a:noFill/>
        </p:spPr>
        <p:txBody>
          <a:bodyPr wrap="square" numCol="1" anchor="t" anchorCtr="0" compatLnSpc="1">
            <a:prstTxWarp prst="textNoShape">
              <a:avLst/>
            </a:prstTxWarp>
          </a:bodyPr>
          <a:lstStyle/>
          <a:p>
            <a:r>
              <a:rPr lang="de-DE" dirty="0"/>
              <a:t>REP </a:t>
            </a:r>
            <a:r>
              <a:rPr lang="de-DE" dirty="0" err="1"/>
              <a:t>HBsAg</a:t>
            </a:r>
            <a:r>
              <a:rPr lang="de-DE" dirty="0"/>
              <a:t> </a:t>
            </a:r>
            <a:r>
              <a:rPr lang="de-DE" dirty="0" err="1"/>
              <a:t>release</a:t>
            </a:r>
            <a:r>
              <a:rPr lang="de-DE" dirty="0"/>
              <a:t> </a:t>
            </a:r>
            <a:r>
              <a:rPr lang="de-DE" dirty="0" err="1"/>
              <a:t>inhibitors</a:t>
            </a:r>
            <a:endParaRPr lang="de-DE" dirty="0"/>
          </a:p>
        </p:txBody>
      </p:sp>
      <p:sp>
        <p:nvSpPr>
          <p:cNvPr id="675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205C4A6-93B6-48C5-8824-118B0CB47D01}" type="slidenum">
              <a:rPr lang="en-US">
                <a:solidFill>
                  <a:srgbClr val="000000"/>
                </a:solidFill>
                <a:cs typeface="Arial" charset="0"/>
              </a:rPr>
              <a:pPr fontAlgn="base">
                <a:spcBef>
                  <a:spcPct val="0"/>
                </a:spcBef>
                <a:spcAft>
                  <a:spcPct val="0"/>
                </a:spcAft>
                <a:defRPr/>
              </a:pPr>
              <a:t>17</a:t>
            </a:fld>
            <a:endParaRPr lang="en-US">
              <a:solidFill>
                <a:srgbClr val="000000"/>
              </a:solidFill>
              <a:cs typeface="Arial" charset="0"/>
            </a:endParaRPr>
          </a:p>
        </p:txBody>
      </p:sp>
    </p:spTree>
    <p:extLst>
      <p:ext uri="{BB962C8B-B14F-4D97-AF65-F5344CB8AC3E}">
        <p14:creationId xmlns:p14="http://schemas.microsoft.com/office/powerpoint/2010/main" val="10813866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 analytical sensitivity of the improved prototype assay is 5.2 </a:t>
            </a:r>
            <a:r>
              <a:rPr lang="en-US" sz="1200" b="0" i="0" kern="1200" dirty="0" err="1">
                <a:solidFill>
                  <a:schemeClr val="tx1"/>
                </a:solidFill>
                <a:effectLst/>
                <a:latin typeface="+mn-lt"/>
                <a:ea typeface="+mn-ea"/>
                <a:cs typeface="+mn-cs"/>
              </a:rPr>
              <a:t>mIU</a:t>
            </a:r>
            <a:r>
              <a:rPr lang="en-US" sz="1200" b="0" i="0" kern="1200" dirty="0">
                <a:solidFill>
                  <a:schemeClr val="tx1"/>
                </a:solidFill>
                <a:effectLst/>
                <a:latin typeface="+mn-lt"/>
                <a:ea typeface="+mn-ea"/>
                <a:cs typeface="+mn-cs"/>
              </a:rPr>
              <a:t>/ml, which is 3.86- to 14.54-fold more sensitive than comparator assays based on the WHO International Reference Standard. The enhanced sensitivity was also demonstrated with 27 HBV seroconversion panels, detecting more panel members (191 of 364) vs. the ARCHITECT</a:t>
            </a:r>
            <a:r>
              <a:rPr lang="en-US" sz="1200" b="0" i="0" kern="1200" baseline="30000" dirty="0">
                <a:solidFill>
                  <a:schemeClr val="tx1"/>
                </a:solidFill>
                <a:effectLst/>
                <a:latin typeface="+mn-lt"/>
                <a:ea typeface="+mn-ea"/>
                <a:cs typeface="+mn-cs"/>
              </a:rPr>
              <a:t>®</a:t>
            </a:r>
            <a:r>
              <a:rPr lang="en-US" sz="1200" b="0" i="0" kern="1200" dirty="0">
                <a:solidFill>
                  <a:schemeClr val="tx1"/>
                </a:solidFill>
                <a:effectLst/>
                <a:latin typeface="+mn-lt"/>
                <a:ea typeface="+mn-ea"/>
                <a:cs typeface="+mn-cs"/>
              </a:rPr>
              <a:t> Qual I (144), Qual II (160) and PRISM</a:t>
            </a:r>
            <a:r>
              <a:rPr lang="en-US" sz="1200" b="0" i="0" kern="1200" baseline="30000" dirty="0">
                <a:solidFill>
                  <a:schemeClr val="tx1"/>
                </a:solidFill>
                <a:effectLst/>
                <a:latin typeface="+mn-lt"/>
                <a:ea typeface="+mn-ea"/>
                <a:cs typeface="+mn-cs"/>
              </a:rPr>
              <a:t>®</a:t>
            </a:r>
            <a:r>
              <a:rPr lang="en-US" sz="1200" b="0" i="0" kern="1200" dirty="0">
                <a:solidFill>
                  <a:schemeClr val="tx1"/>
                </a:solidFill>
                <a:effectLst/>
                <a:latin typeface="+mn-lt"/>
                <a:ea typeface="+mn-ea"/>
                <a:cs typeface="+mn-cs"/>
              </a:rPr>
              <a:t> (148) HBsAg assays. Further, the assay detected 7 of 12 HBV DNA positive/HBsAg negative samples, and detected all evaluated mutants and genotypes with higher sensitivity than the comparator assays. The improvement in sensitivity did not diminish assay specificity, attaining 100% (95% CI, 99.97-100%) on 10,633 blood donors.</a:t>
            </a:r>
            <a:endParaRPr lang="en-US" dirty="0"/>
          </a:p>
        </p:txBody>
      </p:sp>
      <p:sp>
        <p:nvSpPr>
          <p:cNvPr id="4" name="Slide Number Placeholder 3"/>
          <p:cNvSpPr>
            <a:spLocks noGrp="1"/>
          </p:cNvSpPr>
          <p:nvPr>
            <p:ph type="sldNum" sz="quarter" idx="5"/>
          </p:nvPr>
        </p:nvSpPr>
        <p:spPr/>
        <p:txBody>
          <a:bodyPr/>
          <a:lstStyle/>
          <a:p>
            <a:fld id="{2C4A9E67-2034-7345-B26D-C4046A96ADFB}" type="slidenum">
              <a:rPr lang="en-US" smtClean="0"/>
              <a:t>19</a:t>
            </a:fld>
            <a:endParaRPr lang="en-US" dirty="0"/>
          </a:p>
        </p:txBody>
      </p:sp>
    </p:spTree>
    <p:extLst>
      <p:ext uri="{BB962C8B-B14F-4D97-AF65-F5344CB8AC3E}">
        <p14:creationId xmlns:p14="http://schemas.microsoft.com/office/powerpoint/2010/main" val="28802344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Shape 169"/>
          <p:cNvSpPr>
            <a:spLocks noGrp="1" noRot="1" noChangeAspect="1"/>
          </p:cNvSpPr>
          <p:nvPr>
            <p:ph type="sldImg"/>
          </p:nvPr>
        </p:nvSpPr>
        <p:spPr>
          <a:prstGeom prst="rect">
            <a:avLst/>
          </a:prstGeom>
        </p:spPr>
        <p:txBody>
          <a:bodyPr/>
          <a:lstStyle/>
          <a:p>
            <a:endParaRPr/>
          </a:p>
        </p:txBody>
      </p:sp>
      <p:sp>
        <p:nvSpPr>
          <p:cNvPr id="170" name="Shape 170"/>
          <p:cNvSpPr>
            <a:spLocks noGrp="1"/>
          </p:cNvSpPr>
          <p:nvPr>
            <p:ph type="body" sz="quarter" idx="1"/>
          </p:nvPr>
        </p:nvSpPr>
        <p:spPr>
          <a:prstGeom prst="rect">
            <a:avLst/>
          </a:prstGeom>
        </p:spPr>
        <p:txBody>
          <a:bodyPr/>
          <a:lstStyle/>
          <a:p>
            <a:pPr>
              <a:defRPr b="1"/>
            </a:pPr>
            <a:r>
              <a:t>339 total patients identified as HBsAg+:</a:t>
            </a:r>
          </a:p>
          <a:p>
            <a:r>
              <a:t>• 90 of 339 were screened for HDV (27%)</a:t>
            </a:r>
          </a:p>
          <a:p>
            <a:r>
              <a:t>• 1 of 339 positive for HDV-Ab (0.3%)</a:t>
            </a:r>
          </a:p>
          <a:p>
            <a:pPr>
              <a:defRPr b="1"/>
            </a:pPr>
            <a:r>
              <a:t>Rates of screening in high risk groups:</a:t>
            </a:r>
          </a:p>
          <a:p>
            <a:r>
              <a:t>• 9 patients were also HIV+; 1 patient screened for HDV (11%)</a:t>
            </a:r>
          </a:p>
          <a:p>
            <a:r>
              <a:t>• 13 patients were HCV-Ab+; 1 patient screened for HDV (8%)</a:t>
            </a:r>
          </a:p>
          <a:p>
            <a:pPr>
              <a:defRPr b="1"/>
            </a:pPr>
            <a:r>
              <a:t>Rates of screening by race:</a:t>
            </a:r>
          </a:p>
          <a:p>
            <a:r>
              <a:t>• 111 Black; 29 were screened (26% screened)</a:t>
            </a:r>
          </a:p>
          <a:p>
            <a:r>
              <a:t>• 117 Asian; 37 were screened (32% screened)</a:t>
            </a:r>
          </a:p>
          <a:p>
            <a:r>
              <a:t>• 56 Caucasian; 9 were screened (16% screened)</a:t>
            </a:r>
          </a:p>
          <a:p>
            <a:r>
              <a:t>• 55 were other/unknown race</a:t>
            </a:r>
          </a:p>
          <a:p>
            <a:pPr>
              <a:defRPr b="1"/>
            </a:pPr>
            <a:r>
              <a:t>Rates of screening by gender:</a:t>
            </a:r>
          </a:p>
          <a:p>
            <a:r>
              <a:t>• 206 Male; 58 were screened (28% screened)</a:t>
            </a:r>
          </a:p>
          <a:p>
            <a:r>
              <a:t>• 133 Female; 32 were screened (24% screened)</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Notes Placeholder">
            <a:extLst>
              <a:ext uri="{FF2B5EF4-FFF2-40B4-BE49-F238E27FC236}">
                <a16:creationId xmlns:a16="http://schemas.microsoft.com/office/drawing/2014/main" id="{1021664D-D42E-D54E-BB32-B26285D98484}"/>
              </a:ext>
            </a:extLst>
          </p:cNvPr>
          <p:cNvSpPr>
            <a:spLocks noGrp="1"/>
          </p:cNvSpPr>
          <p:nvPr>
            <p:ph type="body" idx="1"/>
          </p:nvPr>
        </p:nvSpPr>
        <p:spPr bwMode="auto">
          <a:xfrm>
            <a:off x="-2147483648" y="-2147483648"/>
            <a:ext cx="0" cy="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dirty="0"/>
          </a:p>
        </p:txBody>
      </p:sp>
    </p:spTree>
    <p:extLst>
      <p:ext uri="{BB962C8B-B14F-4D97-AF65-F5344CB8AC3E}">
        <p14:creationId xmlns:p14="http://schemas.microsoft.com/office/powerpoint/2010/main" val="17293506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bg>
      <p:bgPr>
        <a:solidFill>
          <a:schemeClr val="accent1"/>
        </a:solidFill>
        <a:effectLst/>
      </p:bgPr>
    </p:bg>
    <p:spTree>
      <p:nvGrpSpPr>
        <p:cNvPr id="1" name=""/>
        <p:cNvGrpSpPr/>
        <p:nvPr/>
      </p:nvGrpSpPr>
      <p:grpSpPr>
        <a:xfrm>
          <a:off x="0" y="0"/>
          <a:ext cx="0" cy="0"/>
          <a:chOff x="0" y="0"/>
          <a:chExt cx="0" cy="0"/>
        </a:xfrm>
      </p:grpSpPr>
      <p:sp>
        <p:nvSpPr>
          <p:cNvPr id="2" name="Rectangle 2"/>
          <p:cNvSpPr>
            <a:spLocks noChangeArrowheads="1"/>
          </p:cNvSpPr>
          <p:nvPr/>
        </p:nvSpPr>
        <p:spPr bwMode="auto">
          <a:xfrm>
            <a:off x="0" y="6210300"/>
            <a:ext cx="12192000" cy="647700"/>
          </a:xfrm>
          <a:prstGeom prst="rect">
            <a:avLst/>
          </a:prstGeom>
          <a:solidFill>
            <a:srgbClr val="786E6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ctr"/>
          <a:lstStyle/>
          <a:p>
            <a:pPr defTabSz="914400" fontAlgn="base">
              <a:spcBef>
                <a:spcPct val="0"/>
              </a:spcBef>
              <a:spcAft>
                <a:spcPct val="0"/>
              </a:spcAft>
            </a:pPr>
            <a:endParaRPr lang="de-DE" sz="1800">
              <a:solidFill>
                <a:srgbClr val="000000"/>
              </a:solidFill>
              <a:latin typeface="Arial" charset="0"/>
              <a:ea typeface="ＭＳ Ｐゴシック" charset="0"/>
              <a:cs typeface="ＭＳ Ｐゴシック" charset="0"/>
            </a:endParaRPr>
          </a:p>
        </p:txBody>
      </p:sp>
      <p:sp>
        <p:nvSpPr>
          <p:cNvPr id="3" name="Rectangle 3"/>
          <p:cNvSpPr>
            <a:spLocks noChangeArrowheads="1"/>
          </p:cNvSpPr>
          <p:nvPr userDrawn="1"/>
        </p:nvSpPr>
        <p:spPr bwMode="auto">
          <a:xfrm>
            <a:off x="0" y="6381750"/>
            <a:ext cx="12192000" cy="476250"/>
          </a:xfrm>
          <a:prstGeom prst="rect">
            <a:avLst/>
          </a:prstGeom>
          <a:solidFill>
            <a:srgbClr val="F03C1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ctr"/>
          <a:lstStyle/>
          <a:p>
            <a:pPr algn="ctr" defTabSz="914400" fontAlgn="base">
              <a:spcBef>
                <a:spcPct val="0"/>
              </a:spcBef>
              <a:spcAft>
                <a:spcPct val="0"/>
              </a:spcAft>
            </a:pPr>
            <a:endParaRPr lang="de-DE" sz="1800">
              <a:solidFill>
                <a:srgbClr val="000000"/>
              </a:solidFill>
              <a:latin typeface="Arial" charset="0"/>
              <a:ea typeface="ＭＳ Ｐゴシック" charset="0"/>
              <a:cs typeface="ＭＳ Ｐゴシック" charset="0"/>
            </a:endParaRPr>
          </a:p>
        </p:txBody>
      </p:sp>
      <p:pic>
        <p:nvPicPr>
          <p:cNvPr id="4" name="Picture 13" descr="MHH"/>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216651" y="5084763"/>
            <a:ext cx="5975349"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037460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a:prstGeom prst="rect">
            <a:avLst/>
          </a:prstGeom>
        </p:spPr>
        <p:txBody>
          <a:bodyPr/>
          <a:lstStyle/>
          <a:p>
            <a:r>
              <a:rPr lang="de-DE"/>
              <a:t>Mastertitelformat bearbeiten</a:t>
            </a:r>
          </a:p>
        </p:txBody>
      </p:sp>
      <p:sp>
        <p:nvSpPr>
          <p:cNvPr id="3" name="Vertikaler Textplatzhalter 2"/>
          <p:cNvSpPr>
            <a:spLocks noGrp="1"/>
          </p:cNvSpPr>
          <p:nvPr>
            <p:ph type="body" orient="vert" idx="1"/>
          </p:nvPr>
        </p:nvSpPr>
        <p:spPr>
          <a:xfrm>
            <a:off x="609600" y="1600201"/>
            <a:ext cx="10972800" cy="4525963"/>
          </a:xfrm>
          <a:prstGeom prst="rect">
            <a:avLst/>
          </a:prstGeo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7880871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839200" y="274639"/>
            <a:ext cx="2743200" cy="5851525"/>
          </a:xfrm>
          <a:prstGeom prst="rect">
            <a:avLst/>
          </a:prstGeom>
        </p:spPr>
        <p:txBody>
          <a:bodyPr vert="eaVert"/>
          <a:lstStyle/>
          <a:p>
            <a:r>
              <a:rPr lang="de-DE"/>
              <a:t>Mastertitelformat bearbeiten</a:t>
            </a:r>
          </a:p>
        </p:txBody>
      </p:sp>
      <p:sp>
        <p:nvSpPr>
          <p:cNvPr id="3" name="Vertikaler Textplatzhalter 2"/>
          <p:cNvSpPr>
            <a:spLocks noGrp="1"/>
          </p:cNvSpPr>
          <p:nvPr>
            <p:ph type="body" orient="vert" idx="1"/>
          </p:nvPr>
        </p:nvSpPr>
        <p:spPr>
          <a:xfrm>
            <a:off x="609600" y="274639"/>
            <a:ext cx="8026400" cy="5851525"/>
          </a:xfrm>
          <a:prstGeom prst="rect">
            <a:avLst/>
          </a:prstGeo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6668688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5" name="Titel 1">
            <a:extLst>
              <a:ext uri="{FF2B5EF4-FFF2-40B4-BE49-F238E27FC236}">
                <a16:creationId xmlns:a16="http://schemas.microsoft.com/office/drawing/2014/main" id="{C344A648-5E6E-D84C-9ECC-008FE7E77BA4}"/>
              </a:ext>
            </a:extLst>
          </p:cNvPr>
          <p:cNvSpPr>
            <a:spLocks noGrp="1"/>
          </p:cNvSpPr>
          <p:nvPr>
            <p:ph type="title"/>
          </p:nvPr>
        </p:nvSpPr>
        <p:spPr>
          <a:xfrm>
            <a:off x="609600" y="148742"/>
            <a:ext cx="10972800" cy="1143000"/>
          </a:xfrm>
        </p:spPr>
        <p:txBody>
          <a:bodyPr/>
          <a:lstStyle>
            <a:lvl1pPr>
              <a:defRPr sz="3600">
                <a:solidFill>
                  <a:schemeClr val="tx2"/>
                </a:solidFill>
              </a:defRPr>
            </a:lvl1pPr>
          </a:lstStyle>
          <a:p>
            <a:r>
              <a:rPr lang="de-DE" dirty="0"/>
              <a:t>Titelmasterformat durch Klicken bearbeiten</a:t>
            </a:r>
          </a:p>
        </p:txBody>
      </p:sp>
      <p:sp>
        <p:nvSpPr>
          <p:cNvPr id="7" name="Inhaltsplatzhalter 2">
            <a:extLst>
              <a:ext uri="{FF2B5EF4-FFF2-40B4-BE49-F238E27FC236}">
                <a16:creationId xmlns:a16="http://schemas.microsoft.com/office/drawing/2014/main" id="{C31D23A5-B33B-AD44-AA90-577979C2AEFB}"/>
              </a:ext>
            </a:extLst>
          </p:cNvPr>
          <p:cNvSpPr>
            <a:spLocks noGrp="1"/>
          </p:cNvSpPr>
          <p:nvPr>
            <p:ph idx="1"/>
          </p:nvPr>
        </p:nvSpPr>
        <p:spPr>
          <a:xfrm>
            <a:off x="609600" y="1497512"/>
            <a:ext cx="10972800" cy="4525963"/>
          </a:xfrm>
        </p:spPr>
        <p:txBody>
          <a:bodyPr>
            <a:normAutofit/>
          </a:bodyPr>
          <a:lstStyle>
            <a:lvl1pPr>
              <a:defRPr sz="2800"/>
            </a:lvl1pPr>
            <a:lvl2pPr>
              <a:defRPr sz="2400"/>
            </a:lvl2pPr>
            <a:lvl3pPr>
              <a:defRPr sz="2000"/>
            </a:lvl3pPr>
            <a:lvl4pPr>
              <a:defRPr sz="1800"/>
            </a:lvl4pPr>
            <a:lvl5pPr>
              <a:defRPr sz="1800"/>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9" name="Fußzeilenplatzhalter 4">
            <a:extLst>
              <a:ext uri="{FF2B5EF4-FFF2-40B4-BE49-F238E27FC236}">
                <a16:creationId xmlns:a16="http://schemas.microsoft.com/office/drawing/2014/main" id="{D904BD32-77D4-5E4F-87F1-2427EB793754}"/>
              </a:ext>
            </a:extLst>
          </p:cNvPr>
          <p:cNvSpPr>
            <a:spLocks noGrp="1"/>
          </p:cNvSpPr>
          <p:nvPr>
            <p:ph type="ftr" sz="quarter" idx="11"/>
          </p:nvPr>
        </p:nvSpPr>
        <p:spPr>
          <a:xfrm>
            <a:off x="4165600" y="6356351"/>
            <a:ext cx="3860800" cy="365125"/>
          </a:xfrm>
        </p:spPr>
        <p:txBody>
          <a:bodyPr/>
          <a:lstStyle/>
          <a:p>
            <a:endParaRPr lang="de-DE" dirty="0">
              <a:solidFill>
                <a:prstClr val="black">
                  <a:tint val="75000"/>
                </a:prstClr>
              </a:solidFill>
            </a:endParaRPr>
          </a:p>
        </p:txBody>
      </p:sp>
    </p:spTree>
    <p:extLst>
      <p:ext uri="{BB962C8B-B14F-4D97-AF65-F5344CB8AC3E}">
        <p14:creationId xmlns:p14="http://schemas.microsoft.com/office/powerpoint/2010/main" val="25066800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600201"/>
            <a:ext cx="11074400" cy="4525963"/>
          </a:xfrm>
          <a:prstGeom prst="rect">
            <a:avLst/>
          </a:prstGeom>
        </p:spPr>
        <p:txBody>
          <a:bodyPr/>
          <a:lstStyle>
            <a:lvl1pPr>
              <a:spcBef>
                <a:spcPts val="1200"/>
              </a:spcBef>
              <a:defRPr sz="2800">
                <a:solidFill>
                  <a:schemeClr val="bg2"/>
                </a:solidFill>
              </a:defRPr>
            </a:lvl1pPr>
            <a:lvl2pPr>
              <a:spcBef>
                <a:spcPts val="600"/>
              </a:spcBef>
              <a:defRPr sz="2400">
                <a:solidFill>
                  <a:schemeClr val="bg2"/>
                </a:solidFill>
              </a:defRPr>
            </a:lvl2pPr>
            <a:lvl3pPr>
              <a:spcBef>
                <a:spcPts val="300"/>
              </a:spcBef>
              <a:defRPr sz="2000">
                <a:solidFill>
                  <a:schemeClr val="bg2"/>
                </a:solidFill>
              </a:defRPr>
            </a:lvl3pPr>
            <a:lvl4pPr>
              <a:spcBef>
                <a:spcPts val="300"/>
              </a:spcBef>
              <a:defRPr sz="1800">
                <a:solidFill>
                  <a:schemeClr val="bg2"/>
                </a:solidFill>
              </a:defRPr>
            </a:lvl4pPr>
            <a:lvl5pPr>
              <a:spcBef>
                <a:spcPts val="300"/>
              </a:spcBef>
              <a:defRPr sz="1800">
                <a:solidFill>
                  <a:schemeClr val="bg2"/>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79814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Tree>
    <p:extLst>
      <p:ext uri="{BB962C8B-B14F-4D97-AF65-F5344CB8AC3E}">
        <p14:creationId xmlns:p14="http://schemas.microsoft.com/office/powerpoint/2010/main" val="30774444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25"/>
            <a:ext cx="10363200" cy="1470025"/>
          </a:xfrm>
        </p:spPr>
        <p:txBody>
          <a:bodyPr/>
          <a:lstStyle/>
          <a:p>
            <a:r>
              <a:rPr lang="de-DE"/>
              <a:t>Titelmasterformat durch Klicken bearbeiten</a:t>
            </a:r>
          </a:p>
        </p:txBody>
      </p:sp>
      <p:sp>
        <p:nvSpPr>
          <p:cNvPr id="3" name="Untertitel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fld id="{B118F3E2-500A-4D2C-8027-73B2B0F16C80}" type="datetimeFigureOut">
              <a:rPr lang="de-DE" smtClean="0"/>
              <a:t>25.11.2020</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62D97E86-DFBD-4D29-839B-4A8AE3054ADE}" type="slidenum">
              <a:rPr lang="de-DE" smtClean="0"/>
              <a:t>‹#›</a:t>
            </a:fld>
            <a:endParaRPr lang="de-DE"/>
          </a:p>
        </p:txBody>
      </p:sp>
    </p:spTree>
    <p:extLst>
      <p:ext uri="{BB962C8B-B14F-4D97-AF65-F5344CB8AC3E}">
        <p14:creationId xmlns:p14="http://schemas.microsoft.com/office/powerpoint/2010/main" val="22927745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B118F3E2-500A-4D2C-8027-73B2B0F16C80}" type="datetimeFigureOut">
              <a:rPr lang="de-DE" smtClean="0"/>
              <a:t>25.11.2020</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62D97E86-DFBD-4D29-839B-4A8AE3054ADE}" type="slidenum">
              <a:rPr lang="de-DE" smtClean="0"/>
              <a:t>‹#›</a:t>
            </a:fld>
            <a:endParaRPr lang="de-DE"/>
          </a:p>
        </p:txBody>
      </p:sp>
    </p:spTree>
    <p:extLst>
      <p:ext uri="{BB962C8B-B14F-4D97-AF65-F5344CB8AC3E}">
        <p14:creationId xmlns:p14="http://schemas.microsoft.com/office/powerpoint/2010/main" val="28536053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963613" y="4406900"/>
            <a:ext cx="103632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963613"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 bearbeiten</a:t>
            </a:r>
          </a:p>
        </p:txBody>
      </p:sp>
      <p:sp>
        <p:nvSpPr>
          <p:cNvPr id="4" name="Datumsplatzhalter 3"/>
          <p:cNvSpPr>
            <a:spLocks noGrp="1"/>
          </p:cNvSpPr>
          <p:nvPr>
            <p:ph type="dt" sz="half" idx="10"/>
          </p:nvPr>
        </p:nvSpPr>
        <p:spPr/>
        <p:txBody>
          <a:bodyPr/>
          <a:lstStyle/>
          <a:p>
            <a:fld id="{B118F3E2-500A-4D2C-8027-73B2B0F16C80}" type="datetimeFigureOut">
              <a:rPr lang="de-DE" smtClean="0"/>
              <a:t>25.11.2020</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62D97E86-DFBD-4D29-839B-4A8AE3054ADE}" type="slidenum">
              <a:rPr lang="de-DE" smtClean="0"/>
              <a:t>‹#›</a:t>
            </a:fld>
            <a:endParaRPr lang="de-DE"/>
          </a:p>
        </p:txBody>
      </p:sp>
    </p:spTree>
    <p:extLst>
      <p:ext uri="{BB962C8B-B14F-4D97-AF65-F5344CB8AC3E}">
        <p14:creationId xmlns:p14="http://schemas.microsoft.com/office/powerpoint/2010/main" val="13962841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fld id="{B118F3E2-500A-4D2C-8027-73B2B0F16C80}" type="datetimeFigureOut">
              <a:rPr lang="de-DE" smtClean="0"/>
              <a:t>25.11.2020</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62D97E86-DFBD-4D29-839B-4A8AE3054ADE}" type="slidenum">
              <a:rPr lang="de-DE" smtClean="0"/>
              <a:t>‹#›</a:t>
            </a:fld>
            <a:endParaRPr lang="de-DE"/>
          </a:p>
        </p:txBody>
      </p:sp>
    </p:spTree>
    <p:extLst>
      <p:ext uri="{BB962C8B-B14F-4D97-AF65-F5344CB8AC3E}">
        <p14:creationId xmlns:p14="http://schemas.microsoft.com/office/powerpoint/2010/main" val="25146944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fld id="{B118F3E2-500A-4D2C-8027-73B2B0F16C80}" type="datetimeFigureOut">
              <a:rPr lang="de-DE" smtClean="0"/>
              <a:t>25.11.2020</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62D97E86-DFBD-4D29-839B-4A8AE3054ADE}" type="slidenum">
              <a:rPr lang="de-DE" smtClean="0"/>
              <a:t>‹#›</a:t>
            </a:fld>
            <a:endParaRPr lang="de-DE"/>
          </a:p>
        </p:txBody>
      </p:sp>
    </p:spTree>
    <p:extLst>
      <p:ext uri="{BB962C8B-B14F-4D97-AF65-F5344CB8AC3E}">
        <p14:creationId xmlns:p14="http://schemas.microsoft.com/office/powerpoint/2010/main" val="2663047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a:prstGeom prst="rect">
            <a:avLst/>
          </a:prstGeom>
        </p:spPr>
        <p:txBody>
          <a:bodyPr/>
          <a:lstStyle/>
          <a:p>
            <a:r>
              <a:rPr lang="de-DE"/>
              <a:t>Mastertitelformat bearbeiten</a:t>
            </a:r>
          </a:p>
        </p:txBody>
      </p:sp>
      <p:sp>
        <p:nvSpPr>
          <p:cNvPr id="3" name="Inhaltsplatzhalter 2"/>
          <p:cNvSpPr>
            <a:spLocks noGrp="1"/>
          </p:cNvSpPr>
          <p:nvPr>
            <p:ph idx="1"/>
          </p:nvPr>
        </p:nvSpPr>
        <p:spPr>
          <a:xfrm>
            <a:off x="609600" y="1600201"/>
            <a:ext cx="10972800" cy="4525963"/>
          </a:xfrm>
          <a:prstGeom prst="rect">
            <a:avLst/>
          </a:prstGeom>
        </p:spPr>
        <p:txBody>
          <a:bodyPr vert="horz"/>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0526998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fld id="{B118F3E2-500A-4D2C-8027-73B2B0F16C80}" type="datetimeFigureOut">
              <a:rPr lang="de-DE" smtClean="0"/>
              <a:t>25.11.2020</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62D97E86-DFBD-4D29-839B-4A8AE3054ADE}" type="slidenum">
              <a:rPr lang="de-DE" smtClean="0"/>
              <a:t>‹#›</a:t>
            </a:fld>
            <a:endParaRPr lang="de-DE"/>
          </a:p>
        </p:txBody>
      </p:sp>
    </p:spTree>
    <p:extLst>
      <p:ext uri="{BB962C8B-B14F-4D97-AF65-F5344CB8AC3E}">
        <p14:creationId xmlns:p14="http://schemas.microsoft.com/office/powerpoint/2010/main" val="16993282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B118F3E2-500A-4D2C-8027-73B2B0F16C80}" type="datetimeFigureOut">
              <a:rPr lang="de-DE" smtClean="0"/>
              <a:t>25.11.2020</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62D97E86-DFBD-4D29-839B-4A8AE3054ADE}" type="slidenum">
              <a:rPr lang="de-DE" smtClean="0"/>
              <a:t>‹#›</a:t>
            </a:fld>
            <a:endParaRPr lang="de-DE"/>
          </a:p>
        </p:txBody>
      </p:sp>
    </p:spTree>
    <p:extLst>
      <p:ext uri="{BB962C8B-B14F-4D97-AF65-F5344CB8AC3E}">
        <p14:creationId xmlns:p14="http://schemas.microsoft.com/office/powerpoint/2010/main" val="28434611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0" y="273050"/>
            <a:ext cx="4011613"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p>
            <a:fld id="{B118F3E2-500A-4D2C-8027-73B2B0F16C80}" type="datetimeFigureOut">
              <a:rPr lang="de-DE" smtClean="0"/>
              <a:t>25.11.2020</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62D97E86-DFBD-4D29-839B-4A8AE3054ADE}" type="slidenum">
              <a:rPr lang="de-DE" smtClean="0"/>
              <a:t>‹#›</a:t>
            </a:fld>
            <a:endParaRPr lang="de-DE"/>
          </a:p>
        </p:txBody>
      </p:sp>
    </p:spTree>
    <p:extLst>
      <p:ext uri="{BB962C8B-B14F-4D97-AF65-F5344CB8AC3E}">
        <p14:creationId xmlns:p14="http://schemas.microsoft.com/office/powerpoint/2010/main" val="11606329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389188" y="4800600"/>
            <a:ext cx="73152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p>
            <a:fld id="{B118F3E2-500A-4D2C-8027-73B2B0F16C80}" type="datetimeFigureOut">
              <a:rPr lang="de-DE" smtClean="0"/>
              <a:t>25.11.2020</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62D97E86-DFBD-4D29-839B-4A8AE3054ADE}" type="slidenum">
              <a:rPr lang="de-DE" smtClean="0"/>
              <a:t>‹#›</a:t>
            </a:fld>
            <a:endParaRPr lang="de-DE"/>
          </a:p>
        </p:txBody>
      </p:sp>
    </p:spTree>
    <p:extLst>
      <p:ext uri="{BB962C8B-B14F-4D97-AF65-F5344CB8AC3E}">
        <p14:creationId xmlns:p14="http://schemas.microsoft.com/office/powerpoint/2010/main" val="23256312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B118F3E2-500A-4D2C-8027-73B2B0F16C80}" type="datetimeFigureOut">
              <a:rPr lang="de-DE" smtClean="0"/>
              <a:t>25.11.2020</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62D97E86-DFBD-4D29-839B-4A8AE3054ADE}" type="slidenum">
              <a:rPr lang="de-DE" smtClean="0"/>
              <a:t>‹#›</a:t>
            </a:fld>
            <a:endParaRPr lang="de-DE"/>
          </a:p>
        </p:txBody>
      </p:sp>
    </p:spTree>
    <p:extLst>
      <p:ext uri="{BB962C8B-B14F-4D97-AF65-F5344CB8AC3E}">
        <p14:creationId xmlns:p14="http://schemas.microsoft.com/office/powerpoint/2010/main" val="821150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839200" y="274638"/>
            <a:ext cx="2743200" cy="5851525"/>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609600" y="274638"/>
            <a:ext cx="8077200" cy="5851525"/>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B118F3E2-500A-4D2C-8027-73B2B0F16C80}" type="datetimeFigureOut">
              <a:rPr lang="de-DE" smtClean="0"/>
              <a:t>25.11.2020</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62D97E86-DFBD-4D29-839B-4A8AE3054ADE}" type="slidenum">
              <a:rPr lang="de-DE" smtClean="0"/>
              <a:t>‹#›</a:t>
            </a:fld>
            <a:endParaRPr lang="de-DE"/>
          </a:p>
        </p:txBody>
      </p:sp>
    </p:spTree>
    <p:extLst>
      <p:ext uri="{BB962C8B-B14F-4D97-AF65-F5344CB8AC3E}">
        <p14:creationId xmlns:p14="http://schemas.microsoft.com/office/powerpoint/2010/main" val="146739023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79"/>
            <a:ext cx="10363200" cy="369332"/>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defRPr sz="1088" b="0" i="0">
                <a:solidFill>
                  <a:schemeClr val="bg1"/>
                </a:solidFill>
                <a:latin typeface="Arial"/>
                <a:cs typeface="Arial"/>
              </a:defRPr>
            </a:lvl1pPr>
          </a:lstStyle>
          <a:p>
            <a:pPr marL="11516">
              <a:lnSpc>
                <a:spcPts val="1292"/>
              </a:lnSpc>
            </a:pPr>
            <a:r>
              <a:rPr lang="en-US" spc="-5"/>
              <a:t>HDIN Meeting AASLD 2018 </a:t>
            </a:r>
            <a:r>
              <a:rPr lang="en-US"/>
              <a:t>|</a:t>
            </a:r>
            <a:r>
              <a:rPr lang="en-US" spc="-103"/>
              <a:t> </a:t>
            </a:r>
            <a:r>
              <a:rPr lang="en-US" spc="-14"/>
              <a:t>10.11.2018</a:t>
            </a:r>
            <a:endParaRPr lang="en-US" spc="-14" dirty="0"/>
          </a:p>
        </p:txBody>
      </p:sp>
      <p:sp>
        <p:nvSpPr>
          <p:cNvPr id="5" name="Holder 5"/>
          <p:cNvSpPr>
            <a:spLocks noGrp="1"/>
          </p:cNvSpPr>
          <p:nvPr>
            <p:ph type="dt" sz="half" idx="6"/>
          </p:nvPr>
        </p:nvSpPr>
        <p:spPr>
          <a:xfrm>
            <a:off x="609600" y="6377939"/>
            <a:ext cx="2804160" cy="342900"/>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11/25/2020</a:t>
            </a:fld>
            <a:endParaRPr lang="en-US"/>
          </a:p>
        </p:txBody>
      </p:sp>
      <p:sp>
        <p:nvSpPr>
          <p:cNvPr id="6" name="Holder 6"/>
          <p:cNvSpPr>
            <a:spLocks noGrp="1"/>
          </p:cNvSpPr>
          <p:nvPr>
            <p:ph type="sldNum" sz="quarter" idx="7"/>
          </p:nvPr>
        </p:nvSpPr>
        <p:spPr>
          <a:xfrm>
            <a:off x="8778240" y="6377939"/>
            <a:ext cx="2804160" cy="342900"/>
          </a:xfrm>
          <a:prstGeom prst="rect">
            <a:avLst/>
          </a:prstGeom>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13769287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4035660" y="537815"/>
            <a:ext cx="4120678" cy="334835"/>
          </a:xfrm>
        </p:spPr>
        <p:txBody>
          <a:bodyPr lIns="0" tIns="0" rIns="0" bIns="0"/>
          <a:lstStyle>
            <a:lvl1pPr>
              <a:defRPr sz="2176" b="1" i="0">
                <a:solidFill>
                  <a:schemeClr val="tx1"/>
                </a:solidFill>
                <a:latin typeface="Arial"/>
                <a:cs typeface="Arial"/>
              </a:defRPr>
            </a:lvl1pPr>
          </a:lstStyle>
          <a:p>
            <a:endParaRPr/>
          </a:p>
        </p:txBody>
      </p:sp>
      <p:sp>
        <p:nvSpPr>
          <p:cNvPr id="3" name="Holder 3"/>
          <p:cNvSpPr>
            <a:spLocks noGrp="1"/>
          </p:cNvSpPr>
          <p:nvPr>
            <p:ph type="body" idx="1"/>
          </p:nvPr>
        </p:nvSpPr>
        <p:spPr>
          <a:xfrm>
            <a:off x="1426543" y="1392560"/>
            <a:ext cx="9338912" cy="251159"/>
          </a:xfrm>
        </p:spPr>
        <p:txBody>
          <a:bodyPr lIns="0" tIns="0" rIns="0" bIns="0"/>
          <a:lstStyle>
            <a:lvl1pPr>
              <a:defRPr sz="1632" b="0" i="0">
                <a:solidFill>
                  <a:schemeClr val="tx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defRPr sz="1088" b="0" i="0">
                <a:solidFill>
                  <a:schemeClr val="bg1"/>
                </a:solidFill>
                <a:latin typeface="Arial"/>
                <a:cs typeface="Arial"/>
              </a:defRPr>
            </a:lvl1pPr>
          </a:lstStyle>
          <a:p>
            <a:pPr marL="11516">
              <a:lnSpc>
                <a:spcPts val="1292"/>
              </a:lnSpc>
            </a:pPr>
            <a:r>
              <a:rPr lang="en-US" spc="-5"/>
              <a:t>HDIN Meeting AASLD 2018 </a:t>
            </a:r>
            <a:r>
              <a:rPr lang="en-US"/>
              <a:t>|</a:t>
            </a:r>
            <a:r>
              <a:rPr lang="en-US" spc="-103"/>
              <a:t> </a:t>
            </a:r>
            <a:r>
              <a:rPr lang="en-US" spc="-14"/>
              <a:t>10.11.2018</a:t>
            </a:r>
            <a:endParaRPr lang="en-US" spc="-14" dirty="0"/>
          </a:p>
        </p:txBody>
      </p:sp>
      <p:sp>
        <p:nvSpPr>
          <p:cNvPr id="5" name="Holder 5"/>
          <p:cNvSpPr>
            <a:spLocks noGrp="1"/>
          </p:cNvSpPr>
          <p:nvPr>
            <p:ph type="dt" sz="half" idx="6"/>
          </p:nvPr>
        </p:nvSpPr>
        <p:spPr>
          <a:xfrm>
            <a:off x="609600" y="6377939"/>
            <a:ext cx="2804160" cy="342900"/>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11/25/2020</a:t>
            </a:fld>
            <a:endParaRPr lang="en-US"/>
          </a:p>
        </p:txBody>
      </p:sp>
      <p:sp>
        <p:nvSpPr>
          <p:cNvPr id="6" name="Holder 6"/>
          <p:cNvSpPr>
            <a:spLocks noGrp="1"/>
          </p:cNvSpPr>
          <p:nvPr>
            <p:ph type="sldNum" sz="quarter" idx="7"/>
          </p:nvPr>
        </p:nvSpPr>
        <p:spPr>
          <a:xfrm>
            <a:off x="8778240" y="6377939"/>
            <a:ext cx="2804160" cy="342900"/>
          </a:xfrm>
          <a:prstGeom prst="rect">
            <a:avLst/>
          </a:prstGeom>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98081717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4035660" y="537815"/>
            <a:ext cx="4120678" cy="334835"/>
          </a:xfrm>
        </p:spPr>
        <p:txBody>
          <a:bodyPr lIns="0" tIns="0" rIns="0" bIns="0"/>
          <a:lstStyle>
            <a:lvl1pPr>
              <a:defRPr sz="2176" b="1" i="0">
                <a:solidFill>
                  <a:schemeClr val="tx1"/>
                </a:solidFill>
                <a:latin typeface="Arial"/>
                <a:cs typeface="Arial"/>
              </a:defRPr>
            </a:lvl1pPr>
          </a:lstStyle>
          <a:p>
            <a:endParaRPr/>
          </a:p>
        </p:txBody>
      </p:sp>
      <p:sp>
        <p:nvSpPr>
          <p:cNvPr id="3" name="Holder 3"/>
          <p:cNvSpPr>
            <a:spLocks noGrp="1"/>
          </p:cNvSpPr>
          <p:nvPr>
            <p:ph sz="half" idx="2"/>
          </p:nvPr>
        </p:nvSpPr>
        <p:spPr>
          <a:xfrm>
            <a:off x="609601" y="1577340"/>
            <a:ext cx="530352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1" y="1577340"/>
            <a:ext cx="5303520"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1088" b="0" i="0">
                <a:solidFill>
                  <a:schemeClr val="bg1"/>
                </a:solidFill>
                <a:latin typeface="Arial"/>
                <a:cs typeface="Arial"/>
              </a:defRPr>
            </a:lvl1pPr>
          </a:lstStyle>
          <a:p>
            <a:pPr marL="11516">
              <a:lnSpc>
                <a:spcPts val="1292"/>
              </a:lnSpc>
            </a:pPr>
            <a:r>
              <a:rPr lang="en-US" spc="-5"/>
              <a:t>HDIN Meeting AASLD 2018 </a:t>
            </a:r>
            <a:r>
              <a:rPr lang="en-US"/>
              <a:t>|</a:t>
            </a:r>
            <a:r>
              <a:rPr lang="en-US" spc="-103"/>
              <a:t> </a:t>
            </a:r>
            <a:r>
              <a:rPr lang="en-US" spc="-14"/>
              <a:t>10.11.2018</a:t>
            </a:r>
            <a:endParaRPr lang="en-US" spc="-14" dirty="0"/>
          </a:p>
        </p:txBody>
      </p:sp>
      <p:sp>
        <p:nvSpPr>
          <p:cNvPr id="6" name="Holder 6"/>
          <p:cNvSpPr>
            <a:spLocks noGrp="1"/>
          </p:cNvSpPr>
          <p:nvPr>
            <p:ph type="dt" sz="half" idx="6"/>
          </p:nvPr>
        </p:nvSpPr>
        <p:spPr>
          <a:xfrm>
            <a:off x="609600" y="6377939"/>
            <a:ext cx="2804160" cy="342900"/>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11/25/2020</a:t>
            </a:fld>
            <a:endParaRPr lang="en-US"/>
          </a:p>
        </p:txBody>
      </p:sp>
      <p:sp>
        <p:nvSpPr>
          <p:cNvPr id="7" name="Holder 7"/>
          <p:cNvSpPr>
            <a:spLocks noGrp="1"/>
          </p:cNvSpPr>
          <p:nvPr>
            <p:ph type="sldNum" sz="quarter" idx="7"/>
          </p:nvPr>
        </p:nvSpPr>
        <p:spPr>
          <a:xfrm>
            <a:off x="8778240" y="6377939"/>
            <a:ext cx="2804160" cy="342900"/>
          </a:xfrm>
          <a:prstGeom prst="rect">
            <a:avLst/>
          </a:prstGeom>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3579848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4035660" y="537815"/>
            <a:ext cx="4120678" cy="334835"/>
          </a:xfrm>
        </p:spPr>
        <p:txBody>
          <a:bodyPr lIns="0" tIns="0" rIns="0" bIns="0"/>
          <a:lstStyle>
            <a:lvl1pPr>
              <a:defRPr sz="2176" b="1" i="0">
                <a:solidFill>
                  <a:schemeClr val="tx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defRPr sz="1088" b="0" i="0">
                <a:solidFill>
                  <a:schemeClr val="bg1"/>
                </a:solidFill>
                <a:latin typeface="Arial"/>
                <a:cs typeface="Arial"/>
              </a:defRPr>
            </a:lvl1pPr>
          </a:lstStyle>
          <a:p>
            <a:pPr marL="11516">
              <a:lnSpc>
                <a:spcPts val="1292"/>
              </a:lnSpc>
            </a:pPr>
            <a:r>
              <a:rPr lang="en-US" spc="-5"/>
              <a:t>HDIN Meeting AASLD 2018 </a:t>
            </a:r>
            <a:r>
              <a:rPr lang="en-US"/>
              <a:t>|</a:t>
            </a:r>
            <a:r>
              <a:rPr lang="en-US" spc="-103"/>
              <a:t> </a:t>
            </a:r>
            <a:r>
              <a:rPr lang="en-US" spc="-14"/>
              <a:t>10.11.2018</a:t>
            </a:r>
            <a:endParaRPr lang="en-US" spc="-14" dirty="0"/>
          </a:p>
        </p:txBody>
      </p:sp>
      <p:sp>
        <p:nvSpPr>
          <p:cNvPr id="4" name="Holder 4"/>
          <p:cNvSpPr>
            <a:spLocks noGrp="1"/>
          </p:cNvSpPr>
          <p:nvPr>
            <p:ph type="dt" sz="half" idx="6"/>
          </p:nvPr>
        </p:nvSpPr>
        <p:spPr>
          <a:xfrm>
            <a:off x="609600" y="6377939"/>
            <a:ext cx="2804160" cy="342900"/>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11/25/2020</a:t>
            </a:fld>
            <a:endParaRPr lang="en-US"/>
          </a:p>
        </p:txBody>
      </p:sp>
      <p:sp>
        <p:nvSpPr>
          <p:cNvPr id="5" name="Holder 5"/>
          <p:cNvSpPr>
            <a:spLocks noGrp="1"/>
          </p:cNvSpPr>
          <p:nvPr>
            <p:ph type="sldNum" sz="quarter" idx="7"/>
          </p:nvPr>
        </p:nvSpPr>
        <p:spPr>
          <a:xfrm>
            <a:off x="8778240" y="6377939"/>
            <a:ext cx="2804160" cy="342900"/>
          </a:xfrm>
          <a:prstGeom prst="rect">
            <a:avLst/>
          </a:prstGeom>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40131119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de-DE"/>
              <a:t>Mastertitelformat bearbeiten</a:t>
            </a:r>
          </a:p>
        </p:txBody>
      </p:sp>
      <p:sp>
        <p:nvSpPr>
          <p:cNvPr id="3" name="Textplatzhalter 2"/>
          <p:cNvSpPr>
            <a:spLocks noGrp="1"/>
          </p:cNvSpPr>
          <p:nvPr>
            <p:ph type="body" idx="1"/>
          </p:nvPr>
        </p:nvSpPr>
        <p:spPr>
          <a:xfrm>
            <a:off x="963084" y="2906713"/>
            <a:ext cx="103632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Mastertextformat bearbeiten</a:t>
            </a:r>
          </a:p>
        </p:txBody>
      </p:sp>
    </p:spTree>
    <p:extLst>
      <p:ext uri="{BB962C8B-B14F-4D97-AF65-F5344CB8AC3E}">
        <p14:creationId xmlns:p14="http://schemas.microsoft.com/office/powerpoint/2010/main" val="278584963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883427" y="6318343"/>
            <a:ext cx="10425463" cy="217084"/>
          </a:xfrm>
          <a:custGeom>
            <a:avLst/>
            <a:gdLst/>
            <a:ahLst/>
            <a:cxnLst/>
            <a:rect l="l" t="t" r="r" b="b"/>
            <a:pathLst>
              <a:path w="9144000" h="239395">
                <a:moveTo>
                  <a:pt x="0" y="0"/>
                </a:moveTo>
                <a:lnTo>
                  <a:pt x="0" y="239268"/>
                </a:lnTo>
                <a:lnTo>
                  <a:pt x="9143999" y="239268"/>
                </a:lnTo>
                <a:lnTo>
                  <a:pt x="9143999" y="0"/>
                </a:lnTo>
                <a:lnTo>
                  <a:pt x="0" y="0"/>
                </a:lnTo>
                <a:close/>
              </a:path>
            </a:pathLst>
          </a:custGeom>
          <a:solidFill>
            <a:srgbClr val="990000"/>
          </a:solidFill>
        </p:spPr>
        <p:txBody>
          <a:bodyPr wrap="square" lIns="0" tIns="0" rIns="0" bIns="0" rtlCol="0"/>
          <a:lstStyle/>
          <a:p>
            <a:endParaRPr sz="1632"/>
          </a:p>
        </p:txBody>
      </p:sp>
      <p:sp>
        <p:nvSpPr>
          <p:cNvPr id="17" name="bk object 17"/>
          <p:cNvSpPr/>
          <p:nvPr/>
        </p:nvSpPr>
        <p:spPr>
          <a:xfrm>
            <a:off x="1164258" y="493362"/>
            <a:ext cx="568469" cy="575258"/>
          </a:xfrm>
          <a:prstGeom prst="rect">
            <a:avLst/>
          </a:prstGeom>
          <a:blipFill>
            <a:blip r:embed="rId2" cstate="print"/>
            <a:stretch>
              <a:fillRect/>
            </a:stretch>
          </a:blipFill>
        </p:spPr>
        <p:txBody>
          <a:bodyPr wrap="square" lIns="0" tIns="0" rIns="0" bIns="0" rtlCol="0"/>
          <a:lstStyle/>
          <a:p>
            <a:endParaRPr sz="1632"/>
          </a:p>
        </p:txBody>
      </p:sp>
      <p:sp>
        <p:nvSpPr>
          <p:cNvPr id="18" name="bk object 18"/>
          <p:cNvSpPr/>
          <p:nvPr/>
        </p:nvSpPr>
        <p:spPr>
          <a:xfrm>
            <a:off x="934685" y="6342527"/>
            <a:ext cx="1882665" cy="174127"/>
          </a:xfrm>
          <a:prstGeom prst="rect">
            <a:avLst/>
          </a:prstGeom>
          <a:blipFill>
            <a:blip r:embed="rId3" cstate="print"/>
            <a:stretch>
              <a:fillRect/>
            </a:stretch>
          </a:blipFill>
        </p:spPr>
        <p:txBody>
          <a:bodyPr wrap="square" lIns="0" tIns="0" rIns="0" bIns="0" rtlCol="0"/>
          <a:lstStyle/>
          <a:p>
            <a:endParaRPr sz="1632"/>
          </a:p>
        </p:txBody>
      </p:sp>
      <p:sp>
        <p:nvSpPr>
          <p:cNvPr id="19" name="bk object 19"/>
          <p:cNvSpPr/>
          <p:nvPr/>
        </p:nvSpPr>
        <p:spPr>
          <a:xfrm>
            <a:off x="1168389" y="996050"/>
            <a:ext cx="173758" cy="0"/>
          </a:xfrm>
          <a:custGeom>
            <a:avLst/>
            <a:gdLst/>
            <a:ahLst/>
            <a:cxnLst/>
            <a:rect l="l" t="t" r="r" b="b"/>
            <a:pathLst>
              <a:path w="152400">
                <a:moveTo>
                  <a:pt x="0" y="0"/>
                </a:moveTo>
                <a:lnTo>
                  <a:pt x="152400" y="0"/>
                </a:lnTo>
              </a:path>
            </a:pathLst>
          </a:custGeom>
          <a:ln w="19050">
            <a:solidFill>
              <a:srgbClr val="990000"/>
            </a:solidFill>
          </a:ln>
        </p:spPr>
        <p:txBody>
          <a:bodyPr wrap="square" lIns="0" tIns="0" rIns="0" bIns="0" rtlCol="0"/>
          <a:lstStyle/>
          <a:p>
            <a:endParaRPr sz="1632"/>
          </a:p>
        </p:txBody>
      </p:sp>
      <p:sp>
        <p:nvSpPr>
          <p:cNvPr id="20" name="bk object 20"/>
          <p:cNvSpPr/>
          <p:nvPr/>
        </p:nvSpPr>
        <p:spPr>
          <a:xfrm>
            <a:off x="2341254" y="996050"/>
            <a:ext cx="8470689" cy="0"/>
          </a:xfrm>
          <a:custGeom>
            <a:avLst/>
            <a:gdLst/>
            <a:ahLst/>
            <a:cxnLst/>
            <a:rect l="l" t="t" r="r" b="b"/>
            <a:pathLst>
              <a:path w="7429500">
                <a:moveTo>
                  <a:pt x="0" y="0"/>
                </a:moveTo>
                <a:lnTo>
                  <a:pt x="7429500" y="0"/>
                </a:lnTo>
              </a:path>
            </a:pathLst>
          </a:custGeom>
          <a:ln w="19050">
            <a:solidFill>
              <a:srgbClr val="990000"/>
            </a:solidFill>
          </a:ln>
        </p:spPr>
        <p:txBody>
          <a:bodyPr wrap="square" lIns="0" tIns="0" rIns="0" bIns="0" rtlCol="0"/>
          <a:lstStyle/>
          <a:p>
            <a:endParaRPr sz="1632"/>
          </a:p>
        </p:txBody>
      </p:sp>
      <p:sp>
        <p:nvSpPr>
          <p:cNvPr id="2" name="Holder 2"/>
          <p:cNvSpPr>
            <a:spLocks noGrp="1"/>
          </p:cNvSpPr>
          <p:nvPr>
            <p:ph type="ftr" sz="quarter" idx="5"/>
          </p:nvPr>
        </p:nvSpPr>
        <p:spPr/>
        <p:txBody>
          <a:bodyPr lIns="0" tIns="0" rIns="0" bIns="0"/>
          <a:lstStyle>
            <a:lvl1pPr>
              <a:defRPr sz="1088" b="0" i="0">
                <a:solidFill>
                  <a:schemeClr val="bg1"/>
                </a:solidFill>
                <a:latin typeface="Arial"/>
                <a:cs typeface="Arial"/>
              </a:defRPr>
            </a:lvl1pPr>
          </a:lstStyle>
          <a:p>
            <a:pPr marL="11516">
              <a:lnSpc>
                <a:spcPts val="1292"/>
              </a:lnSpc>
            </a:pPr>
            <a:r>
              <a:rPr lang="en-US" spc="-5"/>
              <a:t>HDIN Meeting AASLD 2018 </a:t>
            </a:r>
            <a:r>
              <a:rPr lang="en-US"/>
              <a:t>|</a:t>
            </a:r>
            <a:r>
              <a:rPr lang="en-US" spc="-103"/>
              <a:t> </a:t>
            </a:r>
            <a:r>
              <a:rPr lang="en-US" spc="-14"/>
              <a:t>10.11.2018</a:t>
            </a:r>
            <a:endParaRPr lang="en-US" spc="-14" dirty="0"/>
          </a:p>
        </p:txBody>
      </p:sp>
      <p:sp>
        <p:nvSpPr>
          <p:cNvPr id="3" name="Holder 3"/>
          <p:cNvSpPr>
            <a:spLocks noGrp="1"/>
          </p:cNvSpPr>
          <p:nvPr>
            <p:ph type="dt" sz="half" idx="6"/>
          </p:nvPr>
        </p:nvSpPr>
        <p:spPr>
          <a:xfrm>
            <a:off x="609600" y="6377939"/>
            <a:ext cx="2804160" cy="342900"/>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11/25/2020</a:t>
            </a:fld>
            <a:endParaRPr lang="en-US"/>
          </a:p>
        </p:txBody>
      </p:sp>
      <p:sp>
        <p:nvSpPr>
          <p:cNvPr id="4" name="Holder 4"/>
          <p:cNvSpPr>
            <a:spLocks noGrp="1"/>
          </p:cNvSpPr>
          <p:nvPr>
            <p:ph type="sldNum" sz="quarter" idx="7"/>
          </p:nvPr>
        </p:nvSpPr>
        <p:spPr>
          <a:xfrm>
            <a:off x="8778240" y="6377939"/>
            <a:ext cx="2804160" cy="342900"/>
          </a:xfrm>
          <a:prstGeom prst="rect">
            <a:avLst/>
          </a:prstGeom>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39469100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190625" y="1151930"/>
            <a:ext cx="9810750" cy="2321719"/>
          </a:xfrm>
          <a:prstGeom prst="rect">
            <a:avLst/>
          </a:prstGeom>
        </p:spPr>
        <p:txBody>
          <a:bodyPr anchor="b"/>
          <a:lstStyle/>
          <a:p>
            <a:r>
              <a:t>Title Text</a:t>
            </a:r>
          </a:p>
        </p:txBody>
      </p:sp>
      <p:sp>
        <p:nvSpPr>
          <p:cNvPr id="12" name="Body Level One…"/>
          <p:cNvSpPr txBox="1">
            <a:spLocks noGrp="1"/>
          </p:cNvSpPr>
          <p:nvPr>
            <p:ph type="body" sz="quarter" idx="1"/>
          </p:nvPr>
        </p:nvSpPr>
        <p:spPr>
          <a:xfrm>
            <a:off x="1190625" y="3545086"/>
            <a:ext cx="9810750" cy="794742"/>
          </a:xfrm>
          <a:prstGeom prst="rect">
            <a:avLst/>
          </a:prstGeom>
        </p:spPr>
        <p:txBody>
          <a:bodyPr anchor="t"/>
          <a:lstStyle>
            <a:lvl1pPr marL="0" indent="0" algn="ctr">
              <a:spcBef>
                <a:spcPts val="0"/>
              </a:spcBef>
              <a:buSzTx/>
              <a:buNone/>
              <a:defRPr sz="2601"/>
            </a:lvl1pPr>
            <a:lvl2pPr marL="0" indent="0" algn="ctr">
              <a:spcBef>
                <a:spcPts val="0"/>
              </a:spcBef>
              <a:buSzTx/>
              <a:buNone/>
              <a:defRPr sz="2601"/>
            </a:lvl2pPr>
            <a:lvl3pPr marL="0" indent="0" algn="ctr">
              <a:spcBef>
                <a:spcPts val="0"/>
              </a:spcBef>
              <a:buSzTx/>
              <a:buNone/>
              <a:defRPr sz="2601"/>
            </a:lvl3pPr>
            <a:lvl4pPr marL="0" indent="0" algn="ctr">
              <a:spcBef>
                <a:spcPts val="0"/>
              </a:spcBef>
              <a:buSzTx/>
              <a:buNone/>
              <a:defRPr sz="2601"/>
            </a:lvl4pPr>
            <a:lvl5pPr marL="0" indent="0" algn="ctr">
              <a:spcBef>
                <a:spcPts val="0"/>
              </a:spcBef>
              <a:buSzTx/>
              <a:buNone/>
              <a:defRPr sz="2601"/>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lvl1pPr>
              <a:defRPr>
                <a:latin typeface="Helvetica Neue Thin"/>
                <a:ea typeface="Helvetica Neue Thin"/>
                <a:cs typeface="Helvetica Neue Thin"/>
                <a:sym typeface="Helvetica Neue Thin"/>
              </a:defRPr>
            </a:lvl1pPr>
          </a:lstStyle>
          <a:p>
            <a:fld id="{86CB4B4D-7CA3-9044-876B-883B54F8677D}" type="slidenum">
              <a:t>‹#›</a:t>
            </a:fld>
            <a:endParaRPr/>
          </a:p>
        </p:txBody>
      </p:sp>
    </p:spTree>
    <p:extLst>
      <p:ext uri="{BB962C8B-B14F-4D97-AF65-F5344CB8AC3E}">
        <p14:creationId xmlns:p14="http://schemas.microsoft.com/office/powerpoint/2010/main" val="266521395"/>
      </p:ext>
    </p:extLst>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Image"/>
          <p:cNvSpPr>
            <a:spLocks noGrp="1"/>
          </p:cNvSpPr>
          <p:nvPr>
            <p:ph type="pic" idx="13"/>
          </p:nvPr>
        </p:nvSpPr>
        <p:spPr>
          <a:xfrm>
            <a:off x="1520707" y="203272"/>
            <a:ext cx="9144004" cy="4574384"/>
          </a:xfrm>
          <a:prstGeom prst="rect">
            <a:avLst/>
          </a:prstGeom>
        </p:spPr>
        <p:txBody>
          <a:bodyPr lIns="91439" tIns="45719" rIns="91439" bIns="45719" anchor="t">
            <a:noAutofit/>
          </a:bodyPr>
          <a:lstStyle/>
          <a:p>
            <a:endParaRPr/>
          </a:p>
        </p:txBody>
      </p:sp>
      <p:sp>
        <p:nvSpPr>
          <p:cNvPr id="21" name="Title Text"/>
          <p:cNvSpPr txBox="1">
            <a:spLocks noGrp="1"/>
          </p:cNvSpPr>
          <p:nvPr>
            <p:ph type="title"/>
          </p:nvPr>
        </p:nvSpPr>
        <p:spPr>
          <a:xfrm>
            <a:off x="1190625" y="4723805"/>
            <a:ext cx="9810750" cy="1000125"/>
          </a:xfrm>
          <a:prstGeom prst="rect">
            <a:avLst/>
          </a:prstGeom>
        </p:spPr>
        <p:txBody>
          <a:bodyPr anchor="b"/>
          <a:lstStyle/>
          <a:p>
            <a:r>
              <a:t>Title Text</a:t>
            </a:r>
          </a:p>
        </p:txBody>
      </p:sp>
      <p:sp>
        <p:nvSpPr>
          <p:cNvPr id="22" name="Body Level One…"/>
          <p:cNvSpPr txBox="1">
            <a:spLocks noGrp="1"/>
          </p:cNvSpPr>
          <p:nvPr>
            <p:ph type="body" sz="quarter" idx="1"/>
          </p:nvPr>
        </p:nvSpPr>
        <p:spPr>
          <a:xfrm>
            <a:off x="1190625" y="5732859"/>
            <a:ext cx="9810750" cy="794742"/>
          </a:xfrm>
          <a:prstGeom prst="rect">
            <a:avLst/>
          </a:prstGeom>
        </p:spPr>
        <p:txBody>
          <a:bodyPr anchor="t"/>
          <a:lstStyle>
            <a:lvl1pPr marL="0" indent="0" algn="ctr">
              <a:spcBef>
                <a:spcPts val="0"/>
              </a:spcBef>
              <a:buSzTx/>
              <a:buNone/>
              <a:defRPr sz="2601"/>
            </a:lvl1pPr>
            <a:lvl2pPr marL="0" indent="0" algn="ctr">
              <a:spcBef>
                <a:spcPts val="0"/>
              </a:spcBef>
              <a:buSzTx/>
              <a:buNone/>
              <a:defRPr sz="2601"/>
            </a:lvl2pPr>
            <a:lvl3pPr marL="0" indent="0" algn="ctr">
              <a:spcBef>
                <a:spcPts val="0"/>
              </a:spcBef>
              <a:buSzTx/>
              <a:buNone/>
              <a:defRPr sz="2601"/>
            </a:lvl3pPr>
            <a:lvl4pPr marL="0" indent="0" algn="ctr">
              <a:spcBef>
                <a:spcPts val="0"/>
              </a:spcBef>
              <a:buSzTx/>
              <a:buNone/>
              <a:defRPr sz="2601"/>
            </a:lvl4pPr>
            <a:lvl5pPr marL="0" indent="0" algn="ctr">
              <a:spcBef>
                <a:spcPts val="0"/>
              </a:spcBef>
              <a:buSzTx/>
              <a:buNone/>
              <a:defRPr sz="2601"/>
            </a:lvl5p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701680414"/>
      </p:ext>
    </p:extLst>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Title Text"/>
          <p:cNvSpPr txBox="1">
            <a:spLocks noGrp="1"/>
          </p:cNvSpPr>
          <p:nvPr>
            <p:ph type="title"/>
          </p:nvPr>
        </p:nvSpPr>
        <p:spPr>
          <a:xfrm>
            <a:off x="1190625" y="2268141"/>
            <a:ext cx="9810750" cy="2321719"/>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958514613"/>
      </p:ext>
    </p:extLst>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idx="13"/>
          </p:nvPr>
        </p:nvSpPr>
        <p:spPr>
          <a:xfrm>
            <a:off x="2122289" y="431601"/>
            <a:ext cx="11626453" cy="5813228"/>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892969" y="446484"/>
            <a:ext cx="5000625" cy="2803922"/>
          </a:xfrm>
          <a:prstGeom prst="rect">
            <a:avLst/>
          </a:prstGeom>
        </p:spPr>
        <p:txBody>
          <a:bodyPr anchor="b"/>
          <a:lstStyle>
            <a:lvl1pPr>
              <a:defRPr sz="4219"/>
            </a:lvl1pPr>
          </a:lstStyle>
          <a:p>
            <a:r>
              <a:t>Title Text</a:t>
            </a:r>
          </a:p>
        </p:txBody>
      </p:sp>
      <p:sp>
        <p:nvSpPr>
          <p:cNvPr id="40" name="Body Level One…"/>
          <p:cNvSpPr txBox="1">
            <a:spLocks noGrp="1"/>
          </p:cNvSpPr>
          <p:nvPr>
            <p:ph type="body" sz="quarter" idx="1"/>
          </p:nvPr>
        </p:nvSpPr>
        <p:spPr>
          <a:xfrm>
            <a:off x="892969" y="3321844"/>
            <a:ext cx="5000625" cy="2893219"/>
          </a:xfrm>
          <a:prstGeom prst="rect">
            <a:avLst/>
          </a:prstGeom>
        </p:spPr>
        <p:txBody>
          <a:bodyPr anchor="t"/>
          <a:lstStyle>
            <a:lvl1pPr marL="0" indent="0" algn="ctr">
              <a:spcBef>
                <a:spcPts val="0"/>
              </a:spcBef>
              <a:buSzTx/>
              <a:buNone/>
              <a:defRPr sz="2601"/>
            </a:lvl1pPr>
            <a:lvl2pPr marL="0" indent="0" algn="ctr">
              <a:spcBef>
                <a:spcPts val="0"/>
              </a:spcBef>
              <a:buSzTx/>
              <a:buNone/>
              <a:defRPr sz="2601"/>
            </a:lvl2pPr>
            <a:lvl3pPr marL="0" indent="0" algn="ctr">
              <a:spcBef>
                <a:spcPts val="0"/>
              </a:spcBef>
              <a:buSzTx/>
              <a:buNone/>
              <a:defRPr sz="2601"/>
            </a:lvl3pPr>
            <a:lvl4pPr marL="0" indent="0" algn="ctr">
              <a:spcBef>
                <a:spcPts val="0"/>
              </a:spcBef>
              <a:buSzTx/>
              <a:buNone/>
              <a:defRPr sz="2601"/>
            </a:lvl4pPr>
            <a:lvl5pPr marL="0" indent="0" algn="ctr">
              <a:spcBef>
                <a:spcPts val="0"/>
              </a:spcBef>
              <a:buSzTx/>
              <a:buNone/>
              <a:defRPr sz="2601"/>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434743159"/>
      </p:ext>
    </p:extLst>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776254665"/>
      </p:ext>
    </p:extLst>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506008647"/>
      </p:ext>
    </p:extLst>
  </p:cSld>
  <p:clrMapOvr>
    <a:masterClrMapping/>
  </p:clrMapOvr>
  <p:transition spd="med"/>
</p:sldLayout>
</file>

<file path=ppt/slideLayouts/slideLayout3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idx="13"/>
          </p:nvPr>
        </p:nvSpPr>
        <p:spPr>
          <a:xfrm>
            <a:off x="3830836" y="1818679"/>
            <a:ext cx="8840391" cy="4420197"/>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892969" y="1821656"/>
            <a:ext cx="5000625" cy="4420195"/>
          </a:xfrm>
          <a:prstGeom prst="rect">
            <a:avLst/>
          </a:prstGeom>
        </p:spPr>
        <p:txBody>
          <a:bodyPr/>
          <a:lstStyle>
            <a:lvl1pPr marL="241093" indent="-241093">
              <a:spcBef>
                <a:spcPts val="2250"/>
              </a:spcBef>
              <a:defRPr sz="1969"/>
            </a:lvl1pPr>
            <a:lvl2pPr marL="482186" indent="-241093">
              <a:spcBef>
                <a:spcPts val="2250"/>
              </a:spcBef>
              <a:defRPr sz="1969"/>
            </a:lvl2pPr>
            <a:lvl3pPr marL="723279" indent="-241093">
              <a:spcBef>
                <a:spcPts val="2250"/>
              </a:spcBef>
              <a:defRPr sz="1969"/>
            </a:lvl3pPr>
            <a:lvl4pPr marL="964372" indent="-241093">
              <a:spcBef>
                <a:spcPts val="2250"/>
              </a:spcBef>
              <a:defRPr sz="1969"/>
            </a:lvl4pPr>
            <a:lvl5pPr marL="1205465" indent="-241093">
              <a:spcBef>
                <a:spcPts val="2250"/>
              </a:spcBef>
              <a:defRPr sz="1969"/>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xfrm>
            <a:off x="5933329" y="6536531"/>
            <a:ext cx="282129" cy="275717"/>
          </a:xfrm>
          <a:prstGeom prst="rect">
            <a:avLst/>
          </a:prstGeom>
        </p:spPr>
        <p:txBody>
          <a:bodyPr/>
          <a:lstStyle>
            <a:lvl1pPr>
              <a:defRPr>
                <a:latin typeface="Helvetica Light"/>
                <a:ea typeface="Helvetica Light"/>
                <a:cs typeface="Helvetica Light"/>
                <a:sym typeface="Helvetica Light"/>
              </a:defRPr>
            </a:lvl1pPr>
          </a:lstStyle>
          <a:p>
            <a:fld id="{86CB4B4D-7CA3-9044-876B-883B54F8677D}" type="slidenum">
              <a:t>‹#›</a:t>
            </a:fld>
            <a:endParaRPr/>
          </a:p>
        </p:txBody>
      </p:sp>
    </p:spTree>
    <p:extLst>
      <p:ext uri="{BB962C8B-B14F-4D97-AF65-F5344CB8AC3E}">
        <p14:creationId xmlns:p14="http://schemas.microsoft.com/office/powerpoint/2010/main" val="718046143"/>
      </p:ext>
    </p:extLst>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892969" y="892969"/>
            <a:ext cx="10406063" cy="5072063"/>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861888167"/>
      </p:ext>
    </p:extLst>
  </p:cSld>
  <p:clrMapOvr>
    <a:masterClrMapping/>
  </p:clrMapOvr>
  <p:transition spd="med"/>
</p:sldLayout>
</file>

<file path=ppt/slideLayouts/slideLayout3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13"/>
          </p:nvPr>
        </p:nvSpPr>
        <p:spPr>
          <a:xfrm>
            <a:off x="6262688" y="3536156"/>
            <a:ext cx="5676326" cy="2839641"/>
          </a:xfrm>
          <a:prstGeom prst="rect">
            <a:avLst/>
          </a:prstGeom>
        </p:spPr>
        <p:txBody>
          <a:bodyPr lIns="91439" tIns="45719" rIns="91439" bIns="45719" anchor="t">
            <a:noAutofit/>
          </a:bodyPr>
          <a:lstStyle/>
          <a:p>
            <a:endParaRPr/>
          </a:p>
        </p:txBody>
      </p:sp>
      <p:sp>
        <p:nvSpPr>
          <p:cNvPr id="84" name="Image"/>
          <p:cNvSpPr>
            <a:spLocks noGrp="1"/>
          </p:cNvSpPr>
          <p:nvPr>
            <p:ph type="pic" sz="quarter" idx="14"/>
          </p:nvPr>
        </p:nvSpPr>
        <p:spPr>
          <a:xfrm>
            <a:off x="6096000" y="625078"/>
            <a:ext cx="5500688" cy="2750345"/>
          </a:xfrm>
          <a:prstGeom prst="rect">
            <a:avLst/>
          </a:prstGeom>
        </p:spPr>
        <p:txBody>
          <a:bodyPr lIns="91439" tIns="45719" rIns="91439" bIns="45719" anchor="t">
            <a:noAutofit/>
          </a:bodyPr>
          <a:lstStyle/>
          <a:p>
            <a:endParaRPr/>
          </a:p>
        </p:txBody>
      </p:sp>
      <p:sp>
        <p:nvSpPr>
          <p:cNvPr id="85" name="Image"/>
          <p:cNvSpPr>
            <a:spLocks noGrp="1"/>
          </p:cNvSpPr>
          <p:nvPr>
            <p:ph type="pic" idx="15"/>
          </p:nvPr>
        </p:nvSpPr>
        <p:spPr>
          <a:xfrm>
            <a:off x="-2226469" y="625078"/>
            <a:ext cx="11233547" cy="5616773"/>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998423308"/>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a:prstGeom prst="rect">
            <a:avLst/>
          </a:prstGeom>
        </p:spPr>
        <p:txBody>
          <a:bodyPr/>
          <a:lstStyle/>
          <a:p>
            <a:r>
              <a:rPr lang="de-DE"/>
              <a:t>Mastertitelformat bearbeiten</a:t>
            </a:r>
          </a:p>
        </p:txBody>
      </p:sp>
      <p:sp>
        <p:nvSpPr>
          <p:cNvPr id="3" name="Inhaltsplatzhalter 2"/>
          <p:cNvSpPr>
            <a:spLocks noGrp="1"/>
          </p:cNvSpPr>
          <p:nvPr>
            <p:ph sz="half" idx="1"/>
          </p:nvPr>
        </p:nvSpPr>
        <p:spPr>
          <a:xfrm>
            <a:off x="609600" y="1600201"/>
            <a:ext cx="53848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6197600" y="1600201"/>
            <a:ext cx="53848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158053104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Body Level One…"/>
          <p:cNvSpPr txBox="1">
            <a:spLocks noGrp="1"/>
          </p:cNvSpPr>
          <p:nvPr>
            <p:ph type="body" sz="quarter" idx="1"/>
          </p:nvPr>
        </p:nvSpPr>
        <p:spPr>
          <a:xfrm>
            <a:off x="1190625" y="4473773"/>
            <a:ext cx="9810750" cy="324398"/>
          </a:xfrm>
          <a:prstGeom prst="rect">
            <a:avLst/>
          </a:prstGeom>
        </p:spPr>
        <p:txBody>
          <a:bodyPr anchor="t"/>
          <a:lstStyle>
            <a:lvl1pPr marL="0" indent="0" algn="ctr">
              <a:spcBef>
                <a:spcPts val="0"/>
              </a:spcBef>
              <a:buSzTx/>
              <a:buNone/>
              <a:defRPr sz="1687" i="1"/>
            </a:lvl1pPr>
            <a:lvl2pPr marL="546924" indent="-234396" algn="ctr">
              <a:spcBef>
                <a:spcPts val="0"/>
              </a:spcBef>
              <a:defRPr sz="1687" i="1"/>
            </a:lvl2pPr>
            <a:lvl3pPr marL="859452" indent="-234396" algn="ctr">
              <a:spcBef>
                <a:spcPts val="0"/>
              </a:spcBef>
              <a:defRPr sz="1687" i="1"/>
            </a:lvl3pPr>
            <a:lvl4pPr marL="1171980" indent="-234396" algn="ctr">
              <a:spcBef>
                <a:spcPts val="0"/>
              </a:spcBef>
              <a:defRPr sz="1687" i="1"/>
            </a:lvl4pPr>
            <a:lvl5pPr marL="1484508" indent="-234396" algn="ctr">
              <a:spcBef>
                <a:spcPts val="0"/>
              </a:spcBef>
              <a:defRPr sz="1687" i="1"/>
            </a:lvl5pPr>
          </a:lstStyle>
          <a:p>
            <a:r>
              <a:t>Body Level One</a:t>
            </a:r>
          </a:p>
          <a:p>
            <a:pPr lvl="1"/>
            <a:r>
              <a:t>Body Level Two</a:t>
            </a:r>
          </a:p>
          <a:p>
            <a:pPr lvl="2"/>
            <a:r>
              <a:t>Body Level Three</a:t>
            </a:r>
          </a:p>
          <a:p>
            <a:pPr lvl="3"/>
            <a:r>
              <a:t>Body Level Four</a:t>
            </a:r>
          </a:p>
          <a:p>
            <a:pPr lvl="4"/>
            <a:r>
              <a:t>Body Level Five</a:t>
            </a:r>
          </a:p>
        </p:txBody>
      </p:sp>
      <p:sp>
        <p:nvSpPr>
          <p:cNvPr id="94" name="“Type a quote here.”"/>
          <p:cNvSpPr txBox="1">
            <a:spLocks noGrp="1"/>
          </p:cNvSpPr>
          <p:nvPr>
            <p:ph type="body" sz="quarter" idx="13"/>
          </p:nvPr>
        </p:nvSpPr>
        <p:spPr>
          <a:xfrm>
            <a:off x="1190625" y="3000314"/>
            <a:ext cx="9810750" cy="428749"/>
          </a:xfrm>
          <a:prstGeom prst="rect">
            <a:avLst/>
          </a:prstGeom>
        </p:spPr>
        <p:txBody>
          <a:bodyPr/>
          <a:lstStyle>
            <a:lvl1pPr marL="0" indent="0" algn="ctr">
              <a:spcBef>
                <a:spcPts val="0"/>
              </a:spcBef>
              <a:buSzTx/>
              <a:buNone/>
              <a:defRPr sz="3400">
                <a:latin typeface="Helvetica Neue Medium"/>
                <a:sym typeface="Helvetica Neue Medium"/>
              </a:defRPr>
            </a:lvl1pPr>
          </a:lstStyle>
          <a:p>
            <a:pPr marL="0" indent="0" algn="ctr">
              <a:spcBef>
                <a:spcPts val="0"/>
              </a:spcBef>
              <a:buSzTx/>
              <a:buNone/>
              <a:defRPr sz="3400">
                <a:latin typeface="Helvetica Neue Medium"/>
                <a:ea typeface="Helvetica Neue Medium"/>
                <a:cs typeface="Helvetica Neue Medium"/>
                <a:sym typeface="Helvetica Neue Medium"/>
              </a:defRPr>
            </a:pPr>
            <a:endParaRP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924871939"/>
      </p:ext>
    </p:extLst>
  </p:cSld>
  <p:clrMapOvr>
    <a:masterClrMapping/>
  </p:clrMapOvr>
  <p:transition spd="med"/>
</p:sldLayout>
</file>

<file path=ppt/slideLayouts/slideLayout4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13"/>
          </p:nvPr>
        </p:nvSpPr>
        <p:spPr>
          <a:xfrm>
            <a:off x="-890487" y="0"/>
            <a:ext cx="13972974" cy="6991945"/>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800602737"/>
      </p:ext>
    </p:extLst>
  </p:cSld>
  <p:clrMapOvr>
    <a:masterClrMapping/>
  </p:clrMapOvr>
  <p:transition spd="med"/>
</p:sldLayout>
</file>

<file path=ppt/slideLayouts/slideLayout4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519986484"/>
      </p:ext>
    </p:extLst>
  </p:cSld>
  <p:clrMapOvr>
    <a:masterClrMapping/>
  </p:clrMapOvr>
  <p:transition spd="med"/>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Diseño personalizado">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043379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Autofit/>
          </a:bodyPr>
          <a:lstStyle>
            <a:lvl1pPr>
              <a:defRPr sz="2800">
                <a:solidFill>
                  <a:schemeClr val="accent1"/>
                </a:solidFill>
              </a:defRPr>
            </a:lvl1pPr>
          </a:lstStyle>
          <a:p>
            <a:r>
              <a:rPr lang="en-US" dirty="0"/>
              <a:t>CLICK TO EDIT MASTER TITLE STYLE</a:t>
            </a:r>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Slide Number Placeholder 5"/>
          <p:cNvSpPr>
            <a:spLocks noGrp="1"/>
          </p:cNvSpPr>
          <p:nvPr>
            <p:ph type="sldNum" sz="quarter" idx="12"/>
          </p:nvPr>
        </p:nvSpPr>
        <p:spPr/>
        <p:txBody>
          <a:bodyPr/>
          <a:lstStyle/>
          <a:p>
            <a:fld id="{C169D13A-CA9D-BB43-B009-5096F3591C8D}" type="slidenum">
              <a:rPr lang="en-US" smtClean="0"/>
              <a:t>‹#›</a:t>
            </a:fld>
            <a:endParaRPr lang="en-US"/>
          </a:p>
        </p:txBody>
      </p:sp>
    </p:spTree>
    <p:extLst>
      <p:ext uri="{BB962C8B-B14F-4D97-AF65-F5344CB8AC3E}">
        <p14:creationId xmlns:p14="http://schemas.microsoft.com/office/powerpoint/2010/main" val="680603310"/>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a:prstGeom prst="rect">
            <a:avLst/>
          </a:prstGeom>
        </p:spPr>
        <p:txBody>
          <a:bodyPr/>
          <a:lstStyle>
            <a:lvl1pPr>
              <a:defRPr/>
            </a:lvl1pPr>
          </a:lstStyle>
          <a:p>
            <a:r>
              <a:rPr lang="de-DE"/>
              <a:t>Mastertitelformat bearbeiten</a:t>
            </a:r>
          </a:p>
        </p:txBody>
      </p:sp>
      <p:sp>
        <p:nvSpPr>
          <p:cNvPr id="3" name="Textplatzhalter 2"/>
          <p:cNvSpPr>
            <a:spLocks noGrp="1"/>
          </p:cNvSpPr>
          <p:nvPr>
            <p:ph type="body" idx="1"/>
          </p:nvPr>
        </p:nvSpPr>
        <p:spPr>
          <a:xfrm>
            <a:off x="609600" y="1535113"/>
            <a:ext cx="5386917"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p:cNvSpPr>
            <a:spLocks noGrp="1"/>
          </p:cNvSpPr>
          <p:nvPr>
            <p:ph sz="half" idx="2"/>
          </p:nvPr>
        </p:nvSpPr>
        <p:spPr>
          <a:xfrm>
            <a:off x="609600" y="2174875"/>
            <a:ext cx="5386917"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6193368" y="1535113"/>
            <a:ext cx="5389033"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p:cNvSpPr>
            <a:spLocks noGrp="1"/>
          </p:cNvSpPr>
          <p:nvPr>
            <p:ph sz="quarter" idx="4"/>
          </p:nvPr>
        </p:nvSpPr>
        <p:spPr>
          <a:xfrm>
            <a:off x="6193368" y="2174875"/>
            <a:ext cx="5389033"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15716357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a:prstGeom prst="rect">
            <a:avLst/>
          </a:prstGeom>
        </p:spPr>
        <p:txBody>
          <a:bodyPr/>
          <a:lstStyle/>
          <a:p>
            <a:r>
              <a:rPr lang="de-DE"/>
              <a:t>Mastertitelformat bearbeiten</a:t>
            </a:r>
          </a:p>
        </p:txBody>
      </p:sp>
    </p:spTree>
    <p:extLst>
      <p:ext uri="{BB962C8B-B14F-4D97-AF65-F5344CB8AC3E}">
        <p14:creationId xmlns:p14="http://schemas.microsoft.com/office/powerpoint/2010/main" val="22912732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8209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a:prstGeom prst="rect">
            <a:avLst/>
          </a:prstGeom>
        </p:spPr>
        <p:txBody>
          <a:bodyPr anchor="b"/>
          <a:lstStyle>
            <a:lvl1pPr algn="l">
              <a:defRPr sz="2000" b="1"/>
            </a:lvl1pPr>
          </a:lstStyle>
          <a:p>
            <a:r>
              <a:rPr lang="de-DE"/>
              <a:t>Mastertitelformat bearbeiten</a:t>
            </a:r>
          </a:p>
        </p:txBody>
      </p:sp>
      <p:sp>
        <p:nvSpPr>
          <p:cNvPr id="3" name="Inhaltsplatzhalter 2"/>
          <p:cNvSpPr>
            <a:spLocks noGrp="1"/>
          </p:cNvSpPr>
          <p:nvPr>
            <p:ph idx="1"/>
          </p:nvPr>
        </p:nvSpPr>
        <p:spPr>
          <a:xfrm>
            <a:off x="4766733" y="273051"/>
            <a:ext cx="6815667"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609601" y="1435101"/>
            <a:ext cx="4011084"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Tree>
    <p:extLst>
      <p:ext uri="{BB962C8B-B14F-4D97-AF65-F5344CB8AC3E}">
        <p14:creationId xmlns:p14="http://schemas.microsoft.com/office/powerpoint/2010/main" val="32495334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a:prstGeom prst="rect">
            <a:avLst/>
          </a:prstGeom>
        </p:spPr>
        <p:txBody>
          <a:bodyPr anchor="b"/>
          <a:lstStyle>
            <a:lvl1pPr algn="l">
              <a:defRPr sz="2000" b="1"/>
            </a:lvl1pPr>
          </a:lstStyle>
          <a:p>
            <a:r>
              <a:rPr lang="de-DE"/>
              <a:t>Mastertitelformat bearbeiten</a:t>
            </a:r>
          </a:p>
        </p:txBody>
      </p:sp>
      <p:sp>
        <p:nvSpPr>
          <p:cNvPr id="3" name="Bildplatzhalter 2"/>
          <p:cNvSpPr>
            <a:spLocks noGrp="1"/>
          </p:cNvSpPr>
          <p:nvPr>
            <p:ph type="pic" idx="1"/>
          </p:nvPr>
        </p:nvSpPr>
        <p:spPr>
          <a:xfrm>
            <a:off x="2389717" y="612775"/>
            <a:ext cx="73152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2389717" y="5367338"/>
            <a:ext cx="73152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Tree>
    <p:extLst>
      <p:ext uri="{BB962C8B-B14F-4D97-AF65-F5344CB8AC3E}">
        <p14:creationId xmlns:p14="http://schemas.microsoft.com/office/powerpoint/2010/main" val="309857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theme" Target="../theme/theme3.xml"/><Relationship Id="rId5" Type="http://schemas.openxmlformats.org/officeDocument/2006/relationships/slideLayout" Target="../slideLayouts/slideLayout30.xml"/><Relationship Id="rId4"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theme" Target="../theme/theme4.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44.xml"/><Relationship Id="rId1"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9" name="Titelplatzhalter 5"/>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de-DE"/>
              <a:t>Mastertitelformat bearbeiten</a:t>
            </a:r>
          </a:p>
        </p:txBody>
      </p:sp>
    </p:spTree>
    <p:extLst>
      <p:ext uri="{BB962C8B-B14F-4D97-AF65-F5344CB8AC3E}">
        <p14:creationId xmlns:p14="http://schemas.microsoft.com/office/powerpoint/2010/main" val="19265444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89" r:id="rId12"/>
    <p:sldLayoutId id="2147483690" r:id="rId13"/>
    <p:sldLayoutId id="2147483781" r:id="rId14"/>
  </p:sldLayoutIdLst>
  <p:txStyles>
    <p:titleStyle>
      <a:lvl1pPr algn="l" rtl="0" eaLnBrk="0" fontAlgn="base" hangingPunct="0">
        <a:spcBef>
          <a:spcPct val="0"/>
        </a:spcBef>
        <a:spcAft>
          <a:spcPct val="0"/>
        </a:spcAft>
        <a:defRPr sz="3600">
          <a:solidFill>
            <a:schemeClr val="tx2"/>
          </a:solidFill>
          <a:latin typeface="+mj-lt"/>
          <a:ea typeface="ＭＳ Ｐゴシック" pitchFamily="-108" charset="-128"/>
          <a:cs typeface="ＭＳ Ｐゴシック" pitchFamily="-108" charset="-128"/>
        </a:defRPr>
      </a:lvl1pPr>
      <a:lvl2pPr algn="l" rtl="0" eaLnBrk="0" fontAlgn="base" hangingPunct="0">
        <a:spcBef>
          <a:spcPct val="0"/>
        </a:spcBef>
        <a:spcAft>
          <a:spcPct val="0"/>
        </a:spcAft>
        <a:defRPr sz="3600">
          <a:solidFill>
            <a:schemeClr val="tx2"/>
          </a:solidFill>
          <a:latin typeface="Arial" pitchFamily="-108" charset="0"/>
          <a:ea typeface="ＭＳ Ｐゴシック" pitchFamily="-108" charset="-128"/>
          <a:cs typeface="ＭＳ Ｐゴシック" pitchFamily="-108" charset="-128"/>
        </a:defRPr>
      </a:lvl2pPr>
      <a:lvl3pPr algn="l" rtl="0" eaLnBrk="0" fontAlgn="base" hangingPunct="0">
        <a:spcBef>
          <a:spcPct val="0"/>
        </a:spcBef>
        <a:spcAft>
          <a:spcPct val="0"/>
        </a:spcAft>
        <a:defRPr sz="3600">
          <a:solidFill>
            <a:schemeClr val="tx2"/>
          </a:solidFill>
          <a:latin typeface="Arial" pitchFamily="-108" charset="0"/>
          <a:ea typeface="ＭＳ Ｐゴシック" pitchFamily="-108" charset="-128"/>
          <a:cs typeface="ＭＳ Ｐゴシック" pitchFamily="-108" charset="-128"/>
        </a:defRPr>
      </a:lvl3pPr>
      <a:lvl4pPr algn="l" rtl="0" eaLnBrk="0" fontAlgn="base" hangingPunct="0">
        <a:spcBef>
          <a:spcPct val="0"/>
        </a:spcBef>
        <a:spcAft>
          <a:spcPct val="0"/>
        </a:spcAft>
        <a:defRPr sz="3600">
          <a:solidFill>
            <a:schemeClr val="tx2"/>
          </a:solidFill>
          <a:latin typeface="Arial" pitchFamily="-108" charset="0"/>
          <a:ea typeface="ＭＳ Ｐゴシック" pitchFamily="-108" charset="-128"/>
          <a:cs typeface="ＭＳ Ｐゴシック" pitchFamily="-108" charset="-128"/>
        </a:defRPr>
      </a:lvl4pPr>
      <a:lvl5pPr algn="l" rtl="0" eaLnBrk="0" fontAlgn="base" hangingPunct="0">
        <a:spcBef>
          <a:spcPct val="0"/>
        </a:spcBef>
        <a:spcAft>
          <a:spcPct val="0"/>
        </a:spcAft>
        <a:defRPr sz="3600">
          <a:solidFill>
            <a:schemeClr val="tx2"/>
          </a:solidFill>
          <a:latin typeface="Arial" pitchFamily="-108" charset="0"/>
          <a:ea typeface="ＭＳ Ｐゴシック" pitchFamily="-108" charset="-128"/>
          <a:cs typeface="ＭＳ Ｐゴシック" pitchFamily="-108" charset="-128"/>
        </a:defRPr>
      </a:lvl5pPr>
      <a:lvl6pPr marL="457200" algn="l" rtl="0" fontAlgn="base">
        <a:spcBef>
          <a:spcPct val="0"/>
        </a:spcBef>
        <a:spcAft>
          <a:spcPct val="0"/>
        </a:spcAft>
        <a:defRPr sz="3600">
          <a:solidFill>
            <a:schemeClr val="tx2"/>
          </a:solidFill>
          <a:latin typeface="Arial" pitchFamily="-108" charset="0"/>
        </a:defRPr>
      </a:lvl6pPr>
      <a:lvl7pPr marL="914400" algn="l" rtl="0" fontAlgn="base">
        <a:spcBef>
          <a:spcPct val="0"/>
        </a:spcBef>
        <a:spcAft>
          <a:spcPct val="0"/>
        </a:spcAft>
        <a:defRPr sz="3600">
          <a:solidFill>
            <a:schemeClr val="tx2"/>
          </a:solidFill>
          <a:latin typeface="Arial" pitchFamily="-108" charset="0"/>
        </a:defRPr>
      </a:lvl7pPr>
      <a:lvl8pPr marL="1371600" algn="l" rtl="0" fontAlgn="base">
        <a:spcBef>
          <a:spcPct val="0"/>
        </a:spcBef>
        <a:spcAft>
          <a:spcPct val="0"/>
        </a:spcAft>
        <a:defRPr sz="3600">
          <a:solidFill>
            <a:schemeClr val="tx2"/>
          </a:solidFill>
          <a:latin typeface="Arial" pitchFamily="-108" charset="0"/>
        </a:defRPr>
      </a:lvl8pPr>
      <a:lvl9pPr marL="1828800" algn="l" rtl="0" fontAlgn="base">
        <a:spcBef>
          <a:spcPct val="0"/>
        </a:spcBef>
        <a:spcAft>
          <a:spcPct val="0"/>
        </a:spcAft>
        <a:defRPr sz="3600">
          <a:solidFill>
            <a:schemeClr val="tx2"/>
          </a:solidFill>
          <a:latin typeface="Arial" pitchFamily="-108" charset="0"/>
        </a:defRPr>
      </a:lvl9pPr>
    </p:titleStyle>
    <p:bodyStyle>
      <a:lvl1pPr marL="342900" indent="-342900" algn="l" rtl="0" eaLnBrk="0" fontAlgn="base" hangingPunct="0">
        <a:spcBef>
          <a:spcPct val="20000"/>
        </a:spcBef>
        <a:spcAft>
          <a:spcPct val="0"/>
        </a:spcAft>
        <a:defRPr sz="2200">
          <a:solidFill>
            <a:schemeClr val="tx1"/>
          </a:solidFill>
          <a:latin typeface="+mn-lt"/>
          <a:ea typeface="ＭＳ Ｐゴシック" pitchFamily="-108" charset="-128"/>
          <a:cs typeface="ＭＳ Ｐゴシック" pitchFamily="-108" charset="-128"/>
        </a:defRPr>
      </a:lvl1pPr>
      <a:lvl2pPr marL="536575" indent="-268288" algn="l" rtl="0" eaLnBrk="0" fontAlgn="base" hangingPunct="0">
        <a:spcBef>
          <a:spcPct val="20000"/>
        </a:spcBef>
        <a:spcAft>
          <a:spcPct val="0"/>
        </a:spcAft>
        <a:buChar char="–"/>
        <a:defRPr sz="2000">
          <a:solidFill>
            <a:schemeClr val="tx1"/>
          </a:solidFill>
          <a:latin typeface="+mn-lt"/>
          <a:ea typeface="ＭＳ Ｐゴシック" pitchFamily="-108" charset="-128"/>
        </a:defRPr>
      </a:lvl2pPr>
      <a:lvl3pPr marL="987425" indent="-271463" algn="l" rtl="0" eaLnBrk="0" fontAlgn="base" hangingPunct="0">
        <a:spcBef>
          <a:spcPct val="20000"/>
        </a:spcBef>
        <a:spcAft>
          <a:spcPct val="0"/>
        </a:spcAft>
        <a:buChar char="•"/>
        <a:defRPr>
          <a:solidFill>
            <a:schemeClr val="tx1"/>
          </a:solidFill>
          <a:latin typeface="+mn-lt"/>
          <a:ea typeface="ＭＳ Ｐゴシック" pitchFamily="-108" charset="-128"/>
        </a:defRPr>
      </a:lvl3pPr>
      <a:lvl4pPr marL="2286000" indent="-228600" algn="l" rtl="0" eaLnBrk="0" fontAlgn="base" hangingPunct="0">
        <a:spcBef>
          <a:spcPct val="20000"/>
        </a:spcBef>
        <a:spcAft>
          <a:spcPct val="0"/>
        </a:spcAft>
        <a:buChar char="–"/>
        <a:defRPr sz="1600">
          <a:solidFill>
            <a:schemeClr val="tx1"/>
          </a:solidFill>
          <a:latin typeface="+mn-lt"/>
          <a:ea typeface="ＭＳ Ｐゴシック" pitchFamily="-108" charset="-128"/>
        </a:defRPr>
      </a:lvl4pPr>
      <a:lvl5pPr marL="2693988" indent="-228600" algn="l" rtl="0" eaLnBrk="0" fontAlgn="base" hangingPunct="0">
        <a:spcBef>
          <a:spcPct val="20000"/>
        </a:spcBef>
        <a:spcAft>
          <a:spcPct val="0"/>
        </a:spcAft>
        <a:buChar char="»"/>
        <a:defRPr sz="1600">
          <a:solidFill>
            <a:schemeClr val="tx1"/>
          </a:solidFill>
          <a:latin typeface="+mn-lt"/>
          <a:ea typeface="ＭＳ Ｐゴシック" pitchFamily="-108" charset="-128"/>
        </a:defRPr>
      </a:lvl5pPr>
      <a:lvl6pPr marL="3151188" indent="-228600" algn="l" rtl="0" fontAlgn="base">
        <a:spcBef>
          <a:spcPct val="20000"/>
        </a:spcBef>
        <a:spcAft>
          <a:spcPct val="0"/>
        </a:spcAft>
        <a:buChar char="»"/>
        <a:defRPr sz="1600">
          <a:solidFill>
            <a:schemeClr val="tx1"/>
          </a:solidFill>
          <a:latin typeface="+mn-lt"/>
          <a:ea typeface="ＭＳ Ｐゴシック" pitchFamily="-108" charset="-128"/>
        </a:defRPr>
      </a:lvl6pPr>
      <a:lvl7pPr marL="3608388" indent="-228600" algn="l" rtl="0" fontAlgn="base">
        <a:spcBef>
          <a:spcPct val="20000"/>
        </a:spcBef>
        <a:spcAft>
          <a:spcPct val="0"/>
        </a:spcAft>
        <a:buChar char="»"/>
        <a:defRPr sz="1600">
          <a:solidFill>
            <a:schemeClr val="tx1"/>
          </a:solidFill>
          <a:latin typeface="+mn-lt"/>
          <a:ea typeface="ＭＳ Ｐゴシック" pitchFamily="-108" charset="-128"/>
        </a:defRPr>
      </a:lvl7pPr>
      <a:lvl8pPr marL="4065588" indent="-228600" algn="l" rtl="0" fontAlgn="base">
        <a:spcBef>
          <a:spcPct val="20000"/>
        </a:spcBef>
        <a:spcAft>
          <a:spcPct val="0"/>
        </a:spcAft>
        <a:buChar char="»"/>
        <a:defRPr sz="1600">
          <a:solidFill>
            <a:schemeClr val="tx1"/>
          </a:solidFill>
          <a:latin typeface="+mn-lt"/>
          <a:ea typeface="ＭＳ Ｐゴシック" pitchFamily="-108" charset="-128"/>
        </a:defRPr>
      </a:lvl8pPr>
      <a:lvl9pPr marL="4522788" indent="-228600" algn="l" rtl="0" fontAlgn="base">
        <a:spcBef>
          <a:spcPct val="20000"/>
        </a:spcBef>
        <a:spcAft>
          <a:spcPct val="0"/>
        </a:spcAft>
        <a:buChar char="»"/>
        <a:defRPr sz="1600">
          <a:solidFill>
            <a:schemeClr val="tx1"/>
          </a:solidFill>
          <a:latin typeface="+mn-lt"/>
          <a:ea typeface="ＭＳ Ｐゴシック" pitchFamily="-108" charset="-128"/>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609600" y="1600200"/>
            <a:ext cx="10972800" cy="4525963"/>
          </a:xfrm>
          <a:prstGeom prst="rect">
            <a:avLst/>
          </a:prstGeom>
        </p:spPr>
        <p:txBody>
          <a:bodyPr vert="horz" lIns="91440" tIns="45720" rIns="91440" bIns="45720" rtlCol="0">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de-DE" dirty="0"/>
              <a:t>Manns </a:t>
            </a:r>
            <a:r>
              <a:rPr lang="de-DE" dirty="0" err="1"/>
              <a:t>HepDart</a:t>
            </a:r>
            <a:r>
              <a:rPr lang="de-DE"/>
              <a:t> 2019</a:t>
            </a:r>
            <a:endParaRPr lang="de-DE" dirty="0"/>
          </a:p>
        </p:txBody>
      </p:sp>
      <p:sp>
        <p:nvSpPr>
          <p:cNvPr id="5" name="Fußzeilenplatzhalt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8737600" y="6356350"/>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D97E86-DFBD-4D29-839B-4A8AE3054ADE}" type="slidenum">
              <a:rPr lang="de-DE" smtClean="0"/>
              <a:t>‹#›</a:t>
            </a:fld>
            <a:endParaRPr lang="de-DE"/>
          </a:p>
        </p:txBody>
      </p:sp>
    </p:spTree>
    <p:extLst>
      <p:ext uri="{BB962C8B-B14F-4D97-AF65-F5344CB8AC3E}">
        <p14:creationId xmlns:p14="http://schemas.microsoft.com/office/powerpoint/2010/main" val="733272594"/>
      </p:ext>
    </p:extLst>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4035660" y="537815"/>
            <a:ext cx="4120678" cy="369332"/>
          </a:xfrm>
          <a:prstGeom prst="rect">
            <a:avLst/>
          </a:prstGeom>
        </p:spPr>
        <p:txBody>
          <a:bodyPr wrap="square" lIns="0" tIns="0" rIns="0" bIns="0">
            <a:spAutoFit/>
          </a:bodyPr>
          <a:lstStyle>
            <a:lvl1pPr>
              <a:defRPr sz="2400" b="1" i="0">
                <a:solidFill>
                  <a:schemeClr val="tx1"/>
                </a:solidFill>
                <a:latin typeface="Arial"/>
                <a:cs typeface="Arial"/>
              </a:defRPr>
            </a:lvl1pPr>
          </a:lstStyle>
          <a:p>
            <a:endParaRPr/>
          </a:p>
        </p:txBody>
      </p:sp>
      <p:sp>
        <p:nvSpPr>
          <p:cNvPr id="3" name="Holder 3"/>
          <p:cNvSpPr>
            <a:spLocks noGrp="1"/>
          </p:cNvSpPr>
          <p:nvPr>
            <p:ph type="body" idx="1"/>
          </p:nvPr>
        </p:nvSpPr>
        <p:spPr>
          <a:xfrm>
            <a:off x="1426543" y="1392560"/>
            <a:ext cx="9338912" cy="276999"/>
          </a:xfrm>
          <a:prstGeom prst="rect">
            <a:avLst/>
          </a:prstGeom>
        </p:spPr>
        <p:txBody>
          <a:bodyPr wrap="square" lIns="0" tIns="0" rIns="0" bIns="0">
            <a:spAutoFit/>
          </a:bodyPr>
          <a:lstStyle>
            <a:lvl1pPr>
              <a:defRPr sz="1800" b="0" i="0">
                <a:solidFill>
                  <a:schemeClr val="tx1"/>
                </a:solidFill>
                <a:latin typeface="Arial"/>
                <a:cs typeface="Arial"/>
              </a:defRPr>
            </a:lvl1pPr>
          </a:lstStyle>
          <a:p>
            <a:endParaRPr/>
          </a:p>
        </p:txBody>
      </p:sp>
      <p:sp>
        <p:nvSpPr>
          <p:cNvPr id="4" name="Holder 4"/>
          <p:cNvSpPr>
            <a:spLocks noGrp="1"/>
          </p:cNvSpPr>
          <p:nvPr>
            <p:ph type="ftr" sz="quarter" idx="5"/>
          </p:nvPr>
        </p:nvSpPr>
        <p:spPr>
          <a:xfrm>
            <a:off x="8113052" y="6341337"/>
            <a:ext cx="3155149" cy="166712"/>
          </a:xfrm>
          <a:prstGeom prst="rect">
            <a:avLst/>
          </a:prstGeom>
        </p:spPr>
        <p:txBody>
          <a:bodyPr wrap="square" lIns="0" tIns="0" rIns="0" bIns="0">
            <a:spAutoFit/>
          </a:bodyPr>
          <a:lstStyle>
            <a:lvl1pPr>
              <a:defRPr sz="1088" b="0" i="0">
                <a:solidFill>
                  <a:schemeClr val="bg1"/>
                </a:solidFill>
                <a:latin typeface="Arial"/>
                <a:cs typeface="Arial"/>
              </a:defRPr>
            </a:lvl1pPr>
          </a:lstStyle>
          <a:p>
            <a:pPr marL="11516">
              <a:lnSpc>
                <a:spcPts val="1292"/>
              </a:lnSpc>
            </a:pPr>
            <a:r>
              <a:rPr lang="en-US" spc="-5"/>
              <a:t>HDIN Meeting AASLD 2018 </a:t>
            </a:r>
            <a:r>
              <a:rPr lang="en-US"/>
              <a:t>|</a:t>
            </a:r>
            <a:r>
              <a:rPr lang="en-US" spc="-103"/>
              <a:t> </a:t>
            </a:r>
            <a:r>
              <a:rPr lang="en-US" spc="-14"/>
              <a:t>1.11.2018</a:t>
            </a:r>
            <a:endParaRPr lang="en-US" spc="-14" dirty="0"/>
          </a:p>
        </p:txBody>
      </p:sp>
    </p:spTree>
    <p:extLst>
      <p:ext uri="{BB962C8B-B14F-4D97-AF65-F5344CB8AC3E}">
        <p14:creationId xmlns:p14="http://schemas.microsoft.com/office/powerpoint/2010/main" val="1737200516"/>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Lst>
  <p:txStyles>
    <p:titleStyle>
      <a:lvl1pPr>
        <a:defRPr>
          <a:latin typeface="+mj-lt"/>
          <a:ea typeface="+mj-ea"/>
          <a:cs typeface="+mj-cs"/>
        </a:defRPr>
      </a:lvl1pPr>
    </p:titleStyle>
    <p:bodyStyle>
      <a:lvl1pPr marL="0">
        <a:defRPr>
          <a:latin typeface="+mn-lt"/>
          <a:ea typeface="+mn-ea"/>
          <a:cs typeface="+mn-cs"/>
        </a:defRPr>
      </a:lvl1pPr>
      <a:lvl2pPr marL="414589">
        <a:defRPr>
          <a:latin typeface="+mn-lt"/>
          <a:ea typeface="+mn-ea"/>
          <a:cs typeface="+mn-cs"/>
        </a:defRPr>
      </a:lvl2pPr>
      <a:lvl3pPr marL="829178">
        <a:defRPr>
          <a:latin typeface="+mn-lt"/>
          <a:ea typeface="+mn-ea"/>
          <a:cs typeface="+mn-cs"/>
        </a:defRPr>
      </a:lvl3pPr>
      <a:lvl4pPr marL="1243767">
        <a:defRPr>
          <a:latin typeface="+mn-lt"/>
          <a:ea typeface="+mn-ea"/>
          <a:cs typeface="+mn-cs"/>
        </a:defRPr>
      </a:lvl4pPr>
      <a:lvl5pPr marL="1658356">
        <a:defRPr>
          <a:latin typeface="+mn-lt"/>
          <a:ea typeface="+mn-ea"/>
          <a:cs typeface="+mn-cs"/>
        </a:defRPr>
      </a:lvl5pPr>
      <a:lvl6pPr marL="2072945">
        <a:defRPr>
          <a:latin typeface="+mn-lt"/>
          <a:ea typeface="+mn-ea"/>
          <a:cs typeface="+mn-cs"/>
        </a:defRPr>
      </a:lvl6pPr>
      <a:lvl7pPr marL="2487534">
        <a:defRPr>
          <a:latin typeface="+mn-lt"/>
          <a:ea typeface="+mn-ea"/>
          <a:cs typeface="+mn-cs"/>
        </a:defRPr>
      </a:lvl7pPr>
      <a:lvl8pPr marL="2902123">
        <a:defRPr>
          <a:latin typeface="+mn-lt"/>
          <a:ea typeface="+mn-ea"/>
          <a:cs typeface="+mn-cs"/>
        </a:defRPr>
      </a:lvl8pPr>
      <a:lvl9pPr marL="3316712">
        <a:defRPr>
          <a:latin typeface="+mn-lt"/>
          <a:ea typeface="+mn-ea"/>
          <a:cs typeface="+mn-cs"/>
        </a:defRPr>
      </a:lvl9pPr>
    </p:bodyStyle>
    <p:otherStyle>
      <a:lvl1pPr marL="0">
        <a:defRPr>
          <a:latin typeface="+mn-lt"/>
          <a:ea typeface="+mn-ea"/>
          <a:cs typeface="+mn-cs"/>
        </a:defRPr>
      </a:lvl1pPr>
      <a:lvl2pPr marL="414589">
        <a:defRPr>
          <a:latin typeface="+mn-lt"/>
          <a:ea typeface="+mn-ea"/>
          <a:cs typeface="+mn-cs"/>
        </a:defRPr>
      </a:lvl2pPr>
      <a:lvl3pPr marL="829178">
        <a:defRPr>
          <a:latin typeface="+mn-lt"/>
          <a:ea typeface="+mn-ea"/>
          <a:cs typeface="+mn-cs"/>
        </a:defRPr>
      </a:lvl3pPr>
      <a:lvl4pPr marL="1243767">
        <a:defRPr>
          <a:latin typeface="+mn-lt"/>
          <a:ea typeface="+mn-ea"/>
          <a:cs typeface="+mn-cs"/>
        </a:defRPr>
      </a:lvl4pPr>
      <a:lvl5pPr marL="1658356">
        <a:defRPr>
          <a:latin typeface="+mn-lt"/>
          <a:ea typeface="+mn-ea"/>
          <a:cs typeface="+mn-cs"/>
        </a:defRPr>
      </a:lvl5pPr>
      <a:lvl6pPr marL="2072945">
        <a:defRPr>
          <a:latin typeface="+mn-lt"/>
          <a:ea typeface="+mn-ea"/>
          <a:cs typeface="+mn-cs"/>
        </a:defRPr>
      </a:lvl6pPr>
      <a:lvl7pPr marL="2487534">
        <a:defRPr>
          <a:latin typeface="+mn-lt"/>
          <a:ea typeface="+mn-ea"/>
          <a:cs typeface="+mn-cs"/>
        </a:defRPr>
      </a:lvl7pPr>
      <a:lvl8pPr marL="2902123">
        <a:defRPr>
          <a:latin typeface="+mn-lt"/>
          <a:ea typeface="+mn-ea"/>
          <a:cs typeface="+mn-cs"/>
        </a:defRPr>
      </a:lvl8pPr>
      <a:lvl9pPr marL="3316712">
        <a:defRPr>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892969" y="178594"/>
            <a:ext cx="10406063" cy="15180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892969" y="1821656"/>
            <a:ext cx="10406063" cy="442019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5933329" y="6536531"/>
            <a:ext cx="282129" cy="275717"/>
          </a:xfrm>
          <a:prstGeom prst="rect">
            <a:avLst/>
          </a:prstGeom>
          <a:ln w="12700">
            <a:miter lim="400000"/>
          </a:ln>
        </p:spPr>
        <p:txBody>
          <a:bodyPr wrap="none" lIns="50800" tIns="50800" rIns="50800" bIns="50800">
            <a:spAutoFit/>
          </a:bodyPr>
          <a:lstStyle>
            <a:lvl1pPr>
              <a:defRPr sz="1125">
                <a:latin typeface="Helvetica Neue Light"/>
                <a:ea typeface="Helvetica Neue Light"/>
                <a:cs typeface="Helvetica Neue Light"/>
                <a:sym typeface="Helvetica Neue Light"/>
              </a:defRPr>
            </a:lvl1pPr>
          </a:lstStyle>
          <a:p>
            <a:fld id="{86CB4B4D-7CA3-9044-876B-883B54F8677D}" type="slidenum">
              <a:t>‹#›</a:t>
            </a:fld>
            <a:endParaRPr/>
          </a:p>
        </p:txBody>
      </p:sp>
    </p:spTree>
    <p:extLst>
      <p:ext uri="{BB962C8B-B14F-4D97-AF65-F5344CB8AC3E}">
        <p14:creationId xmlns:p14="http://schemas.microsoft.com/office/powerpoint/2010/main" val="1999232498"/>
      </p:ext>
    </p:extLst>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11" r:id="rId11"/>
    <p:sldLayoutId id="2147483812" r:id="rId12"/>
  </p:sldLayoutIdLst>
  <p:transition spd="med"/>
  <p:txStyles>
    <p:titleStyle>
      <a:lvl1pPr marL="0" marR="0" indent="0" algn="ctr" defTabSz="410751" rtl="0" latinLnBrk="0">
        <a:lnSpc>
          <a:spcPct val="100000"/>
        </a:lnSpc>
        <a:spcBef>
          <a:spcPts val="0"/>
        </a:spcBef>
        <a:spcAft>
          <a:spcPts val="0"/>
        </a:spcAft>
        <a:buClrTx/>
        <a:buSzTx/>
        <a:buFontTx/>
        <a:buNone/>
        <a:tabLst/>
        <a:defRPr sz="5625" b="0" i="0" u="none" strike="noStrike" cap="none" spc="0" baseline="0">
          <a:solidFill>
            <a:srgbClr val="000000"/>
          </a:solidFill>
          <a:uFillTx/>
          <a:latin typeface="Helvetica Neue Medium"/>
          <a:ea typeface="Helvetica Neue Medium"/>
          <a:cs typeface="Helvetica Neue Medium"/>
          <a:sym typeface="Helvetica Neue Medium"/>
        </a:defRPr>
      </a:lvl1pPr>
      <a:lvl2pPr marL="0" marR="0" indent="0" algn="ctr" defTabSz="410751" rtl="0" latinLnBrk="0">
        <a:lnSpc>
          <a:spcPct val="100000"/>
        </a:lnSpc>
        <a:spcBef>
          <a:spcPts val="0"/>
        </a:spcBef>
        <a:spcAft>
          <a:spcPts val="0"/>
        </a:spcAft>
        <a:buClrTx/>
        <a:buSzTx/>
        <a:buFontTx/>
        <a:buNone/>
        <a:tabLst/>
        <a:defRPr sz="5625" b="0" i="0" u="none" strike="noStrike" cap="none" spc="0" baseline="0">
          <a:solidFill>
            <a:srgbClr val="000000"/>
          </a:solidFill>
          <a:uFillTx/>
          <a:latin typeface="Helvetica Neue Medium"/>
          <a:ea typeface="Helvetica Neue Medium"/>
          <a:cs typeface="Helvetica Neue Medium"/>
          <a:sym typeface="Helvetica Neue Medium"/>
        </a:defRPr>
      </a:lvl2pPr>
      <a:lvl3pPr marL="0" marR="0" indent="0" algn="ctr" defTabSz="410751" rtl="0" latinLnBrk="0">
        <a:lnSpc>
          <a:spcPct val="100000"/>
        </a:lnSpc>
        <a:spcBef>
          <a:spcPts val="0"/>
        </a:spcBef>
        <a:spcAft>
          <a:spcPts val="0"/>
        </a:spcAft>
        <a:buClrTx/>
        <a:buSzTx/>
        <a:buFontTx/>
        <a:buNone/>
        <a:tabLst/>
        <a:defRPr sz="5625" b="0" i="0" u="none" strike="noStrike" cap="none" spc="0" baseline="0">
          <a:solidFill>
            <a:srgbClr val="000000"/>
          </a:solidFill>
          <a:uFillTx/>
          <a:latin typeface="Helvetica Neue Medium"/>
          <a:ea typeface="Helvetica Neue Medium"/>
          <a:cs typeface="Helvetica Neue Medium"/>
          <a:sym typeface="Helvetica Neue Medium"/>
        </a:defRPr>
      </a:lvl3pPr>
      <a:lvl4pPr marL="0" marR="0" indent="0" algn="ctr" defTabSz="410751" rtl="0" latinLnBrk="0">
        <a:lnSpc>
          <a:spcPct val="100000"/>
        </a:lnSpc>
        <a:spcBef>
          <a:spcPts val="0"/>
        </a:spcBef>
        <a:spcAft>
          <a:spcPts val="0"/>
        </a:spcAft>
        <a:buClrTx/>
        <a:buSzTx/>
        <a:buFontTx/>
        <a:buNone/>
        <a:tabLst/>
        <a:defRPr sz="5625" b="0" i="0" u="none" strike="noStrike" cap="none" spc="0" baseline="0">
          <a:solidFill>
            <a:srgbClr val="000000"/>
          </a:solidFill>
          <a:uFillTx/>
          <a:latin typeface="Helvetica Neue Medium"/>
          <a:ea typeface="Helvetica Neue Medium"/>
          <a:cs typeface="Helvetica Neue Medium"/>
          <a:sym typeface="Helvetica Neue Medium"/>
        </a:defRPr>
      </a:lvl4pPr>
      <a:lvl5pPr marL="0" marR="0" indent="0" algn="ctr" defTabSz="410751" rtl="0" latinLnBrk="0">
        <a:lnSpc>
          <a:spcPct val="100000"/>
        </a:lnSpc>
        <a:spcBef>
          <a:spcPts val="0"/>
        </a:spcBef>
        <a:spcAft>
          <a:spcPts val="0"/>
        </a:spcAft>
        <a:buClrTx/>
        <a:buSzTx/>
        <a:buFontTx/>
        <a:buNone/>
        <a:tabLst/>
        <a:defRPr sz="5625" b="0" i="0" u="none" strike="noStrike" cap="none" spc="0" baseline="0">
          <a:solidFill>
            <a:srgbClr val="000000"/>
          </a:solidFill>
          <a:uFillTx/>
          <a:latin typeface="Helvetica Neue Medium"/>
          <a:ea typeface="Helvetica Neue Medium"/>
          <a:cs typeface="Helvetica Neue Medium"/>
          <a:sym typeface="Helvetica Neue Medium"/>
        </a:defRPr>
      </a:lvl5pPr>
      <a:lvl6pPr marL="0" marR="0" indent="0" algn="ctr" defTabSz="410751" rtl="0" latinLnBrk="0">
        <a:lnSpc>
          <a:spcPct val="100000"/>
        </a:lnSpc>
        <a:spcBef>
          <a:spcPts val="0"/>
        </a:spcBef>
        <a:spcAft>
          <a:spcPts val="0"/>
        </a:spcAft>
        <a:buClrTx/>
        <a:buSzTx/>
        <a:buFontTx/>
        <a:buNone/>
        <a:tabLst/>
        <a:defRPr sz="5625" b="0" i="0" u="none" strike="noStrike" cap="none" spc="0" baseline="0">
          <a:solidFill>
            <a:srgbClr val="000000"/>
          </a:solidFill>
          <a:uFillTx/>
          <a:latin typeface="Helvetica Neue Medium"/>
          <a:ea typeface="Helvetica Neue Medium"/>
          <a:cs typeface="Helvetica Neue Medium"/>
          <a:sym typeface="Helvetica Neue Medium"/>
        </a:defRPr>
      </a:lvl6pPr>
      <a:lvl7pPr marL="0" marR="0" indent="0" algn="ctr" defTabSz="410751" rtl="0" latinLnBrk="0">
        <a:lnSpc>
          <a:spcPct val="100000"/>
        </a:lnSpc>
        <a:spcBef>
          <a:spcPts val="0"/>
        </a:spcBef>
        <a:spcAft>
          <a:spcPts val="0"/>
        </a:spcAft>
        <a:buClrTx/>
        <a:buSzTx/>
        <a:buFontTx/>
        <a:buNone/>
        <a:tabLst/>
        <a:defRPr sz="5625" b="0" i="0" u="none" strike="noStrike" cap="none" spc="0" baseline="0">
          <a:solidFill>
            <a:srgbClr val="000000"/>
          </a:solidFill>
          <a:uFillTx/>
          <a:latin typeface="Helvetica Neue Medium"/>
          <a:ea typeface="Helvetica Neue Medium"/>
          <a:cs typeface="Helvetica Neue Medium"/>
          <a:sym typeface="Helvetica Neue Medium"/>
        </a:defRPr>
      </a:lvl7pPr>
      <a:lvl8pPr marL="0" marR="0" indent="0" algn="ctr" defTabSz="410751" rtl="0" latinLnBrk="0">
        <a:lnSpc>
          <a:spcPct val="100000"/>
        </a:lnSpc>
        <a:spcBef>
          <a:spcPts val="0"/>
        </a:spcBef>
        <a:spcAft>
          <a:spcPts val="0"/>
        </a:spcAft>
        <a:buClrTx/>
        <a:buSzTx/>
        <a:buFontTx/>
        <a:buNone/>
        <a:tabLst/>
        <a:defRPr sz="5625" b="0" i="0" u="none" strike="noStrike" cap="none" spc="0" baseline="0">
          <a:solidFill>
            <a:srgbClr val="000000"/>
          </a:solidFill>
          <a:uFillTx/>
          <a:latin typeface="Helvetica Neue Medium"/>
          <a:ea typeface="Helvetica Neue Medium"/>
          <a:cs typeface="Helvetica Neue Medium"/>
          <a:sym typeface="Helvetica Neue Medium"/>
        </a:defRPr>
      </a:lvl8pPr>
      <a:lvl9pPr marL="0" marR="0" indent="0" algn="ctr" defTabSz="410751" rtl="0" latinLnBrk="0">
        <a:lnSpc>
          <a:spcPct val="100000"/>
        </a:lnSpc>
        <a:spcBef>
          <a:spcPts val="0"/>
        </a:spcBef>
        <a:spcAft>
          <a:spcPts val="0"/>
        </a:spcAft>
        <a:buClrTx/>
        <a:buSzTx/>
        <a:buFontTx/>
        <a:buNone/>
        <a:tabLst/>
        <a:defRPr sz="5625" b="0" i="0" u="none" strike="noStrike" cap="none" spc="0" baseline="0">
          <a:solidFill>
            <a:srgbClr val="000000"/>
          </a:solidFill>
          <a:uFillTx/>
          <a:latin typeface="Helvetica Neue Medium"/>
          <a:ea typeface="Helvetica Neue Medium"/>
          <a:cs typeface="Helvetica Neue Medium"/>
          <a:sym typeface="Helvetica Neue Medium"/>
        </a:defRPr>
      </a:lvl9pPr>
    </p:titleStyle>
    <p:bodyStyle>
      <a:lvl1pPr marL="312528" marR="0" indent="-312528" algn="l" defTabSz="410751" rtl="0" latinLnBrk="0">
        <a:lnSpc>
          <a:spcPct val="100000"/>
        </a:lnSpc>
        <a:spcBef>
          <a:spcPts val="2953"/>
        </a:spcBef>
        <a:spcAft>
          <a:spcPts val="0"/>
        </a:spcAft>
        <a:buClrTx/>
        <a:buSzPct val="145000"/>
        <a:buFontTx/>
        <a:buChar char="•"/>
        <a:tabLst/>
        <a:defRPr sz="2250" b="0" i="0" u="none" strike="noStrike" cap="none" spc="0" baseline="0">
          <a:solidFill>
            <a:srgbClr val="000000"/>
          </a:solidFill>
          <a:uFillTx/>
          <a:latin typeface="+mn-lt"/>
          <a:ea typeface="+mn-ea"/>
          <a:cs typeface="+mn-cs"/>
          <a:sym typeface="Helvetica Neue"/>
        </a:defRPr>
      </a:lvl1pPr>
      <a:lvl2pPr marL="625056" marR="0" indent="-312528" algn="l" defTabSz="410751" rtl="0" latinLnBrk="0">
        <a:lnSpc>
          <a:spcPct val="100000"/>
        </a:lnSpc>
        <a:spcBef>
          <a:spcPts val="2953"/>
        </a:spcBef>
        <a:spcAft>
          <a:spcPts val="0"/>
        </a:spcAft>
        <a:buClrTx/>
        <a:buSzPct val="145000"/>
        <a:buFontTx/>
        <a:buChar char="•"/>
        <a:tabLst/>
        <a:defRPr sz="2250" b="0" i="0" u="none" strike="noStrike" cap="none" spc="0" baseline="0">
          <a:solidFill>
            <a:srgbClr val="000000"/>
          </a:solidFill>
          <a:uFillTx/>
          <a:latin typeface="+mn-lt"/>
          <a:ea typeface="+mn-ea"/>
          <a:cs typeface="+mn-cs"/>
          <a:sym typeface="Helvetica Neue"/>
        </a:defRPr>
      </a:lvl2pPr>
      <a:lvl3pPr marL="937584" marR="0" indent="-312528" algn="l" defTabSz="410751" rtl="0" latinLnBrk="0">
        <a:lnSpc>
          <a:spcPct val="100000"/>
        </a:lnSpc>
        <a:spcBef>
          <a:spcPts val="2953"/>
        </a:spcBef>
        <a:spcAft>
          <a:spcPts val="0"/>
        </a:spcAft>
        <a:buClrTx/>
        <a:buSzPct val="145000"/>
        <a:buFontTx/>
        <a:buChar char="•"/>
        <a:tabLst/>
        <a:defRPr sz="2250" b="0" i="0" u="none" strike="noStrike" cap="none" spc="0" baseline="0">
          <a:solidFill>
            <a:srgbClr val="000000"/>
          </a:solidFill>
          <a:uFillTx/>
          <a:latin typeface="+mn-lt"/>
          <a:ea typeface="+mn-ea"/>
          <a:cs typeface="+mn-cs"/>
          <a:sym typeface="Helvetica Neue"/>
        </a:defRPr>
      </a:lvl3pPr>
      <a:lvl4pPr marL="1250112" marR="0" indent="-312528" algn="l" defTabSz="410751" rtl="0" latinLnBrk="0">
        <a:lnSpc>
          <a:spcPct val="100000"/>
        </a:lnSpc>
        <a:spcBef>
          <a:spcPts val="2953"/>
        </a:spcBef>
        <a:spcAft>
          <a:spcPts val="0"/>
        </a:spcAft>
        <a:buClrTx/>
        <a:buSzPct val="145000"/>
        <a:buFontTx/>
        <a:buChar char="•"/>
        <a:tabLst/>
        <a:defRPr sz="2250" b="0" i="0" u="none" strike="noStrike" cap="none" spc="0" baseline="0">
          <a:solidFill>
            <a:srgbClr val="000000"/>
          </a:solidFill>
          <a:uFillTx/>
          <a:latin typeface="+mn-lt"/>
          <a:ea typeface="+mn-ea"/>
          <a:cs typeface="+mn-cs"/>
          <a:sym typeface="Helvetica Neue"/>
        </a:defRPr>
      </a:lvl4pPr>
      <a:lvl5pPr marL="1562640" marR="0" indent="-312528" algn="l" defTabSz="410751" rtl="0" latinLnBrk="0">
        <a:lnSpc>
          <a:spcPct val="100000"/>
        </a:lnSpc>
        <a:spcBef>
          <a:spcPts val="2953"/>
        </a:spcBef>
        <a:spcAft>
          <a:spcPts val="0"/>
        </a:spcAft>
        <a:buClrTx/>
        <a:buSzPct val="145000"/>
        <a:buFontTx/>
        <a:buChar char="•"/>
        <a:tabLst/>
        <a:defRPr sz="2250" b="0" i="0" u="none" strike="noStrike" cap="none" spc="0" baseline="0">
          <a:solidFill>
            <a:srgbClr val="000000"/>
          </a:solidFill>
          <a:uFillTx/>
          <a:latin typeface="+mn-lt"/>
          <a:ea typeface="+mn-ea"/>
          <a:cs typeface="+mn-cs"/>
          <a:sym typeface="Helvetica Neue"/>
        </a:defRPr>
      </a:lvl5pPr>
      <a:lvl6pPr marL="1875168" marR="0" indent="-312528" algn="l" defTabSz="410751" rtl="0" latinLnBrk="0">
        <a:lnSpc>
          <a:spcPct val="100000"/>
        </a:lnSpc>
        <a:spcBef>
          <a:spcPts val="2953"/>
        </a:spcBef>
        <a:spcAft>
          <a:spcPts val="0"/>
        </a:spcAft>
        <a:buClrTx/>
        <a:buSzPct val="145000"/>
        <a:buFontTx/>
        <a:buChar char="•"/>
        <a:tabLst/>
        <a:defRPr sz="2250" b="0" i="0" u="none" strike="noStrike" cap="none" spc="0" baseline="0">
          <a:solidFill>
            <a:srgbClr val="000000"/>
          </a:solidFill>
          <a:uFillTx/>
          <a:latin typeface="+mn-lt"/>
          <a:ea typeface="+mn-ea"/>
          <a:cs typeface="+mn-cs"/>
          <a:sym typeface="Helvetica Neue"/>
        </a:defRPr>
      </a:lvl6pPr>
      <a:lvl7pPr marL="2187696" marR="0" indent="-312528" algn="l" defTabSz="410751" rtl="0" latinLnBrk="0">
        <a:lnSpc>
          <a:spcPct val="100000"/>
        </a:lnSpc>
        <a:spcBef>
          <a:spcPts val="2953"/>
        </a:spcBef>
        <a:spcAft>
          <a:spcPts val="0"/>
        </a:spcAft>
        <a:buClrTx/>
        <a:buSzPct val="145000"/>
        <a:buFontTx/>
        <a:buChar char="•"/>
        <a:tabLst/>
        <a:defRPr sz="2250" b="0" i="0" u="none" strike="noStrike" cap="none" spc="0" baseline="0">
          <a:solidFill>
            <a:srgbClr val="000000"/>
          </a:solidFill>
          <a:uFillTx/>
          <a:latin typeface="+mn-lt"/>
          <a:ea typeface="+mn-ea"/>
          <a:cs typeface="+mn-cs"/>
          <a:sym typeface="Helvetica Neue"/>
        </a:defRPr>
      </a:lvl7pPr>
      <a:lvl8pPr marL="2500224" marR="0" indent="-312528" algn="l" defTabSz="410751" rtl="0" latinLnBrk="0">
        <a:lnSpc>
          <a:spcPct val="100000"/>
        </a:lnSpc>
        <a:spcBef>
          <a:spcPts val="2953"/>
        </a:spcBef>
        <a:spcAft>
          <a:spcPts val="0"/>
        </a:spcAft>
        <a:buClrTx/>
        <a:buSzPct val="145000"/>
        <a:buFontTx/>
        <a:buChar char="•"/>
        <a:tabLst/>
        <a:defRPr sz="2250" b="0" i="0" u="none" strike="noStrike" cap="none" spc="0" baseline="0">
          <a:solidFill>
            <a:srgbClr val="000000"/>
          </a:solidFill>
          <a:uFillTx/>
          <a:latin typeface="+mn-lt"/>
          <a:ea typeface="+mn-ea"/>
          <a:cs typeface="+mn-cs"/>
          <a:sym typeface="Helvetica Neue"/>
        </a:defRPr>
      </a:lvl8pPr>
      <a:lvl9pPr marL="2812752" marR="0" indent="-312528" algn="l" defTabSz="410751" rtl="0" latinLnBrk="0">
        <a:lnSpc>
          <a:spcPct val="100000"/>
        </a:lnSpc>
        <a:spcBef>
          <a:spcPts val="2953"/>
        </a:spcBef>
        <a:spcAft>
          <a:spcPts val="0"/>
        </a:spcAft>
        <a:buClrTx/>
        <a:buSzPct val="145000"/>
        <a:buFontTx/>
        <a:buChar char="•"/>
        <a:tabLst/>
        <a:defRPr sz="2250" b="0" i="0" u="none" strike="noStrike" cap="none" spc="0" baseline="0">
          <a:solidFill>
            <a:srgbClr val="000000"/>
          </a:solidFill>
          <a:uFillTx/>
          <a:latin typeface="+mn-lt"/>
          <a:ea typeface="+mn-ea"/>
          <a:cs typeface="+mn-cs"/>
          <a:sym typeface="Helvetica Neue"/>
        </a:defRPr>
      </a:lvl9pPr>
    </p:bodyStyle>
    <p:otherStyle>
      <a:lvl1pPr marL="0" marR="0" indent="0" algn="ctr" defTabSz="410751" rtl="0" latinLnBrk="0">
        <a:lnSpc>
          <a:spcPct val="100000"/>
        </a:lnSpc>
        <a:spcBef>
          <a:spcPts val="0"/>
        </a:spcBef>
        <a:spcAft>
          <a:spcPts val="0"/>
        </a:spcAft>
        <a:buClrTx/>
        <a:buSzTx/>
        <a:buFontTx/>
        <a:buNone/>
        <a:tabLst/>
        <a:defRPr sz="1125" b="0" i="0" u="none" strike="noStrike" cap="none" spc="0" baseline="0">
          <a:solidFill>
            <a:schemeClr val="tx1"/>
          </a:solidFill>
          <a:uFillTx/>
          <a:latin typeface="+mn-lt"/>
          <a:ea typeface="+mn-ea"/>
          <a:cs typeface="+mn-cs"/>
          <a:sym typeface="Helvetica Neue Light"/>
        </a:defRPr>
      </a:lvl1pPr>
      <a:lvl2pPr marL="0" marR="0" indent="0" algn="ctr" defTabSz="410751" rtl="0" latinLnBrk="0">
        <a:lnSpc>
          <a:spcPct val="100000"/>
        </a:lnSpc>
        <a:spcBef>
          <a:spcPts val="0"/>
        </a:spcBef>
        <a:spcAft>
          <a:spcPts val="0"/>
        </a:spcAft>
        <a:buClrTx/>
        <a:buSzTx/>
        <a:buFontTx/>
        <a:buNone/>
        <a:tabLst/>
        <a:defRPr sz="1125" b="0" i="0" u="none" strike="noStrike" cap="none" spc="0" baseline="0">
          <a:solidFill>
            <a:schemeClr val="tx1"/>
          </a:solidFill>
          <a:uFillTx/>
          <a:latin typeface="+mn-lt"/>
          <a:ea typeface="+mn-ea"/>
          <a:cs typeface="+mn-cs"/>
          <a:sym typeface="Helvetica Neue Light"/>
        </a:defRPr>
      </a:lvl2pPr>
      <a:lvl3pPr marL="0" marR="0" indent="0" algn="ctr" defTabSz="410751" rtl="0" latinLnBrk="0">
        <a:lnSpc>
          <a:spcPct val="100000"/>
        </a:lnSpc>
        <a:spcBef>
          <a:spcPts val="0"/>
        </a:spcBef>
        <a:spcAft>
          <a:spcPts val="0"/>
        </a:spcAft>
        <a:buClrTx/>
        <a:buSzTx/>
        <a:buFontTx/>
        <a:buNone/>
        <a:tabLst/>
        <a:defRPr sz="1125" b="0" i="0" u="none" strike="noStrike" cap="none" spc="0" baseline="0">
          <a:solidFill>
            <a:schemeClr val="tx1"/>
          </a:solidFill>
          <a:uFillTx/>
          <a:latin typeface="+mn-lt"/>
          <a:ea typeface="+mn-ea"/>
          <a:cs typeface="+mn-cs"/>
          <a:sym typeface="Helvetica Neue Light"/>
        </a:defRPr>
      </a:lvl3pPr>
      <a:lvl4pPr marL="0" marR="0" indent="0" algn="ctr" defTabSz="410751" rtl="0" latinLnBrk="0">
        <a:lnSpc>
          <a:spcPct val="100000"/>
        </a:lnSpc>
        <a:spcBef>
          <a:spcPts val="0"/>
        </a:spcBef>
        <a:spcAft>
          <a:spcPts val="0"/>
        </a:spcAft>
        <a:buClrTx/>
        <a:buSzTx/>
        <a:buFontTx/>
        <a:buNone/>
        <a:tabLst/>
        <a:defRPr sz="1125" b="0" i="0" u="none" strike="noStrike" cap="none" spc="0" baseline="0">
          <a:solidFill>
            <a:schemeClr val="tx1"/>
          </a:solidFill>
          <a:uFillTx/>
          <a:latin typeface="+mn-lt"/>
          <a:ea typeface="+mn-ea"/>
          <a:cs typeface="+mn-cs"/>
          <a:sym typeface="Helvetica Neue Light"/>
        </a:defRPr>
      </a:lvl4pPr>
      <a:lvl5pPr marL="0" marR="0" indent="0" algn="ctr" defTabSz="410751" rtl="0" latinLnBrk="0">
        <a:lnSpc>
          <a:spcPct val="100000"/>
        </a:lnSpc>
        <a:spcBef>
          <a:spcPts val="0"/>
        </a:spcBef>
        <a:spcAft>
          <a:spcPts val="0"/>
        </a:spcAft>
        <a:buClrTx/>
        <a:buSzTx/>
        <a:buFontTx/>
        <a:buNone/>
        <a:tabLst/>
        <a:defRPr sz="1125" b="0" i="0" u="none" strike="noStrike" cap="none" spc="0" baseline="0">
          <a:solidFill>
            <a:schemeClr val="tx1"/>
          </a:solidFill>
          <a:uFillTx/>
          <a:latin typeface="+mn-lt"/>
          <a:ea typeface="+mn-ea"/>
          <a:cs typeface="+mn-cs"/>
          <a:sym typeface="Helvetica Neue Light"/>
        </a:defRPr>
      </a:lvl5pPr>
      <a:lvl6pPr marL="0" marR="0" indent="0" algn="ctr" defTabSz="410751" rtl="0" latinLnBrk="0">
        <a:lnSpc>
          <a:spcPct val="100000"/>
        </a:lnSpc>
        <a:spcBef>
          <a:spcPts val="0"/>
        </a:spcBef>
        <a:spcAft>
          <a:spcPts val="0"/>
        </a:spcAft>
        <a:buClrTx/>
        <a:buSzTx/>
        <a:buFontTx/>
        <a:buNone/>
        <a:tabLst/>
        <a:defRPr sz="1125" b="0" i="0" u="none" strike="noStrike" cap="none" spc="0" baseline="0">
          <a:solidFill>
            <a:schemeClr val="tx1"/>
          </a:solidFill>
          <a:uFillTx/>
          <a:latin typeface="+mn-lt"/>
          <a:ea typeface="+mn-ea"/>
          <a:cs typeface="+mn-cs"/>
          <a:sym typeface="Helvetica Neue Light"/>
        </a:defRPr>
      </a:lvl6pPr>
      <a:lvl7pPr marL="0" marR="0" indent="0" algn="ctr" defTabSz="410751" rtl="0" latinLnBrk="0">
        <a:lnSpc>
          <a:spcPct val="100000"/>
        </a:lnSpc>
        <a:spcBef>
          <a:spcPts val="0"/>
        </a:spcBef>
        <a:spcAft>
          <a:spcPts val="0"/>
        </a:spcAft>
        <a:buClrTx/>
        <a:buSzTx/>
        <a:buFontTx/>
        <a:buNone/>
        <a:tabLst/>
        <a:defRPr sz="1125" b="0" i="0" u="none" strike="noStrike" cap="none" spc="0" baseline="0">
          <a:solidFill>
            <a:schemeClr val="tx1"/>
          </a:solidFill>
          <a:uFillTx/>
          <a:latin typeface="+mn-lt"/>
          <a:ea typeface="+mn-ea"/>
          <a:cs typeface="+mn-cs"/>
          <a:sym typeface="Helvetica Neue Light"/>
        </a:defRPr>
      </a:lvl7pPr>
      <a:lvl8pPr marL="0" marR="0" indent="0" algn="ctr" defTabSz="410751" rtl="0" latinLnBrk="0">
        <a:lnSpc>
          <a:spcPct val="100000"/>
        </a:lnSpc>
        <a:spcBef>
          <a:spcPts val="0"/>
        </a:spcBef>
        <a:spcAft>
          <a:spcPts val="0"/>
        </a:spcAft>
        <a:buClrTx/>
        <a:buSzTx/>
        <a:buFontTx/>
        <a:buNone/>
        <a:tabLst/>
        <a:defRPr sz="1125" b="0" i="0" u="none" strike="noStrike" cap="none" spc="0" baseline="0">
          <a:solidFill>
            <a:schemeClr val="tx1"/>
          </a:solidFill>
          <a:uFillTx/>
          <a:latin typeface="+mn-lt"/>
          <a:ea typeface="+mn-ea"/>
          <a:cs typeface="+mn-cs"/>
          <a:sym typeface="Helvetica Neue Light"/>
        </a:defRPr>
      </a:lvl8pPr>
      <a:lvl9pPr marL="0" marR="0" indent="0" algn="ctr" defTabSz="410751" rtl="0" latinLnBrk="0">
        <a:lnSpc>
          <a:spcPct val="100000"/>
        </a:lnSpc>
        <a:spcBef>
          <a:spcPts val="0"/>
        </a:spcBef>
        <a:spcAft>
          <a:spcPts val="0"/>
        </a:spcAft>
        <a:buClrTx/>
        <a:buSzTx/>
        <a:buFontTx/>
        <a:buNone/>
        <a:tabLst/>
        <a:defRPr sz="1125" b="0" i="0" u="none" strike="noStrike" cap="none" spc="0" baseline="0">
          <a:solidFill>
            <a:schemeClr val="tx1"/>
          </a:solidFill>
          <a:uFillTx/>
          <a:latin typeface="+mn-lt"/>
          <a:ea typeface="+mn-ea"/>
          <a:cs typeface="+mn-cs"/>
          <a:sym typeface="Helvetica Neue Light"/>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5 Título"/>
          <p:cNvSpPr txBox="1">
            <a:spLocks/>
          </p:cNvSpPr>
          <p:nvPr/>
        </p:nvSpPr>
        <p:spPr bwMode="auto">
          <a:xfrm>
            <a:off x="2119" y="4400553"/>
            <a:ext cx="12213167" cy="517525"/>
          </a:xfrm>
          <a:prstGeom prst="rect">
            <a:avLst/>
          </a:prstGeom>
          <a:ln>
            <a:miter lim="800000"/>
            <a:headEnd/>
            <a:tailEnd/>
          </a:ln>
        </p:spPr>
        <p:txBody>
          <a:bodyPr anchor="ctr"/>
          <a:lstStyle/>
          <a:p>
            <a:pPr algn="ctr" defTabSz="1015981" eaLnBrk="1" hangingPunct="1">
              <a:defRPr/>
            </a:pPr>
            <a:endParaRPr lang="en-US" sz="1733" b="1" cap="small" dirty="0">
              <a:solidFill>
                <a:srgbClr val="376092"/>
              </a:solidFill>
              <a:latin typeface="Arial" pitchFamily="34" charset="0"/>
            </a:endParaRPr>
          </a:p>
        </p:txBody>
      </p:sp>
      <p:sp>
        <p:nvSpPr>
          <p:cNvPr id="12" name="23 Rectángulo"/>
          <p:cNvSpPr/>
          <p:nvPr/>
        </p:nvSpPr>
        <p:spPr>
          <a:xfrm flipV="1">
            <a:off x="-29633" y="6524625"/>
            <a:ext cx="12192000" cy="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sz="2159"/>
          </a:p>
        </p:txBody>
      </p:sp>
    </p:spTree>
    <p:extLst>
      <p:ext uri="{BB962C8B-B14F-4D97-AF65-F5344CB8AC3E}">
        <p14:creationId xmlns:p14="http://schemas.microsoft.com/office/powerpoint/2010/main" val="2023121134"/>
      </p:ext>
    </p:extLst>
  </p:cSld>
  <p:clrMap bg1="lt1" tx1="dk1" bg2="lt2" tx2="dk2" accent1="accent1" accent2="accent2" accent3="accent3" accent4="accent4" accent5="accent5" accent6="accent6" hlink="hlink" folHlink="folHlink"/>
  <p:sldLayoutIdLst>
    <p:sldLayoutId id="2147483814" r:id="rId1"/>
    <p:sldLayoutId id="2147483815" r:id="rId2"/>
  </p:sldLayoutIdLst>
  <p:hf hdr="0" dt="0"/>
  <p:txStyles>
    <p:titleStyle>
      <a:lvl1pPr algn="ctr" rtl="0" eaLnBrk="1" fontAlgn="base" hangingPunct="1">
        <a:spcBef>
          <a:spcPct val="0"/>
        </a:spcBef>
        <a:spcAft>
          <a:spcPct val="0"/>
        </a:spcAft>
        <a:defRPr sz="4800" kern="1200">
          <a:solidFill>
            <a:schemeClr val="tx1"/>
          </a:solidFill>
          <a:latin typeface="+mj-lt"/>
          <a:ea typeface="+mj-ea"/>
          <a:cs typeface="+mj-cs"/>
        </a:defRPr>
      </a:lvl1pPr>
      <a:lvl2pPr algn="ctr" rtl="0" eaLnBrk="1" fontAlgn="base" hangingPunct="1">
        <a:spcBef>
          <a:spcPct val="0"/>
        </a:spcBef>
        <a:spcAft>
          <a:spcPct val="0"/>
        </a:spcAft>
        <a:defRPr sz="4800">
          <a:solidFill>
            <a:schemeClr val="tx1"/>
          </a:solidFill>
          <a:latin typeface="Calibri" pitchFamily="34" charset="0"/>
        </a:defRPr>
      </a:lvl2pPr>
      <a:lvl3pPr algn="ctr" rtl="0" eaLnBrk="1" fontAlgn="base" hangingPunct="1">
        <a:spcBef>
          <a:spcPct val="0"/>
        </a:spcBef>
        <a:spcAft>
          <a:spcPct val="0"/>
        </a:spcAft>
        <a:defRPr sz="4800">
          <a:solidFill>
            <a:schemeClr val="tx1"/>
          </a:solidFill>
          <a:latin typeface="Calibri" pitchFamily="34" charset="0"/>
        </a:defRPr>
      </a:lvl3pPr>
      <a:lvl4pPr algn="ctr" rtl="0" eaLnBrk="1" fontAlgn="base" hangingPunct="1">
        <a:spcBef>
          <a:spcPct val="0"/>
        </a:spcBef>
        <a:spcAft>
          <a:spcPct val="0"/>
        </a:spcAft>
        <a:defRPr sz="4800">
          <a:solidFill>
            <a:schemeClr val="tx1"/>
          </a:solidFill>
          <a:latin typeface="Calibri" pitchFamily="34" charset="0"/>
        </a:defRPr>
      </a:lvl4pPr>
      <a:lvl5pPr algn="ctr" rtl="0" eaLnBrk="1" fontAlgn="base" hangingPunct="1">
        <a:spcBef>
          <a:spcPct val="0"/>
        </a:spcBef>
        <a:spcAft>
          <a:spcPct val="0"/>
        </a:spcAft>
        <a:defRPr sz="4800">
          <a:solidFill>
            <a:schemeClr val="tx1"/>
          </a:solidFill>
          <a:latin typeface="Calibri" pitchFamily="34" charset="0"/>
        </a:defRPr>
      </a:lvl5pPr>
      <a:lvl6pPr marL="609589" algn="ctr" rtl="0" eaLnBrk="1" fontAlgn="base" hangingPunct="1">
        <a:spcBef>
          <a:spcPct val="0"/>
        </a:spcBef>
        <a:spcAft>
          <a:spcPct val="0"/>
        </a:spcAft>
        <a:defRPr sz="4800">
          <a:solidFill>
            <a:schemeClr val="tx1"/>
          </a:solidFill>
          <a:latin typeface="Calibri" pitchFamily="34" charset="0"/>
        </a:defRPr>
      </a:lvl6pPr>
      <a:lvl7pPr marL="1219177" algn="ctr" rtl="0" eaLnBrk="1" fontAlgn="base" hangingPunct="1">
        <a:spcBef>
          <a:spcPct val="0"/>
        </a:spcBef>
        <a:spcAft>
          <a:spcPct val="0"/>
        </a:spcAft>
        <a:defRPr sz="4800">
          <a:solidFill>
            <a:schemeClr val="tx1"/>
          </a:solidFill>
          <a:latin typeface="Calibri" pitchFamily="34" charset="0"/>
        </a:defRPr>
      </a:lvl7pPr>
      <a:lvl8pPr marL="1828765" algn="ctr" rtl="0" eaLnBrk="1" fontAlgn="base" hangingPunct="1">
        <a:spcBef>
          <a:spcPct val="0"/>
        </a:spcBef>
        <a:spcAft>
          <a:spcPct val="0"/>
        </a:spcAft>
        <a:defRPr sz="4800">
          <a:solidFill>
            <a:schemeClr val="tx1"/>
          </a:solidFill>
          <a:latin typeface="Calibri" pitchFamily="34" charset="0"/>
        </a:defRPr>
      </a:lvl8pPr>
      <a:lvl9pPr marL="2438354" algn="ctr" rtl="0" eaLnBrk="1" fontAlgn="base" hangingPunct="1">
        <a:spcBef>
          <a:spcPct val="0"/>
        </a:spcBef>
        <a:spcAft>
          <a:spcPct val="0"/>
        </a:spcAft>
        <a:defRPr sz="4800">
          <a:solidFill>
            <a:schemeClr val="tx1"/>
          </a:solidFill>
          <a:latin typeface="Calibri" pitchFamily="34" charset="0"/>
        </a:defRPr>
      </a:lvl9pPr>
    </p:titleStyle>
    <p:bodyStyle>
      <a:lvl1pPr marL="457192" indent="-457192" algn="l" rtl="0" eaLnBrk="1" fontAlgn="base" hangingPunct="1">
        <a:spcBef>
          <a:spcPct val="20000"/>
        </a:spcBef>
        <a:spcAft>
          <a:spcPct val="0"/>
        </a:spcAft>
        <a:buFont typeface="Arial" panose="020B0604020202020204" pitchFamily="34" charset="0"/>
        <a:buChar char="•"/>
        <a:defRPr sz="4267" kern="1200">
          <a:solidFill>
            <a:schemeClr val="tx1"/>
          </a:solidFill>
          <a:latin typeface="+mn-lt"/>
          <a:ea typeface="+mn-ea"/>
          <a:cs typeface="+mn-cs"/>
        </a:defRPr>
      </a:lvl1pPr>
      <a:lvl2pPr marL="990582" indent="-380993" algn="l" rtl="0" eaLnBrk="1" fontAlgn="base" hangingPunct="1">
        <a:spcBef>
          <a:spcPct val="20000"/>
        </a:spcBef>
        <a:spcAft>
          <a:spcPct val="0"/>
        </a:spcAft>
        <a:buFont typeface="Arial" panose="020B0604020202020204" pitchFamily="34" charset="0"/>
        <a:buChar char="–"/>
        <a:defRPr sz="3733" kern="1200">
          <a:solidFill>
            <a:schemeClr val="tx1"/>
          </a:solidFill>
          <a:latin typeface="+mn-lt"/>
          <a:ea typeface="+mn-ea"/>
          <a:cs typeface="+mn-cs"/>
        </a:defRPr>
      </a:lvl2pPr>
      <a:lvl3pPr marL="1523971" indent="-304794" algn="l" rtl="0" eaLnBrk="1" fontAlgn="base" hangingPunct="1">
        <a:spcBef>
          <a:spcPct val="20000"/>
        </a:spcBef>
        <a:spcAft>
          <a:spcPct val="0"/>
        </a:spcAft>
        <a:buFont typeface="Arial" panose="020B0604020202020204" pitchFamily="34" charset="0"/>
        <a:buChar char="•"/>
        <a:defRPr sz="3201" kern="1200">
          <a:solidFill>
            <a:schemeClr val="tx1"/>
          </a:solidFill>
          <a:latin typeface="+mn-lt"/>
          <a:ea typeface="+mn-ea"/>
          <a:cs typeface="+mn-cs"/>
        </a:defRPr>
      </a:lvl3pPr>
      <a:lvl4pPr marL="2133559" indent="-304794" algn="l" rtl="0" eaLnBrk="1" fontAlgn="base" hangingPunct="1">
        <a:spcBef>
          <a:spcPct val="20000"/>
        </a:spcBef>
        <a:spcAft>
          <a:spcPct val="0"/>
        </a:spcAft>
        <a:buFont typeface="Arial" panose="020B0604020202020204" pitchFamily="34" charset="0"/>
        <a:buChar char="–"/>
        <a:defRPr sz="2667" kern="1200">
          <a:solidFill>
            <a:schemeClr val="tx1"/>
          </a:solidFill>
          <a:latin typeface="+mn-lt"/>
          <a:ea typeface="+mn-ea"/>
          <a:cs typeface="+mn-cs"/>
        </a:defRPr>
      </a:lvl4pPr>
      <a:lvl5pPr marL="2743147" indent="-304794" algn="l" rtl="0" eaLnBrk="1" fontAlgn="base" hangingPunct="1">
        <a:spcBef>
          <a:spcPct val="20000"/>
        </a:spcBef>
        <a:spcAft>
          <a:spcPct val="0"/>
        </a:spcAft>
        <a:buFont typeface="Arial" panose="020B0604020202020204" pitchFamily="34" charset="0"/>
        <a:buChar char="»"/>
        <a:defRPr sz="2667" kern="1200">
          <a:solidFill>
            <a:schemeClr val="tx1"/>
          </a:solidFill>
          <a:latin typeface="+mn-lt"/>
          <a:ea typeface="+mn-ea"/>
          <a:cs typeface="+mn-cs"/>
        </a:defRPr>
      </a:lvl5pPr>
      <a:lvl6pPr marL="3352734" indent="-304794" algn="l" defTabSz="1219177"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23" indent="-304794" algn="l" defTabSz="1219177"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913" indent="-304794" algn="l" defTabSz="1219177"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501" indent="-304794" algn="l" defTabSz="1219177"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s-ES"/>
      </a:defPPr>
      <a:lvl1pPr marL="0" algn="l" defTabSz="1219177" rtl="0" eaLnBrk="1" latinLnBrk="0" hangingPunct="1">
        <a:defRPr sz="2400" kern="1200">
          <a:solidFill>
            <a:schemeClr val="tx1"/>
          </a:solidFill>
          <a:latin typeface="+mn-lt"/>
          <a:ea typeface="+mn-ea"/>
          <a:cs typeface="+mn-cs"/>
        </a:defRPr>
      </a:lvl1pPr>
      <a:lvl2pPr marL="609589" algn="l" defTabSz="1219177" rtl="0" eaLnBrk="1" latinLnBrk="0" hangingPunct="1">
        <a:defRPr sz="2400" kern="1200">
          <a:solidFill>
            <a:schemeClr val="tx1"/>
          </a:solidFill>
          <a:latin typeface="+mn-lt"/>
          <a:ea typeface="+mn-ea"/>
          <a:cs typeface="+mn-cs"/>
        </a:defRPr>
      </a:lvl2pPr>
      <a:lvl3pPr marL="1219177" algn="l" defTabSz="1219177" rtl="0" eaLnBrk="1" latinLnBrk="0" hangingPunct="1">
        <a:defRPr sz="2400" kern="1200">
          <a:solidFill>
            <a:schemeClr val="tx1"/>
          </a:solidFill>
          <a:latin typeface="+mn-lt"/>
          <a:ea typeface="+mn-ea"/>
          <a:cs typeface="+mn-cs"/>
        </a:defRPr>
      </a:lvl3pPr>
      <a:lvl4pPr marL="1828765" algn="l" defTabSz="1219177" rtl="0" eaLnBrk="1" latinLnBrk="0" hangingPunct="1">
        <a:defRPr sz="2400" kern="1200">
          <a:solidFill>
            <a:schemeClr val="tx1"/>
          </a:solidFill>
          <a:latin typeface="+mn-lt"/>
          <a:ea typeface="+mn-ea"/>
          <a:cs typeface="+mn-cs"/>
        </a:defRPr>
      </a:lvl4pPr>
      <a:lvl5pPr marL="2438354" algn="l" defTabSz="1219177" rtl="0" eaLnBrk="1" latinLnBrk="0" hangingPunct="1">
        <a:defRPr sz="2400" kern="1200">
          <a:solidFill>
            <a:schemeClr val="tx1"/>
          </a:solidFill>
          <a:latin typeface="+mn-lt"/>
          <a:ea typeface="+mn-ea"/>
          <a:cs typeface="+mn-cs"/>
        </a:defRPr>
      </a:lvl5pPr>
      <a:lvl6pPr marL="3047942" algn="l" defTabSz="1219177" rtl="0" eaLnBrk="1" latinLnBrk="0" hangingPunct="1">
        <a:defRPr sz="2400" kern="1200">
          <a:solidFill>
            <a:schemeClr val="tx1"/>
          </a:solidFill>
          <a:latin typeface="+mn-lt"/>
          <a:ea typeface="+mn-ea"/>
          <a:cs typeface="+mn-cs"/>
        </a:defRPr>
      </a:lvl6pPr>
      <a:lvl7pPr marL="3657530" algn="l" defTabSz="1219177" rtl="0" eaLnBrk="1" latinLnBrk="0" hangingPunct="1">
        <a:defRPr sz="2400" kern="1200">
          <a:solidFill>
            <a:schemeClr val="tx1"/>
          </a:solidFill>
          <a:latin typeface="+mn-lt"/>
          <a:ea typeface="+mn-ea"/>
          <a:cs typeface="+mn-cs"/>
        </a:defRPr>
      </a:lvl7pPr>
      <a:lvl8pPr marL="4267118" algn="l" defTabSz="1219177" rtl="0" eaLnBrk="1" latinLnBrk="0" hangingPunct="1">
        <a:defRPr sz="2400" kern="1200">
          <a:solidFill>
            <a:schemeClr val="tx1"/>
          </a:solidFill>
          <a:latin typeface="+mn-lt"/>
          <a:ea typeface="+mn-ea"/>
          <a:cs typeface="+mn-cs"/>
        </a:defRPr>
      </a:lvl8pPr>
      <a:lvl9pPr marL="4876706" algn="l" defTabSz="121917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5.png"/><Relationship Id="rId1" Type="http://schemas.openxmlformats.org/officeDocument/2006/relationships/slideLayout" Target="../slideLayouts/slideLayout6.xml"/><Relationship Id="rId4" Type="http://schemas.openxmlformats.org/officeDocument/2006/relationships/image" Target="../media/image17.emf"/></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5.png"/><Relationship Id="rId1" Type="http://schemas.openxmlformats.org/officeDocument/2006/relationships/slideLayout" Target="../slideLayouts/slideLayout43.xml"/><Relationship Id="rId5" Type="http://schemas.openxmlformats.org/officeDocument/2006/relationships/image" Target="../media/image21.pn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22.tiff"/></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robertgish.com/"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5.png"/><Relationship Id="rId1" Type="http://schemas.openxmlformats.org/officeDocument/2006/relationships/slideLayout" Target="../slideLayouts/slideLayout27.xml"/><Relationship Id="rId4" Type="http://schemas.openxmlformats.org/officeDocument/2006/relationships/hyperlink" Target="mailto:Florian.Lempp@med.uni-heidelberg.de"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2.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2.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2.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2.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42.xml"/><Relationship Id="rId4" Type="http://schemas.openxmlformats.org/officeDocument/2006/relationships/image" Target="../media/image25.tif"/></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2.xm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7.xml"/></Relationships>
</file>

<file path=ppt/slides/_rels/slide32.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7.emf"/><Relationship Id="rId7" Type="http://schemas.openxmlformats.org/officeDocument/2006/relationships/hyperlink" Target="twitter.com/HepBUnited" TargetMode="External"/><Relationship Id="rId2" Type="http://schemas.openxmlformats.org/officeDocument/2006/relationships/image" Target="../media/image5.png"/><Relationship Id="rId1" Type="http://schemas.openxmlformats.org/officeDocument/2006/relationships/slideLayout" Target="../slideLayouts/slideLayout3.xml"/><Relationship Id="rId6" Type="http://schemas.openxmlformats.org/officeDocument/2006/relationships/image" Target="../media/image28.png"/><Relationship Id="rId11" Type="http://schemas.openxmlformats.org/officeDocument/2006/relationships/image" Target="../media/image32.png"/><Relationship Id="rId5" Type="http://schemas.openxmlformats.org/officeDocument/2006/relationships/hyperlink" Target="http://www.facebook.com/hepbunited" TargetMode="External"/><Relationship Id="rId10" Type="http://schemas.openxmlformats.org/officeDocument/2006/relationships/image" Target="../media/image31.png"/><Relationship Id="rId4" Type="http://schemas.openxmlformats.org/officeDocument/2006/relationships/hyperlink" Target="http://www.hepdconnect.org/" TargetMode="External"/><Relationship Id="rId9" Type="http://schemas.openxmlformats.org/officeDocument/2006/relationships/image" Target="../media/image30.jpe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openxmlformats.org/officeDocument/2006/relationships/image" Target="../media/image8.tif"/><Relationship Id="rId2" Type="http://schemas.openxmlformats.org/officeDocument/2006/relationships/image" Target="../media/image5.png"/><Relationship Id="rId1" Type="http://schemas.openxmlformats.org/officeDocument/2006/relationships/slideLayout" Target="../slideLayouts/slideLayout4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0">
              <a:srgbClr val="0070C0"/>
            </a:gs>
            <a:gs pos="33000">
              <a:srgbClr val="0070C0"/>
            </a:gs>
            <a:gs pos="100000">
              <a:schemeClr val="bg1"/>
            </a:gs>
          </a:gsLst>
          <a:lin ang="5400000" scaled="1"/>
        </a:gradFill>
        <a:effectLst/>
      </p:bgPr>
    </p:bg>
    <p:spTree>
      <p:nvGrpSpPr>
        <p:cNvPr id="1" name=""/>
        <p:cNvGrpSpPr/>
        <p:nvPr/>
      </p:nvGrpSpPr>
      <p:grpSpPr>
        <a:xfrm>
          <a:off x="0" y="0"/>
          <a:ext cx="0" cy="0"/>
          <a:chOff x="0" y="0"/>
          <a:chExt cx="0" cy="0"/>
        </a:xfrm>
      </p:grpSpPr>
      <p:sp>
        <p:nvSpPr>
          <p:cNvPr id="2" name="object 2"/>
          <p:cNvSpPr txBox="1">
            <a:spLocks noGrp="1"/>
          </p:cNvSpPr>
          <p:nvPr>
            <p:ph type="body" idx="1"/>
          </p:nvPr>
        </p:nvSpPr>
        <p:spPr>
          <a:xfrm>
            <a:off x="209176" y="1167507"/>
            <a:ext cx="11982824" cy="1366400"/>
          </a:xfrm>
          <a:prstGeom prst="rect">
            <a:avLst/>
          </a:prstGeom>
        </p:spPr>
        <p:txBody>
          <a:bodyPr vert="horz" wrap="square" lIns="0" tIns="12065" rIns="0" bIns="0" rtlCol="0">
            <a:spAutoFit/>
          </a:bodyPr>
          <a:lstStyle/>
          <a:p>
            <a:pPr marL="0" marR="5080" indent="0" algn="ctr">
              <a:lnSpc>
                <a:spcPct val="100000"/>
              </a:lnSpc>
              <a:spcBef>
                <a:spcPts val="0"/>
              </a:spcBef>
              <a:spcAft>
                <a:spcPts val="600"/>
              </a:spcAft>
              <a:buNone/>
            </a:pPr>
            <a:br>
              <a:rPr lang="en-US" sz="4400" b="1" spc="-20" dirty="0">
                <a:solidFill>
                  <a:schemeClr val="bg1"/>
                </a:solidFill>
                <a:latin typeface="Calibri" panose="020F0502020204030204" pitchFamily="34" charset="0"/>
                <a:cs typeface="Calibri" panose="020F0502020204030204" pitchFamily="34" charset="0"/>
              </a:rPr>
            </a:br>
            <a:r>
              <a:rPr lang="en-US" sz="4400" b="1" spc="-20" dirty="0">
                <a:solidFill>
                  <a:schemeClr val="bg1"/>
                </a:solidFill>
                <a:latin typeface="Calibri" panose="020F0502020204030204" pitchFamily="34" charset="0"/>
                <a:cs typeface="Calibri" panose="020F0502020204030204" pitchFamily="34" charset="0"/>
              </a:rPr>
              <a:t>HDV: TEST and LINK</a:t>
            </a:r>
            <a:endParaRPr sz="4400" b="1" spc="-120" dirty="0">
              <a:solidFill>
                <a:schemeClr val="bg1"/>
              </a:solidFill>
              <a:latin typeface="Calibri" panose="020F0502020204030204" pitchFamily="34" charset="0"/>
              <a:cs typeface="Calibri" panose="020F0502020204030204" pitchFamily="34" charset="0"/>
            </a:endParaRPr>
          </a:p>
        </p:txBody>
      </p:sp>
      <p:sp>
        <p:nvSpPr>
          <p:cNvPr id="3" name="object 3"/>
          <p:cNvSpPr txBox="1"/>
          <p:nvPr/>
        </p:nvSpPr>
        <p:spPr>
          <a:xfrm>
            <a:off x="1319760" y="3431221"/>
            <a:ext cx="9287436" cy="1785745"/>
          </a:xfrm>
          <a:prstGeom prst="rect">
            <a:avLst/>
          </a:prstGeom>
        </p:spPr>
        <p:txBody>
          <a:bodyPr vert="horz" wrap="square" lIns="0" tIns="13335" rIns="0" bIns="0" rtlCol="0">
            <a:spAutoFit/>
          </a:bodyPr>
          <a:lstStyle/>
          <a:p>
            <a:pPr marL="9525" marR="3810" indent="-2381" algn="ctr">
              <a:spcBef>
                <a:spcPts val="79"/>
              </a:spcBef>
            </a:pPr>
            <a:r>
              <a:rPr lang="en-US" sz="2100" b="1" spc="-8" dirty="0">
                <a:latin typeface="Calibri"/>
                <a:cs typeface="Calibri"/>
              </a:rPr>
              <a:t>Robert Gish MD, FAASLD, AGAF, FAST</a:t>
            </a:r>
          </a:p>
          <a:p>
            <a:pPr marL="9525" marR="3810" indent="-2381" algn="ctr">
              <a:spcBef>
                <a:spcPts val="79"/>
              </a:spcBef>
            </a:pPr>
            <a:r>
              <a:rPr lang="en-US" sz="1500" spc="-8" dirty="0">
                <a:latin typeface="Calibri"/>
                <a:cs typeface="Calibri"/>
              </a:rPr>
              <a:t>Robert G Gish Consultants LLC – Principal </a:t>
            </a:r>
          </a:p>
          <a:p>
            <a:pPr marL="9525" marR="3810" indent="-2381" algn="ctr">
              <a:spcBef>
                <a:spcPts val="79"/>
              </a:spcBef>
            </a:pPr>
            <a:r>
              <a:rPr lang="en-US" sz="1500" spc="-8" dirty="0">
                <a:latin typeface="Calibri"/>
                <a:cs typeface="Calibri"/>
              </a:rPr>
              <a:t>Hepatitis B Foundation - Medical Director</a:t>
            </a:r>
          </a:p>
          <a:p>
            <a:pPr marL="9525" marR="3810" indent="-2381" algn="ctr">
              <a:spcBef>
                <a:spcPts val="79"/>
              </a:spcBef>
            </a:pPr>
            <a:r>
              <a:rPr lang="en-US" sz="1500" spc="-8" dirty="0">
                <a:latin typeface="Calibri"/>
                <a:cs typeface="Calibri"/>
              </a:rPr>
              <a:t>Adjunct Professor of Medicine:</a:t>
            </a:r>
          </a:p>
          <a:p>
            <a:pPr marL="9525" marR="3810" indent="-2381" algn="ctr">
              <a:spcBef>
                <a:spcPts val="79"/>
              </a:spcBef>
            </a:pPr>
            <a:r>
              <a:rPr lang="en-US" sz="1500" spc="-8" dirty="0">
                <a:latin typeface="Calibri"/>
                <a:cs typeface="Calibri"/>
              </a:rPr>
              <a:t>University of Nevada Las Vegas</a:t>
            </a:r>
          </a:p>
          <a:p>
            <a:pPr marL="9525" marR="3810" indent="-2381" algn="ctr">
              <a:spcBef>
                <a:spcPts val="79"/>
              </a:spcBef>
            </a:pPr>
            <a:r>
              <a:rPr lang="en-US" sz="1500" spc="-8" dirty="0">
                <a:latin typeface="Calibri"/>
                <a:cs typeface="Calibri"/>
              </a:rPr>
              <a:t>University of Nevada Reno</a:t>
            </a:r>
          </a:p>
          <a:p>
            <a:pPr algn="ctr">
              <a:defRPr/>
            </a:pPr>
            <a:r>
              <a:rPr lang="en-US" sz="1500" spc="-8" dirty="0">
                <a:latin typeface="Calibri"/>
                <a:cs typeface="Calibri"/>
              </a:rPr>
              <a:t>UCSD Skaggs School of Pharmacy and Pharmaceutical Sciences</a:t>
            </a:r>
            <a:endParaRPr lang="en-US" sz="2000" spc="-10" dirty="0">
              <a:latin typeface="Calibri"/>
              <a:cs typeface="Calibri"/>
            </a:endParaRPr>
          </a:p>
        </p:txBody>
      </p:sp>
      <p:pic>
        <p:nvPicPr>
          <p:cNvPr id="6" name="Picture 5" descr="A picture containing drawing&#10;&#10;Description automatically generated">
            <a:extLst>
              <a:ext uri="{FF2B5EF4-FFF2-40B4-BE49-F238E27FC236}">
                <a16:creationId xmlns:a16="http://schemas.microsoft.com/office/drawing/2014/main" id="{03728E49-F424-4569-97EF-A50123B5562E}"/>
              </a:ext>
            </a:extLst>
          </p:cNvPr>
          <p:cNvPicPr>
            <a:picLocks noChangeAspect="1"/>
          </p:cNvPicPr>
          <p:nvPr/>
        </p:nvPicPr>
        <p:blipFill>
          <a:blip r:embed="rId3"/>
          <a:stretch>
            <a:fillRect/>
          </a:stretch>
        </p:blipFill>
        <p:spPr>
          <a:xfrm>
            <a:off x="5282031" y="5813053"/>
            <a:ext cx="1837113" cy="968433"/>
          </a:xfrm>
          <a:prstGeom prst="rect">
            <a:avLst/>
          </a:prstGeom>
        </p:spPr>
      </p:pic>
    </p:spTree>
    <p:extLst>
      <p:ext uri="{BB962C8B-B14F-4D97-AF65-F5344CB8AC3E}">
        <p14:creationId xmlns:p14="http://schemas.microsoft.com/office/powerpoint/2010/main" val="30100158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PPT-15.png">
            <a:extLst>
              <a:ext uri="{FF2B5EF4-FFF2-40B4-BE49-F238E27FC236}">
                <a16:creationId xmlns:a16="http://schemas.microsoft.com/office/drawing/2014/main" id="{62C68090-511F-41A0-BE35-C5E109A879B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833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0115" name="Text Box 3"/>
          <p:cNvSpPr txBox="1">
            <a:spLocks noChangeArrowheads="1"/>
          </p:cNvSpPr>
          <p:nvPr/>
        </p:nvSpPr>
        <p:spPr bwMode="auto">
          <a:xfrm>
            <a:off x="181911" y="6473217"/>
            <a:ext cx="151195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914400" fontAlgn="base">
              <a:spcBef>
                <a:spcPct val="0"/>
              </a:spcBef>
              <a:spcAft>
                <a:spcPct val="0"/>
              </a:spcAft>
              <a:defRPr/>
            </a:pPr>
            <a:r>
              <a:rPr lang="de-DE" sz="1000" dirty="0" err="1">
                <a:ea typeface="ＭＳ Ｐゴシック" charset="0"/>
                <a:cs typeface="Arial"/>
              </a:rPr>
              <a:t>www.hepatitis-delta.org</a:t>
            </a:r>
            <a:endParaRPr lang="de-DE" sz="1000" dirty="0">
              <a:ea typeface="ＭＳ Ｐゴシック" charset="0"/>
              <a:cs typeface="Arial"/>
            </a:endParaRPr>
          </a:p>
        </p:txBody>
      </p:sp>
      <p:sp>
        <p:nvSpPr>
          <p:cNvPr id="730116" name="Text Box 4"/>
          <p:cNvSpPr txBox="1">
            <a:spLocks noChangeArrowheads="1"/>
          </p:cNvSpPr>
          <p:nvPr/>
        </p:nvSpPr>
        <p:spPr bwMode="auto">
          <a:xfrm>
            <a:off x="284339" y="164823"/>
            <a:ext cx="8604210" cy="504071"/>
          </a:xfrm>
          <a:prstGeom prst="rect">
            <a:avLst/>
          </a:prstGeom>
          <a:noFill/>
          <a:ln w="12700">
            <a:noFill/>
            <a:miter lim="400000"/>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11516" rIns="0" bIns="0" numCol="1" rtlCol="0" anchor="ctr" anchorCtr="0" compatLnSpc="1">
            <a:prstTxWarp prst="textNoShape">
              <a:avLst/>
            </a:prstTxWarp>
            <a:spAutoFit/>
          </a:bodyPr>
          <a:lstStyle>
            <a:lvl1pPr marL="11516" defTabSz="410751" eaLnBrk="0" fontAlgn="base" hangingPunct="0">
              <a:spcBef>
                <a:spcPts val="91"/>
              </a:spcBef>
              <a:spcAft>
                <a:spcPts val="0"/>
              </a:spcAft>
              <a:defRPr sz="3200" b="1" spc="-5">
                <a:solidFill>
                  <a:schemeClr val="bg1"/>
                </a:solidFill>
                <a:latin typeface="Arial"/>
                <a:ea typeface="+mj-ea"/>
                <a:cs typeface="Arial"/>
              </a:defRPr>
            </a:lvl1pPr>
            <a:lvl2pPr eaLnBrk="0" fontAlgn="base" hangingPunct="0">
              <a:spcBef>
                <a:spcPct val="0"/>
              </a:spcBef>
              <a:spcAft>
                <a:spcPct val="0"/>
              </a:spcAft>
              <a:defRPr sz="3600">
                <a:solidFill>
                  <a:schemeClr val="tx2"/>
                </a:solidFill>
                <a:latin typeface="Arial" pitchFamily="-108" charset="0"/>
                <a:ea typeface="ＭＳ Ｐゴシック" pitchFamily="-108" charset="-128"/>
                <a:cs typeface="ＭＳ Ｐゴシック" pitchFamily="-108" charset="-128"/>
              </a:defRPr>
            </a:lvl2pPr>
            <a:lvl3pPr eaLnBrk="0" fontAlgn="base" hangingPunct="0">
              <a:spcBef>
                <a:spcPct val="0"/>
              </a:spcBef>
              <a:spcAft>
                <a:spcPct val="0"/>
              </a:spcAft>
              <a:defRPr sz="3600">
                <a:solidFill>
                  <a:schemeClr val="tx2"/>
                </a:solidFill>
                <a:latin typeface="Arial" pitchFamily="-108" charset="0"/>
                <a:ea typeface="ＭＳ Ｐゴシック" pitchFamily="-108" charset="-128"/>
                <a:cs typeface="ＭＳ Ｐゴシック" pitchFamily="-108" charset="-128"/>
              </a:defRPr>
            </a:lvl3pPr>
            <a:lvl4pPr eaLnBrk="0" fontAlgn="base" hangingPunct="0">
              <a:spcBef>
                <a:spcPct val="0"/>
              </a:spcBef>
              <a:spcAft>
                <a:spcPct val="0"/>
              </a:spcAft>
              <a:defRPr sz="3600">
                <a:solidFill>
                  <a:schemeClr val="tx2"/>
                </a:solidFill>
                <a:latin typeface="Arial" pitchFamily="-108" charset="0"/>
                <a:ea typeface="ＭＳ Ｐゴシック" pitchFamily="-108" charset="-128"/>
                <a:cs typeface="ＭＳ Ｐゴシック" pitchFamily="-108" charset="-128"/>
              </a:defRPr>
            </a:lvl4pPr>
            <a:lvl5pPr eaLnBrk="0" fontAlgn="base" hangingPunct="0">
              <a:spcBef>
                <a:spcPct val="0"/>
              </a:spcBef>
              <a:spcAft>
                <a:spcPct val="0"/>
              </a:spcAft>
              <a:defRPr sz="3600">
                <a:solidFill>
                  <a:schemeClr val="tx2"/>
                </a:solidFill>
                <a:latin typeface="Arial" pitchFamily="-108" charset="0"/>
                <a:ea typeface="ＭＳ Ｐゴシック" pitchFamily="-108" charset="-128"/>
                <a:cs typeface="ＭＳ Ｐゴシック" pitchFamily="-108" charset="-128"/>
              </a:defRPr>
            </a:lvl5pPr>
            <a:lvl6pPr marL="457200" fontAlgn="base">
              <a:spcBef>
                <a:spcPct val="0"/>
              </a:spcBef>
              <a:spcAft>
                <a:spcPct val="0"/>
              </a:spcAft>
              <a:defRPr sz="3600">
                <a:solidFill>
                  <a:schemeClr val="tx2"/>
                </a:solidFill>
                <a:latin typeface="Arial" pitchFamily="-108" charset="0"/>
              </a:defRPr>
            </a:lvl6pPr>
            <a:lvl7pPr marL="914400" fontAlgn="base">
              <a:spcBef>
                <a:spcPct val="0"/>
              </a:spcBef>
              <a:spcAft>
                <a:spcPct val="0"/>
              </a:spcAft>
              <a:defRPr sz="3600">
                <a:solidFill>
                  <a:schemeClr val="tx2"/>
                </a:solidFill>
                <a:latin typeface="Arial" pitchFamily="-108" charset="0"/>
              </a:defRPr>
            </a:lvl7pPr>
            <a:lvl8pPr marL="1371600" fontAlgn="base">
              <a:spcBef>
                <a:spcPct val="0"/>
              </a:spcBef>
              <a:spcAft>
                <a:spcPct val="0"/>
              </a:spcAft>
              <a:defRPr sz="3600">
                <a:solidFill>
                  <a:schemeClr val="tx2"/>
                </a:solidFill>
                <a:latin typeface="Arial" pitchFamily="-108" charset="0"/>
              </a:defRPr>
            </a:lvl8pPr>
            <a:lvl9pPr marL="1828800" fontAlgn="base">
              <a:spcBef>
                <a:spcPct val="0"/>
              </a:spcBef>
              <a:spcAft>
                <a:spcPct val="0"/>
              </a:spcAft>
              <a:defRPr sz="3600">
                <a:solidFill>
                  <a:schemeClr val="tx2"/>
                </a:solidFill>
                <a:latin typeface="Arial" pitchFamily="-108" charset="0"/>
              </a:defRPr>
            </a:lvl9pPr>
          </a:lstStyle>
          <a:p>
            <a:r>
              <a:rPr lang="it-IT" dirty="0"/>
              <a:t>Prevalence of Hepatitis Delta by Genotype </a:t>
            </a:r>
          </a:p>
        </p:txBody>
      </p:sp>
      <p:sp>
        <p:nvSpPr>
          <p:cNvPr id="13316" name="Textfeld 2"/>
          <p:cNvSpPr txBox="1">
            <a:spLocks noChangeArrowheads="1"/>
          </p:cNvSpPr>
          <p:nvPr/>
        </p:nvSpPr>
        <p:spPr bwMode="auto">
          <a:xfrm>
            <a:off x="1561531" y="5830888"/>
            <a:ext cx="995016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1" fontAlgn="base" hangingPunct="1">
              <a:spcBef>
                <a:spcPct val="0"/>
              </a:spcBef>
              <a:spcAft>
                <a:spcPct val="0"/>
              </a:spcAft>
            </a:pPr>
            <a:r>
              <a:rPr lang="de-DE" sz="1800" dirty="0">
                <a:solidFill>
                  <a:srgbClr val="000000"/>
                </a:solidFill>
              </a:rPr>
              <a:t>15-20 million patients with chronic hepatitis D (delta): </a:t>
            </a:r>
            <a:r>
              <a:rPr lang="de-DE" sz="1800" dirty="0">
                <a:solidFill>
                  <a:srgbClr val="008000"/>
                </a:solidFill>
              </a:rPr>
              <a:t>100 to 150 K US, 200+ K EU</a:t>
            </a:r>
            <a:r>
              <a:rPr lang="de-DE" sz="1800" dirty="0">
                <a:solidFill>
                  <a:srgbClr val="FF0000"/>
                </a:solidFill>
              </a:rPr>
              <a:t>, 2 M China</a:t>
            </a:r>
          </a:p>
        </p:txBody>
      </p:sp>
      <p:pic>
        <p:nvPicPr>
          <p:cNvPr id="6" name="Picture 5" descr="HDV worldmap_Figure 1 AASLD 2013">
            <a:extLst>
              <a:ext uri="{FF2B5EF4-FFF2-40B4-BE49-F238E27FC236}">
                <a16:creationId xmlns:a16="http://schemas.microsoft.com/office/drawing/2014/main" id="{C5B50DFD-AFF8-7542-ADE5-8B0B97699085}"/>
              </a:ext>
            </a:extLst>
          </p:cNvPr>
          <p:cNvPicPr>
            <a:picLocks noChangeAspect="1" noChangeArrowheads="1"/>
          </p:cNvPicPr>
          <p:nvPr/>
        </p:nvPicPr>
        <p:blipFill>
          <a:blip r:embed="rId4"/>
          <a:srcRect b="8574"/>
          <a:stretch>
            <a:fillRect/>
          </a:stretch>
        </p:blipFill>
        <p:spPr bwMode="auto">
          <a:xfrm>
            <a:off x="1215066" y="1327654"/>
            <a:ext cx="9761868" cy="4338410"/>
          </a:xfrm>
          <a:prstGeom prst="rect">
            <a:avLst/>
          </a:prstGeom>
          <a:noFill/>
          <a:ln w="9525">
            <a:noFill/>
            <a:miter lim="800000"/>
            <a:headEnd/>
            <a:tailEnd/>
          </a:ln>
        </p:spPr>
      </p:pic>
    </p:spTree>
    <p:extLst>
      <p:ext uri="{BB962C8B-B14F-4D97-AF65-F5344CB8AC3E}">
        <p14:creationId xmlns:p14="http://schemas.microsoft.com/office/powerpoint/2010/main" val="10428540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PPT-15.png">
            <a:extLst>
              <a:ext uri="{FF2B5EF4-FFF2-40B4-BE49-F238E27FC236}">
                <a16:creationId xmlns:a16="http://schemas.microsoft.com/office/drawing/2014/main" id="{87EE575C-8C4E-47F4-BFCB-E1A1EB45DC9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1167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524000" y="1681163"/>
            <a:ext cx="6434138" cy="454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31747" name="Text Box 3"/>
          <p:cNvSpPr txBox="1">
            <a:spLocks noChangeArrowheads="1"/>
          </p:cNvSpPr>
          <p:nvPr/>
        </p:nvSpPr>
        <p:spPr bwMode="auto">
          <a:xfrm>
            <a:off x="305511" y="149512"/>
            <a:ext cx="8347075" cy="99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13335" rIns="0" bIns="0" numCol="1" rtlCol="0" anchor="ctr" anchorCtr="0" compatLnSpc="1">
            <a:prstTxWarp prst="textNoShape">
              <a:avLst/>
            </a:prstTxWarp>
            <a:spAutoFit/>
          </a:bodyPr>
          <a:lstStyle>
            <a:lvl1pPr marL="12700" eaLnBrk="0" fontAlgn="base" hangingPunct="0">
              <a:spcBef>
                <a:spcPts val="105"/>
              </a:spcBef>
              <a:spcAft>
                <a:spcPct val="0"/>
              </a:spcAft>
              <a:defRPr sz="3200" b="1" spc="-10">
                <a:solidFill>
                  <a:schemeClr val="bg1"/>
                </a:solidFill>
                <a:latin typeface="Calibri" panose="020F0502020204030204" pitchFamily="34" charset="0"/>
                <a:ea typeface="ＭＳ Ｐゴシック" pitchFamily="-108" charset="-128"/>
                <a:cs typeface="Calibri" panose="020F0502020204030204" pitchFamily="34" charset="0"/>
              </a:defRPr>
            </a:lvl1pPr>
            <a:lvl2pPr eaLnBrk="0" fontAlgn="base" hangingPunct="0">
              <a:spcBef>
                <a:spcPct val="0"/>
              </a:spcBef>
              <a:spcAft>
                <a:spcPct val="0"/>
              </a:spcAft>
              <a:defRPr sz="3600">
                <a:solidFill>
                  <a:schemeClr val="tx2"/>
                </a:solidFill>
                <a:latin typeface="Arial" pitchFamily="-108" charset="0"/>
                <a:ea typeface="ＭＳ Ｐゴシック" pitchFamily="-108" charset="-128"/>
                <a:cs typeface="ＭＳ Ｐゴシック" pitchFamily="-108" charset="-128"/>
              </a:defRPr>
            </a:lvl2pPr>
            <a:lvl3pPr eaLnBrk="0" fontAlgn="base" hangingPunct="0">
              <a:spcBef>
                <a:spcPct val="0"/>
              </a:spcBef>
              <a:spcAft>
                <a:spcPct val="0"/>
              </a:spcAft>
              <a:defRPr sz="3600">
                <a:solidFill>
                  <a:schemeClr val="tx2"/>
                </a:solidFill>
                <a:latin typeface="Arial" pitchFamily="-108" charset="0"/>
                <a:ea typeface="ＭＳ Ｐゴシック" pitchFamily="-108" charset="-128"/>
                <a:cs typeface="ＭＳ Ｐゴシック" pitchFamily="-108" charset="-128"/>
              </a:defRPr>
            </a:lvl3pPr>
            <a:lvl4pPr eaLnBrk="0" fontAlgn="base" hangingPunct="0">
              <a:spcBef>
                <a:spcPct val="0"/>
              </a:spcBef>
              <a:spcAft>
                <a:spcPct val="0"/>
              </a:spcAft>
              <a:defRPr sz="3600">
                <a:solidFill>
                  <a:schemeClr val="tx2"/>
                </a:solidFill>
                <a:latin typeface="Arial" pitchFamily="-108" charset="0"/>
                <a:ea typeface="ＭＳ Ｐゴシック" pitchFamily="-108" charset="-128"/>
                <a:cs typeface="ＭＳ Ｐゴシック" pitchFamily="-108" charset="-128"/>
              </a:defRPr>
            </a:lvl4pPr>
            <a:lvl5pPr eaLnBrk="0" fontAlgn="base" hangingPunct="0">
              <a:spcBef>
                <a:spcPct val="0"/>
              </a:spcBef>
              <a:spcAft>
                <a:spcPct val="0"/>
              </a:spcAft>
              <a:defRPr sz="3600">
                <a:solidFill>
                  <a:schemeClr val="tx2"/>
                </a:solidFill>
                <a:latin typeface="Arial" pitchFamily="-108" charset="0"/>
                <a:ea typeface="ＭＳ Ｐゴシック" pitchFamily="-108" charset="-128"/>
                <a:cs typeface="ＭＳ Ｐゴシック" pitchFamily="-108" charset="-128"/>
              </a:defRPr>
            </a:lvl5pPr>
            <a:lvl6pPr marL="457200" fontAlgn="base">
              <a:spcBef>
                <a:spcPct val="0"/>
              </a:spcBef>
              <a:spcAft>
                <a:spcPct val="0"/>
              </a:spcAft>
              <a:defRPr sz="3600">
                <a:solidFill>
                  <a:schemeClr val="tx2"/>
                </a:solidFill>
                <a:latin typeface="Arial" pitchFamily="-108" charset="0"/>
              </a:defRPr>
            </a:lvl6pPr>
            <a:lvl7pPr marL="914400" fontAlgn="base">
              <a:spcBef>
                <a:spcPct val="0"/>
              </a:spcBef>
              <a:spcAft>
                <a:spcPct val="0"/>
              </a:spcAft>
              <a:defRPr sz="3600">
                <a:solidFill>
                  <a:schemeClr val="tx2"/>
                </a:solidFill>
                <a:latin typeface="Arial" pitchFamily="-108" charset="0"/>
              </a:defRPr>
            </a:lvl7pPr>
            <a:lvl8pPr marL="1371600" fontAlgn="base">
              <a:spcBef>
                <a:spcPct val="0"/>
              </a:spcBef>
              <a:spcAft>
                <a:spcPct val="0"/>
              </a:spcAft>
              <a:defRPr sz="3600">
                <a:solidFill>
                  <a:schemeClr val="tx2"/>
                </a:solidFill>
                <a:latin typeface="Arial" pitchFamily="-108" charset="0"/>
              </a:defRPr>
            </a:lvl8pPr>
            <a:lvl9pPr marL="1828800" fontAlgn="base">
              <a:spcBef>
                <a:spcPct val="0"/>
              </a:spcBef>
              <a:spcAft>
                <a:spcPct val="0"/>
              </a:spcAft>
              <a:defRPr sz="3600">
                <a:solidFill>
                  <a:schemeClr val="tx2"/>
                </a:solidFill>
                <a:latin typeface="Arial" pitchFamily="-108" charset="0"/>
              </a:defRPr>
            </a:lvl9pPr>
          </a:lstStyle>
          <a:p>
            <a:r>
              <a:rPr lang="en-US" dirty="0"/>
              <a:t>Prolonged intrahepatic persistence of </a:t>
            </a:r>
            <a:r>
              <a:rPr lang="en-US" dirty="0" err="1"/>
              <a:t>HDAg</a:t>
            </a:r>
            <a:r>
              <a:rPr lang="en-US" dirty="0"/>
              <a:t> after liver transplantation!</a:t>
            </a:r>
          </a:p>
        </p:txBody>
      </p:sp>
      <p:sp>
        <p:nvSpPr>
          <p:cNvPr id="31748" name="Text Box 4"/>
          <p:cNvSpPr txBox="1">
            <a:spLocks noChangeArrowheads="1"/>
          </p:cNvSpPr>
          <p:nvPr/>
        </p:nvSpPr>
        <p:spPr bwMode="auto">
          <a:xfrm>
            <a:off x="1612901" y="6454775"/>
            <a:ext cx="5349875" cy="338138"/>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107763" dir="2700000" algn="ctr" rotWithShape="0">
                    <a:schemeClr val="bg2">
                      <a:alpha val="50000"/>
                    </a:schemeClr>
                  </a:outerShdw>
                </a:effectLst>
              </a14:hiddenEffects>
            </a:ext>
          </a:extLst>
        </p:spPr>
        <p:txBody>
          <a:bodyPr>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defTabSz="914400" eaLnBrk="1" fontAlgn="base" hangingPunct="1">
              <a:spcBef>
                <a:spcPct val="50000"/>
              </a:spcBef>
              <a:spcAft>
                <a:spcPct val="0"/>
              </a:spcAft>
              <a:defRPr/>
            </a:pPr>
            <a:r>
              <a:rPr lang="en-US">
                <a:solidFill>
                  <a:srgbClr val="FFFFFF"/>
                </a:solidFill>
                <a:latin typeface="Arial"/>
                <a:cs typeface="ＭＳ Ｐゴシック" charset="0"/>
              </a:rPr>
              <a:t>Mederacke et al., J Hepatol. 2012 Jan;56(1):115-22</a:t>
            </a:r>
          </a:p>
        </p:txBody>
      </p:sp>
      <p:sp>
        <p:nvSpPr>
          <p:cNvPr id="35845" name="Textfeld 2"/>
          <p:cNvSpPr txBox="1">
            <a:spLocks noChangeArrowheads="1"/>
          </p:cNvSpPr>
          <p:nvPr/>
        </p:nvSpPr>
        <p:spPr bwMode="auto">
          <a:xfrm>
            <a:off x="7909767" y="3334311"/>
            <a:ext cx="2973387"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1" fontAlgn="base" hangingPunct="1">
              <a:spcBef>
                <a:spcPct val="0"/>
              </a:spcBef>
              <a:spcAft>
                <a:spcPct val="0"/>
              </a:spcAft>
            </a:pPr>
            <a:r>
              <a:rPr lang="en-US" sz="1600" dirty="0" err="1">
                <a:solidFill>
                  <a:srgbClr val="000000"/>
                </a:solidFill>
              </a:rPr>
              <a:t>HDAg</a:t>
            </a:r>
            <a:r>
              <a:rPr lang="en-US" sz="1600" dirty="0">
                <a:solidFill>
                  <a:srgbClr val="000000"/>
                </a:solidFill>
              </a:rPr>
              <a:t> stained positive in transplanted livers in 6/26 patients in the absence of liver HBV DNA/</a:t>
            </a:r>
            <a:r>
              <a:rPr lang="en-US" sz="1600" dirty="0" err="1">
                <a:solidFill>
                  <a:srgbClr val="000000"/>
                </a:solidFill>
              </a:rPr>
              <a:t>cccDNA</a:t>
            </a:r>
            <a:r>
              <a:rPr lang="en-US" sz="1600" dirty="0">
                <a:solidFill>
                  <a:srgbClr val="000000"/>
                </a:solidFill>
              </a:rPr>
              <a:t>, serum-HBsAg, and HDV RNA for up to 19 months after LTX.</a:t>
            </a:r>
          </a:p>
        </p:txBody>
      </p:sp>
    </p:spTree>
    <p:extLst>
      <p:ext uri="{BB962C8B-B14F-4D97-AF65-F5344CB8AC3E}">
        <p14:creationId xmlns:p14="http://schemas.microsoft.com/office/powerpoint/2010/main" val="33856300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9" name="Picture 6" descr="PPT-15.png">
            <a:extLst>
              <a:ext uri="{FF2B5EF4-FFF2-40B4-BE49-F238E27FC236}">
                <a16:creationId xmlns:a16="http://schemas.microsoft.com/office/drawing/2014/main" id="{E4860512-4F2D-4D1A-A24D-E7DB2E0C77C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833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feld 2">
            <a:extLst>
              <a:ext uri="{FF2B5EF4-FFF2-40B4-BE49-F238E27FC236}">
                <a16:creationId xmlns:a16="http://schemas.microsoft.com/office/drawing/2014/main" id="{0BE1A910-C158-7443-A6DD-D83E48EA9D77}"/>
              </a:ext>
            </a:extLst>
          </p:cNvPr>
          <p:cNvSpPr txBox="1"/>
          <p:nvPr/>
        </p:nvSpPr>
        <p:spPr>
          <a:xfrm rot="20336227">
            <a:off x="2221567" y="2875413"/>
            <a:ext cx="2507418" cy="400110"/>
          </a:xfrm>
          <a:prstGeom prst="rect">
            <a:avLst/>
          </a:prstGeom>
          <a:solidFill>
            <a:schemeClr val="accent2">
              <a:lumMod val="40000"/>
              <a:lumOff val="60000"/>
            </a:schemeClr>
          </a:solidFill>
        </p:spPr>
        <p:txBody>
          <a:bodyPr wrap="none" rtlCol="0">
            <a:spAutoFit/>
          </a:bodyPr>
          <a:lstStyle/>
          <a:p>
            <a:r>
              <a:rPr lang="de-DE" sz="2000" b="1" dirty="0" err="1"/>
              <a:t>Faster</a:t>
            </a:r>
            <a:r>
              <a:rPr lang="de-DE" sz="2000" b="1" dirty="0"/>
              <a:t> </a:t>
            </a:r>
            <a:r>
              <a:rPr lang="de-DE" sz="2000" b="1" dirty="0" err="1"/>
              <a:t>progression</a:t>
            </a:r>
            <a:endParaRPr lang="de-DE" sz="2000" b="1" dirty="0"/>
          </a:p>
        </p:txBody>
      </p:sp>
      <p:sp>
        <p:nvSpPr>
          <p:cNvPr id="7" name="Textfeld 6">
            <a:extLst>
              <a:ext uri="{FF2B5EF4-FFF2-40B4-BE49-F238E27FC236}">
                <a16:creationId xmlns:a16="http://schemas.microsoft.com/office/drawing/2014/main" id="{6F73BE6E-BF0C-6A40-8B1B-4F8DB277953F}"/>
              </a:ext>
            </a:extLst>
          </p:cNvPr>
          <p:cNvSpPr txBox="1"/>
          <p:nvPr/>
        </p:nvSpPr>
        <p:spPr>
          <a:xfrm rot="821111">
            <a:off x="6911450" y="2309057"/>
            <a:ext cx="3284722" cy="707886"/>
          </a:xfrm>
          <a:prstGeom prst="rect">
            <a:avLst/>
          </a:prstGeom>
          <a:solidFill>
            <a:schemeClr val="accent2">
              <a:lumMod val="40000"/>
              <a:lumOff val="60000"/>
            </a:schemeClr>
          </a:solidFill>
        </p:spPr>
        <p:txBody>
          <a:bodyPr wrap="square" rtlCol="0">
            <a:spAutoFit/>
          </a:bodyPr>
          <a:lstStyle/>
          <a:p>
            <a:r>
              <a:rPr lang="de-DE" sz="2000" b="1" dirty="0"/>
              <a:t>NUCs </a:t>
            </a:r>
            <a:r>
              <a:rPr lang="de-DE" sz="2000" b="1" dirty="0" err="1"/>
              <a:t>have</a:t>
            </a:r>
            <a:r>
              <a:rPr lang="de-DE" sz="2000" b="1" dirty="0"/>
              <a:t> </a:t>
            </a:r>
            <a:r>
              <a:rPr lang="de-DE" sz="2000" b="1" dirty="0" err="1"/>
              <a:t>no</a:t>
            </a:r>
            <a:r>
              <a:rPr lang="de-DE" sz="2000" b="1" dirty="0"/>
              <a:t> antiviral HDV </a:t>
            </a:r>
            <a:r>
              <a:rPr lang="de-DE" sz="2000" b="1" dirty="0" err="1"/>
              <a:t>effect</a:t>
            </a:r>
            <a:endParaRPr lang="de-DE" sz="2000" b="1" dirty="0"/>
          </a:p>
        </p:txBody>
      </p:sp>
      <p:sp>
        <p:nvSpPr>
          <p:cNvPr id="8" name="Textfeld 7">
            <a:extLst>
              <a:ext uri="{FF2B5EF4-FFF2-40B4-BE49-F238E27FC236}">
                <a16:creationId xmlns:a16="http://schemas.microsoft.com/office/drawing/2014/main" id="{FB6B6947-7FEC-3F4A-8B22-98F2C1ED0F7B}"/>
              </a:ext>
            </a:extLst>
          </p:cNvPr>
          <p:cNvSpPr txBox="1"/>
          <p:nvPr/>
        </p:nvSpPr>
        <p:spPr>
          <a:xfrm rot="266862">
            <a:off x="6646713" y="4302005"/>
            <a:ext cx="3284722" cy="1015663"/>
          </a:xfrm>
          <a:prstGeom prst="rect">
            <a:avLst/>
          </a:prstGeom>
          <a:solidFill>
            <a:schemeClr val="accent2">
              <a:lumMod val="40000"/>
              <a:lumOff val="60000"/>
            </a:schemeClr>
          </a:solidFill>
        </p:spPr>
        <p:txBody>
          <a:bodyPr wrap="square" rtlCol="0">
            <a:spAutoFit/>
          </a:bodyPr>
          <a:lstStyle/>
          <a:p>
            <a:r>
              <a:rPr lang="de-DE" sz="2000" b="1" dirty="0"/>
              <a:t>IFN </a:t>
            </a:r>
            <a:r>
              <a:rPr lang="de-DE" sz="2000" b="1" dirty="0" err="1"/>
              <a:t>is</a:t>
            </a:r>
            <a:r>
              <a:rPr lang="de-DE" sz="2000" b="1" dirty="0"/>
              <a:t> </a:t>
            </a:r>
            <a:r>
              <a:rPr lang="de-DE" sz="2000" b="1" dirty="0" err="1"/>
              <a:t>only</a:t>
            </a:r>
            <a:r>
              <a:rPr lang="de-DE" sz="2000" b="1" dirty="0"/>
              <a:t> </a:t>
            </a:r>
            <a:r>
              <a:rPr lang="de-DE" sz="2000" b="1" dirty="0" err="1"/>
              <a:t>effective</a:t>
            </a:r>
            <a:r>
              <a:rPr lang="de-DE" sz="2000" b="1" dirty="0"/>
              <a:t> in 20-30% (</a:t>
            </a:r>
            <a:r>
              <a:rPr lang="de-DE" sz="2000" b="1" dirty="0" err="1"/>
              <a:t>late</a:t>
            </a:r>
            <a:r>
              <a:rPr lang="de-DE" sz="2000" b="1" dirty="0"/>
              <a:t> </a:t>
            </a:r>
            <a:r>
              <a:rPr lang="de-DE" sz="2000" b="1" dirty="0" err="1"/>
              <a:t>relapse</a:t>
            </a:r>
            <a:r>
              <a:rPr lang="de-DE" sz="2000" b="1" dirty="0"/>
              <a:t>)</a:t>
            </a:r>
          </a:p>
          <a:p>
            <a:r>
              <a:rPr lang="de-DE" sz="2000" b="1" dirty="0"/>
              <a:t>Side </a:t>
            </a:r>
            <a:r>
              <a:rPr lang="de-DE" sz="2000" b="1" dirty="0" err="1"/>
              <a:t>effects</a:t>
            </a:r>
            <a:endParaRPr lang="de-DE" sz="2000" b="1" dirty="0"/>
          </a:p>
        </p:txBody>
      </p:sp>
      <p:sp>
        <p:nvSpPr>
          <p:cNvPr id="4" name="Titel 3">
            <a:extLst>
              <a:ext uri="{FF2B5EF4-FFF2-40B4-BE49-F238E27FC236}">
                <a16:creationId xmlns:a16="http://schemas.microsoft.com/office/drawing/2014/main" id="{DF887E83-85C7-A04C-93B5-15445FBC77BB}"/>
              </a:ext>
            </a:extLst>
          </p:cNvPr>
          <p:cNvSpPr>
            <a:spLocks noGrp="1"/>
          </p:cNvSpPr>
          <p:nvPr>
            <p:ph type="title"/>
          </p:nvPr>
        </p:nvSpPr>
        <p:spPr>
          <a:xfrm>
            <a:off x="259404" y="133128"/>
            <a:ext cx="10972800" cy="56746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13335" rIns="0" bIns="0" numCol="1" rtlCol="0" anchor="ctr" anchorCtr="0" compatLnSpc="1">
            <a:prstTxWarp prst="textNoShape">
              <a:avLst/>
            </a:prstTxWarp>
            <a:spAutoFit/>
          </a:bodyPr>
          <a:lstStyle/>
          <a:p>
            <a:pPr marL="12700" defTabSz="457200">
              <a:spcBef>
                <a:spcPts val="105"/>
              </a:spcBef>
            </a:pPr>
            <a:r>
              <a:rPr lang="de-DE" b="1" kern="1200" spc="-10" dirty="0">
                <a:solidFill>
                  <a:schemeClr val="bg1"/>
                </a:solidFill>
                <a:latin typeface="Calibri" panose="020F0502020204030204" pitchFamily="34" charset="0"/>
                <a:cs typeface="Calibri" panose="020F0502020204030204" pitchFamily="34" charset="0"/>
              </a:rPr>
              <a:t>Why wait for HBV cure? Treat HDV NOW !</a:t>
            </a:r>
          </a:p>
        </p:txBody>
      </p:sp>
      <p:sp>
        <p:nvSpPr>
          <p:cNvPr id="10" name="Textfeld 9">
            <a:extLst>
              <a:ext uri="{FF2B5EF4-FFF2-40B4-BE49-F238E27FC236}">
                <a16:creationId xmlns:a16="http://schemas.microsoft.com/office/drawing/2014/main" id="{E47DED75-4BC8-F048-9360-BB75C9B629CA}"/>
              </a:ext>
            </a:extLst>
          </p:cNvPr>
          <p:cNvSpPr txBox="1"/>
          <p:nvPr/>
        </p:nvSpPr>
        <p:spPr>
          <a:xfrm>
            <a:off x="2569285" y="4628183"/>
            <a:ext cx="2137124" cy="400110"/>
          </a:xfrm>
          <a:prstGeom prst="rect">
            <a:avLst/>
          </a:prstGeom>
          <a:solidFill>
            <a:schemeClr val="accent2">
              <a:lumMod val="40000"/>
              <a:lumOff val="60000"/>
            </a:schemeClr>
          </a:solidFill>
        </p:spPr>
        <p:txBody>
          <a:bodyPr wrap="none" rtlCol="0">
            <a:spAutoFit/>
          </a:bodyPr>
          <a:lstStyle/>
          <a:p>
            <a:r>
              <a:rPr lang="de-DE" sz="2000" b="1" dirty="0" err="1"/>
              <a:t>Orphan</a:t>
            </a:r>
            <a:r>
              <a:rPr lang="de-DE" sz="2000" b="1" dirty="0"/>
              <a:t> </a:t>
            </a:r>
            <a:r>
              <a:rPr lang="de-DE" sz="2000" b="1" dirty="0" err="1"/>
              <a:t>Disease</a:t>
            </a:r>
            <a:endParaRPr lang="de-DE" sz="2000" b="1" dirty="0"/>
          </a:p>
        </p:txBody>
      </p:sp>
    </p:spTree>
    <p:extLst>
      <p:ext uri="{BB962C8B-B14F-4D97-AF65-F5344CB8AC3E}">
        <p14:creationId xmlns:p14="http://schemas.microsoft.com/office/powerpoint/2010/main" val="6317272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6" descr="PPT-15.png">
            <a:extLst>
              <a:ext uri="{FF2B5EF4-FFF2-40B4-BE49-F238E27FC236}">
                <a16:creationId xmlns:a16="http://schemas.microsoft.com/office/drawing/2014/main" id="{629DCAD9-EA04-469D-AB84-A815C2D0790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833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58465" y="176429"/>
            <a:ext cx="10972800" cy="504071"/>
          </a:xfrm>
          <a:noFill/>
          <a:ln w="12700">
            <a:noFill/>
            <a:miter lim="400000"/>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11516" rIns="0" bIns="0" numCol="1" rtlCol="0" anchor="ctr" anchorCtr="0" compatLnSpc="1">
            <a:prstTxWarp prst="textNoShape">
              <a:avLst/>
            </a:prstTxWarp>
            <a:spAutoFit/>
          </a:bodyPr>
          <a:lstStyle/>
          <a:p>
            <a:pPr marL="11516" defTabSz="410751">
              <a:spcBef>
                <a:spcPts val="91"/>
              </a:spcBef>
              <a:spcAft>
                <a:spcPts val="0"/>
              </a:spcAft>
            </a:pPr>
            <a:r>
              <a:rPr lang="en-US" sz="3200" b="1" kern="1200" spc="-5" dirty="0">
                <a:solidFill>
                  <a:schemeClr val="bg1"/>
                </a:solidFill>
                <a:latin typeface="Calibri" panose="020F0502020204030204" pitchFamily="34" charset="0"/>
                <a:ea typeface="+mj-ea"/>
                <a:cs typeface="Calibri" panose="020F0502020204030204" pitchFamily="34" charset="0"/>
              </a:rPr>
              <a:t>Reducing HDV-RNA with </a:t>
            </a:r>
            <a:r>
              <a:rPr lang="en-US" sz="3200" b="1" kern="1200" spc="-5" dirty="0" err="1">
                <a:solidFill>
                  <a:schemeClr val="bg1"/>
                </a:solidFill>
                <a:latin typeface="Calibri" panose="020F0502020204030204" pitchFamily="34" charset="0"/>
                <a:ea typeface="+mj-ea"/>
                <a:cs typeface="Calibri" panose="020F0502020204030204" pitchFamily="34" charset="0"/>
              </a:rPr>
              <a:t>IFNa</a:t>
            </a:r>
            <a:r>
              <a:rPr lang="en-US" sz="3200" b="1" kern="1200" spc="-5" dirty="0">
                <a:solidFill>
                  <a:schemeClr val="bg1"/>
                </a:solidFill>
                <a:latin typeface="Calibri" panose="020F0502020204030204" pitchFamily="34" charset="0"/>
                <a:ea typeface="+mj-ea"/>
                <a:cs typeface="Calibri" panose="020F0502020204030204" pitchFamily="34" charset="0"/>
              </a:rPr>
              <a:t> Improves Survival</a:t>
            </a: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19048" y="2403730"/>
            <a:ext cx="4343400" cy="3447388"/>
          </a:xfrm>
          <a:prstGeom prst="rect">
            <a:avLst/>
          </a:prstGeom>
        </p:spPr>
      </p:pic>
      <p:sp>
        <p:nvSpPr>
          <p:cNvPr id="6" name="Text Placeholder 3"/>
          <p:cNvSpPr txBox="1">
            <a:spLocks/>
          </p:cNvSpPr>
          <p:nvPr/>
        </p:nvSpPr>
        <p:spPr>
          <a:xfrm>
            <a:off x="530026" y="1062156"/>
            <a:ext cx="11125200" cy="400110"/>
          </a:xfrm>
          <a:prstGeom prst="rect">
            <a:avLst/>
          </a:prstGeom>
        </p:spPr>
        <p:txBody>
          <a:bodyPr vert="horz" wrap="square" lIns="91440" tIns="45720" rIns="91440" bIns="45720" rtlCol="0">
            <a:spAutoFit/>
          </a:bodyPr>
          <a:lstStyle>
            <a:lvl1pPr marL="228600" indent="-228600" algn="l" defTabSz="914400" rtl="0" eaLnBrk="1" latinLnBrk="0" hangingPunct="1">
              <a:lnSpc>
                <a:spcPct val="100000"/>
              </a:lnSpc>
              <a:spcBef>
                <a:spcPts val="500"/>
              </a:spcBef>
              <a:spcAft>
                <a:spcPts val="500"/>
              </a:spcAft>
              <a:buClr>
                <a:schemeClr val="tx1"/>
              </a:buClr>
              <a:buFont typeface="Arial"/>
              <a:buChar char="•"/>
              <a:defRPr sz="2000" b="0" i="0" kern="1200">
                <a:solidFill>
                  <a:schemeClr val="tx1"/>
                </a:solidFill>
                <a:latin typeface="Open Sans Regular" charset="0"/>
                <a:ea typeface="Open Sans Regular" charset="0"/>
                <a:cs typeface="Open Sans Regular" charset="0"/>
              </a:defRPr>
            </a:lvl1pPr>
            <a:lvl2pPr marL="685800" indent="-228600" algn="l" defTabSz="914400" rtl="0" eaLnBrk="1" latinLnBrk="0" hangingPunct="1">
              <a:lnSpc>
                <a:spcPct val="100000"/>
              </a:lnSpc>
              <a:spcBef>
                <a:spcPts val="500"/>
              </a:spcBef>
              <a:buClr>
                <a:schemeClr val="tx1"/>
              </a:buClr>
              <a:buSzPct val="100000"/>
              <a:buFont typeface="ArialMT" charset="0"/>
              <a:buChar char="­"/>
              <a:defRPr sz="1800" b="0" i="0" kern="1200">
                <a:solidFill>
                  <a:schemeClr val="tx1"/>
                </a:solidFill>
                <a:latin typeface="Open Sans Regular" charset="0"/>
                <a:ea typeface="Open Sans Regular" charset="0"/>
                <a:cs typeface="Open Sans Regular" charset="0"/>
              </a:defRPr>
            </a:lvl2pPr>
            <a:lvl3pPr marL="1143000" indent="-228600" algn="l" defTabSz="914400" rtl="0" eaLnBrk="1" latinLnBrk="0" hangingPunct="1">
              <a:lnSpc>
                <a:spcPct val="100000"/>
              </a:lnSpc>
              <a:spcBef>
                <a:spcPts val="500"/>
              </a:spcBef>
              <a:buClr>
                <a:schemeClr val="tx1"/>
              </a:buClr>
              <a:buSzPct val="75000"/>
              <a:buFont typeface="Arial"/>
              <a:buChar char="•"/>
              <a:defRPr sz="1600" b="0" i="0" kern="1200">
                <a:solidFill>
                  <a:schemeClr val="tx1"/>
                </a:solidFill>
                <a:latin typeface="Open Sans Regular" charset="0"/>
                <a:ea typeface="Open Sans Regular" charset="0"/>
                <a:cs typeface="Open Sans Regular" charset="0"/>
              </a:defRPr>
            </a:lvl3pPr>
            <a:lvl4pPr marL="1600200" indent="-228600" algn="l" defTabSz="914400" rtl="0" eaLnBrk="1" latinLnBrk="0" hangingPunct="1">
              <a:lnSpc>
                <a:spcPct val="100000"/>
              </a:lnSpc>
              <a:spcBef>
                <a:spcPts val="500"/>
              </a:spcBef>
              <a:buClr>
                <a:schemeClr val="tx1"/>
              </a:buClr>
              <a:buSzPct val="75000"/>
              <a:buFont typeface="Arial"/>
              <a:buChar char="•"/>
              <a:defRPr sz="1600" b="0" i="0" kern="1200">
                <a:solidFill>
                  <a:schemeClr val="tx1"/>
                </a:solidFill>
                <a:latin typeface="Open Sans Regular" charset="0"/>
                <a:ea typeface="Open Sans Regular" charset="0"/>
                <a:cs typeface="Open Sans Regular"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n-US" b="1" dirty="0">
                <a:solidFill>
                  <a:schemeClr val="accent2"/>
                </a:solidFill>
              </a:rPr>
              <a:t>Improved Clinical Benefit without Clearance of HDV-RNA</a:t>
            </a:r>
          </a:p>
        </p:txBody>
      </p:sp>
      <p:sp>
        <p:nvSpPr>
          <p:cNvPr id="8" name="TextBox 7"/>
          <p:cNvSpPr txBox="1"/>
          <p:nvPr/>
        </p:nvSpPr>
        <p:spPr>
          <a:xfrm>
            <a:off x="7887249" y="2190541"/>
            <a:ext cx="2236999" cy="307777"/>
          </a:xfrm>
          <a:prstGeom prst="rect">
            <a:avLst/>
          </a:prstGeom>
          <a:noFill/>
        </p:spPr>
        <p:txBody>
          <a:bodyPr wrap="square" rtlCol="0">
            <a:spAutoFit/>
          </a:bodyPr>
          <a:lstStyle/>
          <a:p>
            <a:pPr algn="ctr"/>
            <a:r>
              <a:rPr lang="en-US" sz="1400" b="1" dirty="0">
                <a:latin typeface="Open Sans Regular"/>
                <a:cs typeface="Open Sans Regular"/>
              </a:rPr>
              <a:t>Survival</a:t>
            </a:r>
          </a:p>
        </p:txBody>
      </p:sp>
      <p:sp>
        <p:nvSpPr>
          <p:cNvPr id="9" name="TextBox 8"/>
          <p:cNvSpPr txBox="1"/>
          <p:nvPr/>
        </p:nvSpPr>
        <p:spPr>
          <a:xfrm>
            <a:off x="3522151" y="1660118"/>
            <a:ext cx="5140951" cy="338554"/>
          </a:xfrm>
          <a:prstGeom prst="rect">
            <a:avLst/>
          </a:prstGeom>
          <a:noFill/>
          <a:ln>
            <a:noFill/>
          </a:ln>
        </p:spPr>
        <p:txBody>
          <a:bodyPr wrap="none" rtlCol="0">
            <a:spAutoFit/>
          </a:bodyPr>
          <a:lstStyle/>
          <a:p>
            <a:r>
              <a:rPr lang="en-US" sz="1600" b="1" dirty="0">
                <a:latin typeface="Open Sans Regular"/>
                <a:cs typeface="Open Sans Regular"/>
              </a:rPr>
              <a:t>Interferon-</a:t>
            </a:r>
            <a:r>
              <a:rPr lang="en-US" sz="1600" dirty="0">
                <a:latin typeface="Symbol" charset="2"/>
                <a:cs typeface="Symbol" charset="2"/>
              </a:rPr>
              <a:t>a</a:t>
            </a:r>
            <a:r>
              <a:rPr lang="en-US" sz="1600" b="1" dirty="0">
                <a:latin typeface="Open Sans Regular"/>
                <a:cs typeface="Open Sans Regular"/>
              </a:rPr>
              <a:t> for 48 weeks with 15 year Follow Up</a:t>
            </a:r>
          </a:p>
        </p:txBody>
      </p:sp>
      <p:sp>
        <p:nvSpPr>
          <p:cNvPr id="10" name="TextBox 9"/>
          <p:cNvSpPr txBox="1"/>
          <p:nvPr/>
        </p:nvSpPr>
        <p:spPr>
          <a:xfrm>
            <a:off x="158465" y="6492783"/>
            <a:ext cx="9745476" cy="246221"/>
          </a:xfrm>
          <a:prstGeom prst="rect">
            <a:avLst/>
          </a:prstGeom>
          <a:noFill/>
        </p:spPr>
        <p:txBody>
          <a:bodyPr wrap="square" rtlCol="0">
            <a:spAutoFit/>
          </a:bodyPr>
          <a:lstStyle/>
          <a:p>
            <a:r>
              <a:rPr lang="en-US" sz="1000" dirty="0" err="1">
                <a:latin typeface="+mj-lt"/>
                <a:cs typeface="Open Sans Regular"/>
              </a:rPr>
              <a:t>Farci</a:t>
            </a:r>
            <a:r>
              <a:rPr lang="en-US" sz="1000" dirty="0">
                <a:latin typeface="+mj-lt"/>
                <a:cs typeface="Open Sans Regular"/>
              </a:rPr>
              <a:t> et al, </a:t>
            </a:r>
            <a:r>
              <a:rPr lang="en-US" sz="1000" i="1" dirty="0">
                <a:latin typeface="+mj-lt"/>
                <a:cs typeface="Open Sans Regular"/>
              </a:rPr>
              <a:t>Gastroenterology </a:t>
            </a:r>
            <a:r>
              <a:rPr lang="en-US" sz="1000" dirty="0">
                <a:latin typeface="+mj-lt"/>
                <a:cs typeface="Open Sans Regular"/>
              </a:rPr>
              <a:t>2004: Long-Term Benefit of Interferon-</a:t>
            </a:r>
            <a:r>
              <a:rPr lang="el-GR" sz="1000" dirty="0">
                <a:latin typeface="+mj-lt"/>
                <a:cs typeface="Open Sans Regular"/>
              </a:rPr>
              <a:t>α</a:t>
            </a:r>
            <a:r>
              <a:rPr lang="en-US" sz="1000" dirty="0">
                <a:latin typeface="+mj-lt"/>
                <a:cs typeface="Open Sans Regular"/>
              </a:rPr>
              <a:t> Therapy of Chronic HDV: Regression of Advanced Hepatic Fibrosis</a:t>
            </a:r>
          </a:p>
        </p:txBody>
      </p:sp>
      <p:sp>
        <p:nvSpPr>
          <p:cNvPr id="13" name="TextBox 12"/>
          <p:cNvSpPr txBox="1"/>
          <p:nvPr/>
        </p:nvSpPr>
        <p:spPr>
          <a:xfrm>
            <a:off x="7664417" y="5574119"/>
            <a:ext cx="2688431" cy="276999"/>
          </a:xfrm>
          <a:prstGeom prst="rect">
            <a:avLst/>
          </a:prstGeom>
          <a:solidFill>
            <a:schemeClr val="bg1"/>
          </a:solidFill>
        </p:spPr>
        <p:txBody>
          <a:bodyPr wrap="none" rtlCol="0">
            <a:spAutoFit/>
          </a:bodyPr>
          <a:lstStyle/>
          <a:p>
            <a:r>
              <a:rPr lang="en-US" sz="1200" dirty="0">
                <a:latin typeface="Open Sans Regular"/>
                <a:cs typeface="Open Sans Regular"/>
              </a:rPr>
              <a:t>Years after Termination of Therapy</a:t>
            </a:r>
          </a:p>
        </p:txBody>
      </p:sp>
      <p:sp>
        <p:nvSpPr>
          <p:cNvPr id="17" name="Rectangle 16"/>
          <p:cNvSpPr/>
          <p:nvPr/>
        </p:nvSpPr>
        <p:spPr>
          <a:xfrm>
            <a:off x="6466648" y="2652246"/>
            <a:ext cx="515872" cy="28956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chemeClr val="bg1"/>
              </a:solidFill>
              <a:latin typeface="Avenir Roman" charset="0"/>
              <a:ea typeface="Avenir Roman" charset="0"/>
              <a:cs typeface="Avenir Roman" charset="0"/>
            </a:endParaRPr>
          </a:p>
        </p:txBody>
      </p:sp>
      <p:sp>
        <p:nvSpPr>
          <p:cNvPr id="16" name="TextBox 15"/>
          <p:cNvSpPr txBox="1"/>
          <p:nvPr/>
        </p:nvSpPr>
        <p:spPr>
          <a:xfrm>
            <a:off x="5597844" y="3717518"/>
            <a:ext cx="1326004" cy="738664"/>
          </a:xfrm>
          <a:prstGeom prst="rect">
            <a:avLst/>
          </a:prstGeom>
          <a:solidFill>
            <a:schemeClr val="bg1"/>
          </a:solidFill>
        </p:spPr>
        <p:txBody>
          <a:bodyPr wrap="none" rtlCol="0">
            <a:spAutoFit/>
          </a:bodyPr>
          <a:lstStyle/>
          <a:p>
            <a:pPr algn="ctr"/>
            <a:r>
              <a:rPr lang="en-US" sz="1400" dirty="0">
                <a:latin typeface="Open Sans Regular"/>
                <a:cs typeface="Open Sans Regular"/>
              </a:rPr>
              <a:t>Proportion of</a:t>
            </a:r>
          </a:p>
          <a:p>
            <a:pPr algn="ctr"/>
            <a:r>
              <a:rPr lang="en-US" sz="1400" dirty="0">
                <a:latin typeface="Open Sans Regular"/>
                <a:cs typeface="Open Sans Regular"/>
              </a:rPr>
              <a:t>Patients</a:t>
            </a:r>
          </a:p>
          <a:p>
            <a:pPr algn="ctr"/>
            <a:r>
              <a:rPr lang="en-US" sz="1400" dirty="0">
                <a:latin typeface="Open Sans Regular"/>
                <a:cs typeface="Open Sans Regular"/>
              </a:rPr>
              <a:t>Surviving</a:t>
            </a:r>
          </a:p>
        </p:txBody>
      </p:sp>
      <p:grpSp>
        <p:nvGrpSpPr>
          <p:cNvPr id="19" name="Group 18"/>
          <p:cNvGrpSpPr/>
          <p:nvPr/>
        </p:nvGrpSpPr>
        <p:grpSpPr>
          <a:xfrm>
            <a:off x="599248" y="2190541"/>
            <a:ext cx="3979689" cy="3588117"/>
            <a:chOff x="1173540" y="2359223"/>
            <a:chExt cx="3979689" cy="3588117"/>
          </a:xfrm>
        </p:grpSpPr>
        <p:pic>
          <p:nvPicPr>
            <p:cNvPr id="20" name="Picture 1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379728" y="2793433"/>
              <a:ext cx="2773501" cy="3153907"/>
            </a:xfrm>
            <a:prstGeom prst="rect">
              <a:avLst/>
            </a:prstGeom>
          </p:spPr>
        </p:pic>
        <p:sp>
          <p:nvSpPr>
            <p:cNvPr id="21" name="TextBox 20"/>
            <p:cNvSpPr txBox="1"/>
            <p:nvPr/>
          </p:nvSpPr>
          <p:spPr>
            <a:xfrm>
              <a:off x="2649146" y="2359223"/>
              <a:ext cx="2236999" cy="307777"/>
            </a:xfrm>
            <a:prstGeom prst="rect">
              <a:avLst/>
            </a:prstGeom>
            <a:noFill/>
          </p:spPr>
          <p:txBody>
            <a:bodyPr wrap="square" rtlCol="0">
              <a:spAutoFit/>
            </a:bodyPr>
            <a:lstStyle/>
            <a:p>
              <a:pPr algn="ctr"/>
              <a:r>
                <a:rPr lang="en-US" sz="1400" b="1" dirty="0">
                  <a:latin typeface="Open Sans Regular"/>
                  <a:cs typeface="Open Sans Regular"/>
                </a:rPr>
                <a:t>Change in HDV-RNA</a:t>
              </a:r>
            </a:p>
          </p:txBody>
        </p:sp>
        <p:sp>
          <p:nvSpPr>
            <p:cNvPr id="22" name="Rectangle 21"/>
            <p:cNvSpPr/>
            <p:nvPr/>
          </p:nvSpPr>
          <p:spPr>
            <a:xfrm>
              <a:off x="2379728" y="2895600"/>
              <a:ext cx="515872" cy="28956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chemeClr val="bg1"/>
                </a:solidFill>
                <a:latin typeface="Avenir Roman" charset="0"/>
                <a:ea typeface="Avenir Roman" charset="0"/>
                <a:cs typeface="Avenir Roman" charset="0"/>
              </a:endParaRPr>
            </a:p>
          </p:txBody>
        </p:sp>
        <p:sp>
          <p:nvSpPr>
            <p:cNvPr id="23" name="TextBox 22"/>
            <p:cNvSpPr txBox="1"/>
            <p:nvPr/>
          </p:nvSpPr>
          <p:spPr>
            <a:xfrm>
              <a:off x="1173540" y="3957935"/>
              <a:ext cx="1569660" cy="523220"/>
            </a:xfrm>
            <a:prstGeom prst="rect">
              <a:avLst/>
            </a:prstGeom>
            <a:solidFill>
              <a:schemeClr val="bg1"/>
            </a:solidFill>
          </p:spPr>
          <p:txBody>
            <a:bodyPr wrap="none" rtlCol="0">
              <a:spAutoFit/>
            </a:bodyPr>
            <a:lstStyle/>
            <a:p>
              <a:pPr algn="ctr"/>
              <a:r>
                <a:rPr lang="en-US" sz="1400" dirty="0">
                  <a:latin typeface="Open Sans Regular"/>
                  <a:cs typeface="Open Sans Regular"/>
                </a:rPr>
                <a:t>Log Change in</a:t>
              </a:r>
            </a:p>
            <a:p>
              <a:pPr algn="ctr"/>
              <a:r>
                <a:rPr lang="en-US" sz="1400" dirty="0">
                  <a:latin typeface="Open Sans Regular"/>
                  <a:cs typeface="Open Sans Regular"/>
                </a:rPr>
                <a:t>Serum HDV-RNA</a:t>
              </a:r>
            </a:p>
          </p:txBody>
        </p:sp>
      </p:grpSp>
      <p:sp>
        <p:nvSpPr>
          <p:cNvPr id="11" name="TextBox 10"/>
          <p:cNvSpPr txBox="1"/>
          <p:nvPr/>
        </p:nvSpPr>
        <p:spPr>
          <a:xfrm>
            <a:off x="3522151" y="4784318"/>
            <a:ext cx="543739" cy="276999"/>
          </a:xfrm>
          <a:prstGeom prst="rect">
            <a:avLst/>
          </a:prstGeom>
          <a:noFill/>
        </p:spPr>
        <p:txBody>
          <a:bodyPr wrap="none" rtlCol="0">
            <a:spAutoFit/>
          </a:bodyPr>
          <a:lstStyle/>
          <a:p>
            <a:r>
              <a:rPr lang="en-US" sz="1200" dirty="0">
                <a:latin typeface="Open Sans Regular"/>
                <a:cs typeface="Open Sans Regular"/>
              </a:rPr>
              <a:t>n=36</a:t>
            </a:r>
          </a:p>
        </p:txBody>
      </p:sp>
      <p:sp>
        <p:nvSpPr>
          <p:cNvPr id="12" name="TextBox 11"/>
          <p:cNvSpPr txBox="1"/>
          <p:nvPr/>
        </p:nvSpPr>
        <p:spPr>
          <a:xfrm>
            <a:off x="2580448" y="5470118"/>
            <a:ext cx="851515" cy="276999"/>
          </a:xfrm>
          <a:prstGeom prst="rect">
            <a:avLst/>
          </a:prstGeom>
          <a:solidFill>
            <a:schemeClr val="bg1"/>
          </a:solidFill>
        </p:spPr>
        <p:txBody>
          <a:bodyPr wrap="none" rtlCol="0">
            <a:spAutoFit/>
          </a:bodyPr>
          <a:lstStyle/>
          <a:p>
            <a:r>
              <a:rPr lang="en-US" sz="1200" dirty="0">
                <a:latin typeface="Open Sans Regular"/>
                <a:cs typeface="Open Sans Regular"/>
              </a:rPr>
              <a:t>P = 0.009</a:t>
            </a:r>
          </a:p>
        </p:txBody>
      </p:sp>
    </p:spTree>
    <p:extLst>
      <p:ext uri="{BB962C8B-B14F-4D97-AF65-F5344CB8AC3E}">
        <p14:creationId xmlns:p14="http://schemas.microsoft.com/office/powerpoint/2010/main" val="28312077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Picture 6" descr="PPT-15.png">
            <a:extLst>
              <a:ext uri="{FF2B5EF4-FFF2-40B4-BE49-F238E27FC236}">
                <a16:creationId xmlns:a16="http://schemas.microsoft.com/office/drawing/2014/main" id="{8E09DFCA-CB8F-455A-8CDB-65A2EB82667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1171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7889" name="Gruppieren 66"/>
          <p:cNvGrpSpPr>
            <a:grpSpLocks/>
          </p:cNvGrpSpPr>
          <p:nvPr/>
        </p:nvGrpSpPr>
        <p:grpSpPr bwMode="auto">
          <a:xfrm>
            <a:off x="1819276" y="1220789"/>
            <a:ext cx="7058025" cy="4996829"/>
            <a:chOff x="827088" y="1073151"/>
            <a:chExt cx="6457533" cy="4732338"/>
          </a:xfrm>
        </p:grpSpPr>
        <p:grpSp>
          <p:nvGrpSpPr>
            <p:cNvPr id="37896" name="Gruppieren 64"/>
            <p:cNvGrpSpPr>
              <a:grpSpLocks/>
            </p:cNvGrpSpPr>
            <p:nvPr/>
          </p:nvGrpSpPr>
          <p:grpSpPr bwMode="auto">
            <a:xfrm>
              <a:off x="827088" y="1073151"/>
              <a:ext cx="6192837" cy="4732338"/>
              <a:chOff x="827088" y="1073151"/>
              <a:chExt cx="6192837" cy="4732338"/>
            </a:xfrm>
          </p:grpSpPr>
          <p:grpSp>
            <p:nvGrpSpPr>
              <p:cNvPr id="37901" name="Group 3"/>
              <p:cNvGrpSpPr>
                <a:grpSpLocks noChangeAspect="1"/>
              </p:cNvGrpSpPr>
              <p:nvPr/>
            </p:nvGrpSpPr>
            <p:grpSpPr bwMode="auto">
              <a:xfrm>
                <a:off x="827088" y="1073151"/>
                <a:ext cx="6192837" cy="4732338"/>
                <a:chOff x="521" y="676"/>
                <a:chExt cx="3901" cy="2981"/>
              </a:xfrm>
            </p:grpSpPr>
            <p:sp>
              <p:nvSpPr>
                <p:cNvPr id="37905" name="AutoShape 2"/>
                <p:cNvSpPr>
                  <a:spLocks noChangeAspect="1" noChangeArrowheads="1" noTextEdit="1"/>
                </p:cNvSpPr>
                <p:nvPr/>
              </p:nvSpPr>
              <p:spPr bwMode="auto">
                <a:xfrm>
                  <a:off x="521" y="935"/>
                  <a:ext cx="3901" cy="2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400" fontAlgn="base">
                    <a:spcBef>
                      <a:spcPct val="0"/>
                    </a:spcBef>
                    <a:spcAft>
                      <a:spcPct val="0"/>
                    </a:spcAft>
                  </a:pPr>
                  <a:endParaRPr lang="de-DE">
                    <a:solidFill>
                      <a:srgbClr val="000000"/>
                    </a:solidFill>
                    <a:ea typeface="ＭＳ Ｐゴシック" charset="0"/>
                    <a:cs typeface="ＭＳ Ｐゴシック" charset="0"/>
                  </a:endParaRPr>
                </a:p>
              </p:txBody>
            </p:sp>
            <p:sp>
              <p:nvSpPr>
                <p:cNvPr id="37906" name="Line 6"/>
                <p:cNvSpPr>
                  <a:spLocks noChangeShapeType="1"/>
                </p:cNvSpPr>
                <p:nvPr/>
              </p:nvSpPr>
              <p:spPr bwMode="auto">
                <a:xfrm>
                  <a:off x="893" y="3357"/>
                  <a:ext cx="2554" cy="1"/>
                </a:xfrm>
                <a:prstGeom prst="line">
                  <a:avLst/>
                </a:prstGeom>
                <a:noFill/>
                <a:ln w="6350">
                  <a:solidFill>
                    <a:srgbClr val="000000"/>
                  </a:solidFill>
                  <a:miter lim="800000"/>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de-DE">
                    <a:solidFill>
                      <a:srgbClr val="000000"/>
                    </a:solidFill>
                    <a:ea typeface="ＭＳ Ｐゴシック" charset="0"/>
                    <a:cs typeface="ＭＳ Ｐゴシック" charset="0"/>
                  </a:endParaRPr>
                </a:p>
              </p:txBody>
            </p:sp>
            <p:sp>
              <p:nvSpPr>
                <p:cNvPr id="37907" name="Line 7"/>
                <p:cNvSpPr>
                  <a:spLocks noChangeShapeType="1"/>
                </p:cNvSpPr>
                <p:nvPr/>
              </p:nvSpPr>
              <p:spPr bwMode="auto">
                <a:xfrm>
                  <a:off x="1021" y="3357"/>
                  <a:ext cx="1" cy="47"/>
                </a:xfrm>
                <a:prstGeom prst="line">
                  <a:avLst/>
                </a:prstGeom>
                <a:noFill/>
                <a:ln w="12700">
                  <a:solidFill>
                    <a:srgbClr val="000000"/>
                  </a:solidFill>
                  <a:miter lim="800000"/>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de-DE">
                    <a:solidFill>
                      <a:srgbClr val="000000"/>
                    </a:solidFill>
                    <a:ea typeface="ＭＳ Ｐゴシック" charset="0"/>
                    <a:cs typeface="ＭＳ Ｐゴシック" charset="0"/>
                  </a:endParaRPr>
                </a:p>
              </p:txBody>
            </p:sp>
            <p:sp>
              <p:nvSpPr>
                <p:cNvPr id="37908" name="Line 8"/>
                <p:cNvSpPr>
                  <a:spLocks noChangeShapeType="1"/>
                </p:cNvSpPr>
                <p:nvPr/>
              </p:nvSpPr>
              <p:spPr bwMode="auto">
                <a:xfrm>
                  <a:off x="1595" y="3357"/>
                  <a:ext cx="1" cy="47"/>
                </a:xfrm>
                <a:prstGeom prst="line">
                  <a:avLst/>
                </a:prstGeom>
                <a:noFill/>
                <a:ln w="12700">
                  <a:solidFill>
                    <a:srgbClr val="000000"/>
                  </a:solidFill>
                  <a:miter lim="800000"/>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de-DE">
                    <a:solidFill>
                      <a:srgbClr val="000000"/>
                    </a:solidFill>
                    <a:ea typeface="ＭＳ Ｐゴシック" charset="0"/>
                    <a:cs typeface="ＭＳ Ｐゴシック" charset="0"/>
                  </a:endParaRPr>
                </a:p>
              </p:txBody>
            </p:sp>
            <p:sp>
              <p:nvSpPr>
                <p:cNvPr id="37909" name="Line 9"/>
                <p:cNvSpPr>
                  <a:spLocks noChangeShapeType="1"/>
                </p:cNvSpPr>
                <p:nvPr/>
              </p:nvSpPr>
              <p:spPr bwMode="auto">
                <a:xfrm>
                  <a:off x="2170" y="3357"/>
                  <a:ext cx="1" cy="47"/>
                </a:xfrm>
                <a:prstGeom prst="line">
                  <a:avLst/>
                </a:prstGeom>
                <a:noFill/>
                <a:ln w="12700">
                  <a:solidFill>
                    <a:srgbClr val="000000"/>
                  </a:solidFill>
                  <a:miter lim="800000"/>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de-DE">
                    <a:solidFill>
                      <a:srgbClr val="000000"/>
                    </a:solidFill>
                    <a:ea typeface="ＭＳ Ｐゴシック" charset="0"/>
                    <a:cs typeface="ＭＳ Ｐゴシック" charset="0"/>
                  </a:endParaRPr>
                </a:p>
              </p:txBody>
            </p:sp>
            <p:sp>
              <p:nvSpPr>
                <p:cNvPr id="37910" name="Line 10"/>
                <p:cNvSpPr>
                  <a:spLocks noChangeShapeType="1"/>
                </p:cNvSpPr>
                <p:nvPr/>
              </p:nvSpPr>
              <p:spPr bwMode="auto">
                <a:xfrm>
                  <a:off x="2744" y="3357"/>
                  <a:ext cx="1" cy="47"/>
                </a:xfrm>
                <a:prstGeom prst="line">
                  <a:avLst/>
                </a:prstGeom>
                <a:noFill/>
                <a:ln w="12700">
                  <a:solidFill>
                    <a:srgbClr val="000000"/>
                  </a:solidFill>
                  <a:miter lim="800000"/>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de-DE">
                    <a:solidFill>
                      <a:srgbClr val="000000"/>
                    </a:solidFill>
                    <a:ea typeface="ＭＳ Ｐゴシック" charset="0"/>
                    <a:cs typeface="ＭＳ Ｐゴシック" charset="0"/>
                  </a:endParaRPr>
                </a:p>
              </p:txBody>
            </p:sp>
            <p:sp>
              <p:nvSpPr>
                <p:cNvPr id="37911" name="Rectangle 11"/>
                <p:cNvSpPr>
                  <a:spLocks noChangeArrowheads="1"/>
                </p:cNvSpPr>
                <p:nvPr/>
              </p:nvSpPr>
              <p:spPr bwMode="auto">
                <a:xfrm>
                  <a:off x="1914" y="3520"/>
                  <a:ext cx="496"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400" fontAlgn="base">
                    <a:spcBef>
                      <a:spcPct val="0"/>
                    </a:spcBef>
                    <a:spcAft>
                      <a:spcPct val="0"/>
                    </a:spcAft>
                  </a:pPr>
                  <a:r>
                    <a:rPr lang="de-DE" sz="1200" b="1">
                      <a:solidFill>
                        <a:srgbClr val="000000"/>
                      </a:solidFill>
                      <a:ea typeface="ＭＳ Ｐゴシック" charset="0"/>
                      <a:cs typeface="ＭＳ Ｐゴシック" charset="0"/>
                    </a:rPr>
                    <a:t>time (years)</a:t>
                  </a:r>
                  <a:endParaRPr lang="de-DE">
                    <a:solidFill>
                      <a:srgbClr val="000000"/>
                    </a:solidFill>
                    <a:ea typeface="ＭＳ Ｐゴシック" charset="0"/>
                    <a:cs typeface="ＭＳ Ｐゴシック" charset="0"/>
                  </a:endParaRPr>
                </a:p>
              </p:txBody>
            </p:sp>
            <p:sp>
              <p:nvSpPr>
                <p:cNvPr id="37912" name="Rectangle 12"/>
                <p:cNvSpPr>
                  <a:spLocks noChangeArrowheads="1"/>
                </p:cNvSpPr>
                <p:nvPr/>
              </p:nvSpPr>
              <p:spPr bwMode="auto">
                <a:xfrm>
                  <a:off x="3235" y="3412"/>
                  <a:ext cx="166" cy="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400" fontAlgn="base">
                    <a:spcBef>
                      <a:spcPct val="0"/>
                    </a:spcBef>
                    <a:spcAft>
                      <a:spcPct val="0"/>
                    </a:spcAft>
                  </a:pPr>
                  <a:r>
                    <a:rPr lang="de-DE" sz="900">
                      <a:solidFill>
                        <a:srgbClr val="000000"/>
                      </a:solidFill>
                      <a:ea typeface="ＭＳ Ｐゴシック" charset="0"/>
                      <a:cs typeface="ＭＳ Ｐゴシック" charset="0"/>
                    </a:rPr>
                    <a:t>20,00</a:t>
                  </a:r>
                  <a:endParaRPr lang="de-DE">
                    <a:solidFill>
                      <a:srgbClr val="000000"/>
                    </a:solidFill>
                    <a:ea typeface="ＭＳ Ｐゴシック" charset="0"/>
                    <a:cs typeface="ＭＳ Ｐゴシック" charset="0"/>
                  </a:endParaRPr>
                </a:p>
              </p:txBody>
            </p:sp>
            <p:sp>
              <p:nvSpPr>
                <p:cNvPr id="37913" name="Rectangle 13"/>
                <p:cNvSpPr>
                  <a:spLocks noChangeArrowheads="1"/>
                </p:cNvSpPr>
                <p:nvPr/>
              </p:nvSpPr>
              <p:spPr bwMode="auto">
                <a:xfrm>
                  <a:off x="2660" y="3412"/>
                  <a:ext cx="166" cy="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400" fontAlgn="base">
                    <a:spcBef>
                      <a:spcPct val="0"/>
                    </a:spcBef>
                    <a:spcAft>
                      <a:spcPct val="0"/>
                    </a:spcAft>
                  </a:pPr>
                  <a:r>
                    <a:rPr lang="de-DE" sz="900">
                      <a:solidFill>
                        <a:srgbClr val="000000"/>
                      </a:solidFill>
                      <a:ea typeface="ＭＳ Ｐゴシック" charset="0"/>
                      <a:cs typeface="ＭＳ Ｐゴシック" charset="0"/>
                    </a:rPr>
                    <a:t>15,00</a:t>
                  </a:r>
                  <a:endParaRPr lang="de-DE">
                    <a:solidFill>
                      <a:srgbClr val="000000"/>
                    </a:solidFill>
                    <a:ea typeface="ＭＳ Ｐゴシック" charset="0"/>
                    <a:cs typeface="ＭＳ Ｐゴシック" charset="0"/>
                  </a:endParaRPr>
                </a:p>
              </p:txBody>
            </p:sp>
            <p:sp>
              <p:nvSpPr>
                <p:cNvPr id="37914" name="Rectangle 14"/>
                <p:cNvSpPr>
                  <a:spLocks noChangeArrowheads="1"/>
                </p:cNvSpPr>
                <p:nvPr/>
              </p:nvSpPr>
              <p:spPr bwMode="auto">
                <a:xfrm>
                  <a:off x="2086" y="3412"/>
                  <a:ext cx="166" cy="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400" fontAlgn="base">
                    <a:spcBef>
                      <a:spcPct val="0"/>
                    </a:spcBef>
                    <a:spcAft>
                      <a:spcPct val="0"/>
                    </a:spcAft>
                  </a:pPr>
                  <a:r>
                    <a:rPr lang="de-DE" sz="900">
                      <a:solidFill>
                        <a:srgbClr val="000000"/>
                      </a:solidFill>
                      <a:ea typeface="ＭＳ Ｐゴシック" charset="0"/>
                      <a:cs typeface="ＭＳ Ｐゴシック" charset="0"/>
                    </a:rPr>
                    <a:t>10,00</a:t>
                  </a:r>
                  <a:endParaRPr lang="de-DE">
                    <a:solidFill>
                      <a:srgbClr val="000000"/>
                    </a:solidFill>
                    <a:ea typeface="ＭＳ Ｐゴシック" charset="0"/>
                    <a:cs typeface="ＭＳ Ｐゴシック" charset="0"/>
                  </a:endParaRPr>
                </a:p>
              </p:txBody>
            </p:sp>
            <p:sp>
              <p:nvSpPr>
                <p:cNvPr id="37915" name="Rectangle 15"/>
                <p:cNvSpPr>
                  <a:spLocks noChangeArrowheads="1"/>
                </p:cNvSpPr>
                <p:nvPr/>
              </p:nvSpPr>
              <p:spPr bwMode="auto">
                <a:xfrm>
                  <a:off x="1530" y="3412"/>
                  <a:ext cx="129" cy="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400" fontAlgn="base">
                    <a:spcBef>
                      <a:spcPct val="0"/>
                    </a:spcBef>
                    <a:spcAft>
                      <a:spcPct val="0"/>
                    </a:spcAft>
                  </a:pPr>
                  <a:r>
                    <a:rPr lang="de-DE" sz="900">
                      <a:solidFill>
                        <a:srgbClr val="000000"/>
                      </a:solidFill>
                      <a:ea typeface="ＭＳ Ｐゴシック" charset="0"/>
                      <a:cs typeface="ＭＳ Ｐゴシック" charset="0"/>
                    </a:rPr>
                    <a:t>5,00</a:t>
                  </a:r>
                  <a:endParaRPr lang="de-DE">
                    <a:solidFill>
                      <a:srgbClr val="000000"/>
                    </a:solidFill>
                    <a:ea typeface="ＭＳ Ｐゴシック" charset="0"/>
                    <a:cs typeface="ＭＳ Ｐゴシック" charset="0"/>
                  </a:endParaRPr>
                </a:p>
              </p:txBody>
            </p:sp>
            <p:sp>
              <p:nvSpPr>
                <p:cNvPr id="37916" name="Rectangle 16"/>
                <p:cNvSpPr>
                  <a:spLocks noChangeArrowheads="1"/>
                </p:cNvSpPr>
                <p:nvPr/>
              </p:nvSpPr>
              <p:spPr bwMode="auto">
                <a:xfrm>
                  <a:off x="955" y="3412"/>
                  <a:ext cx="129" cy="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400" fontAlgn="base">
                    <a:spcBef>
                      <a:spcPct val="0"/>
                    </a:spcBef>
                    <a:spcAft>
                      <a:spcPct val="0"/>
                    </a:spcAft>
                  </a:pPr>
                  <a:r>
                    <a:rPr lang="de-DE" sz="900">
                      <a:solidFill>
                        <a:srgbClr val="000000"/>
                      </a:solidFill>
                      <a:ea typeface="ＭＳ Ｐゴシック" charset="0"/>
                      <a:cs typeface="ＭＳ Ｐゴシック" charset="0"/>
                    </a:rPr>
                    <a:t>0,00</a:t>
                  </a:r>
                  <a:endParaRPr lang="de-DE">
                    <a:solidFill>
                      <a:srgbClr val="000000"/>
                    </a:solidFill>
                    <a:ea typeface="ＭＳ Ｐゴシック" charset="0"/>
                    <a:cs typeface="ＭＳ Ｐゴシック" charset="0"/>
                  </a:endParaRPr>
                </a:p>
              </p:txBody>
            </p:sp>
            <p:sp>
              <p:nvSpPr>
                <p:cNvPr id="37917" name="Line 17"/>
                <p:cNvSpPr>
                  <a:spLocks noChangeShapeType="1"/>
                </p:cNvSpPr>
                <p:nvPr/>
              </p:nvSpPr>
              <p:spPr bwMode="auto">
                <a:xfrm>
                  <a:off x="3319" y="3357"/>
                  <a:ext cx="1" cy="47"/>
                </a:xfrm>
                <a:prstGeom prst="line">
                  <a:avLst/>
                </a:prstGeom>
                <a:noFill/>
                <a:ln w="12700">
                  <a:solidFill>
                    <a:srgbClr val="000000"/>
                  </a:solidFill>
                  <a:miter lim="800000"/>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de-DE">
                    <a:solidFill>
                      <a:srgbClr val="000000"/>
                    </a:solidFill>
                    <a:ea typeface="ＭＳ Ｐゴシック" charset="0"/>
                    <a:cs typeface="ＭＳ Ｐゴシック" charset="0"/>
                  </a:endParaRPr>
                </a:p>
              </p:txBody>
            </p:sp>
            <p:sp>
              <p:nvSpPr>
                <p:cNvPr id="37918" name="Line 18"/>
                <p:cNvSpPr>
                  <a:spLocks noChangeShapeType="1"/>
                </p:cNvSpPr>
                <p:nvPr/>
              </p:nvSpPr>
              <p:spPr bwMode="auto">
                <a:xfrm>
                  <a:off x="893" y="1005"/>
                  <a:ext cx="1" cy="2352"/>
                </a:xfrm>
                <a:prstGeom prst="line">
                  <a:avLst/>
                </a:prstGeom>
                <a:noFill/>
                <a:ln w="6350">
                  <a:solidFill>
                    <a:srgbClr val="000000"/>
                  </a:solidFill>
                  <a:miter lim="800000"/>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de-DE">
                    <a:solidFill>
                      <a:srgbClr val="000000"/>
                    </a:solidFill>
                    <a:ea typeface="ＭＳ Ｐゴシック" charset="0"/>
                    <a:cs typeface="ＭＳ Ｐゴシック" charset="0"/>
                  </a:endParaRPr>
                </a:p>
              </p:txBody>
            </p:sp>
            <p:sp>
              <p:nvSpPr>
                <p:cNvPr id="37919" name="Line 19"/>
                <p:cNvSpPr>
                  <a:spLocks noChangeShapeType="1"/>
                </p:cNvSpPr>
                <p:nvPr/>
              </p:nvSpPr>
              <p:spPr bwMode="auto">
                <a:xfrm flipH="1">
                  <a:off x="849" y="3239"/>
                  <a:ext cx="44" cy="1"/>
                </a:xfrm>
                <a:prstGeom prst="line">
                  <a:avLst/>
                </a:prstGeom>
                <a:noFill/>
                <a:ln w="12700">
                  <a:solidFill>
                    <a:srgbClr val="000000"/>
                  </a:solidFill>
                  <a:miter lim="800000"/>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de-DE">
                    <a:solidFill>
                      <a:srgbClr val="000000"/>
                    </a:solidFill>
                    <a:ea typeface="ＭＳ Ｐゴシック" charset="0"/>
                    <a:cs typeface="ＭＳ Ｐゴシック" charset="0"/>
                  </a:endParaRPr>
                </a:p>
              </p:txBody>
            </p:sp>
            <p:sp>
              <p:nvSpPr>
                <p:cNvPr id="37920" name="Line 20"/>
                <p:cNvSpPr>
                  <a:spLocks noChangeShapeType="1"/>
                </p:cNvSpPr>
                <p:nvPr/>
              </p:nvSpPr>
              <p:spPr bwMode="auto">
                <a:xfrm flipH="1">
                  <a:off x="849" y="2816"/>
                  <a:ext cx="44" cy="1"/>
                </a:xfrm>
                <a:prstGeom prst="line">
                  <a:avLst/>
                </a:prstGeom>
                <a:noFill/>
                <a:ln w="12700">
                  <a:solidFill>
                    <a:srgbClr val="000000"/>
                  </a:solidFill>
                  <a:miter lim="800000"/>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de-DE">
                    <a:solidFill>
                      <a:srgbClr val="000000"/>
                    </a:solidFill>
                    <a:ea typeface="ＭＳ Ｐゴシック" charset="0"/>
                    <a:cs typeface="ＭＳ Ｐゴシック" charset="0"/>
                  </a:endParaRPr>
                </a:p>
              </p:txBody>
            </p:sp>
            <p:sp>
              <p:nvSpPr>
                <p:cNvPr id="37921" name="Line 21"/>
                <p:cNvSpPr>
                  <a:spLocks noChangeShapeType="1"/>
                </p:cNvSpPr>
                <p:nvPr/>
              </p:nvSpPr>
              <p:spPr bwMode="auto">
                <a:xfrm flipH="1">
                  <a:off x="849" y="2392"/>
                  <a:ext cx="44" cy="1"/>
                </a:xfrm>
                <a:prstGeom prst="line">
                  <a:avLst/>
                </a:prstGeom>
                <a:noFill/>
                <a:ln w="12700">
                  <a:solidFill>
                    <a:srgbClr val="000000"/>
                  </a:solidFill>
                  <a:miter lim="800000"/>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de-DE">
                    <a:solidFill>
                      <a:srgbClr val="000000"/>
                    </a:solidFill>
                    <a:ea typeface="ＭＳ Ｐゴシック" charset="0"/>
                    <a:cs typeface="ＭＳ Ｐゴシック" charset="0"/>
                  </a:endParaRPr>
                </a:p>
              </p:txBody>
            </p:sp>
            <p:sp>
              <p:nvSpPr>
                <p:cNvPr id="37922" name="Line 22"/>
                <p:cNvSpPr>
                  <a:spLocks noChangeShapeType="1"/>
                </p:cNvSpPr>
                <p:nvPr/>
              </p:nvSpPr>
              <p:spPr bwMode="auto">
                <a:xfrm flipH="1">
                  <a:off x="849" y="1969"/>
                  <a:ext cx="44" cy="1"/>
                </a:xfrm>
                <a:prstGeom prst="line">
                  <a:avLst/>
                </a:prstGeom>
                <a:noFill/>
                <a:ln w="12700">
                  <a:solidFill>
                    <a:srgbClr val="000000"/>
                  </a:solidFill>
                  <a:miter lim="800000"/>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de-DE">
                    <a:solidFill>
                      <a:srgbClr val="000000"/>
                    </a:solidFill>
                    <a:ea typeface="ＭＳ Ｐゴシック" charset="0"/>
                    <a:cs typeface="ＭＳ Ｐゴシック" charset="0"/>
                  </a:endParaRPr>
                </a:p>
              </p:txBody>
            </p:sp>
            <p:sp>
              <p:nvSpPr>
                <p:cNvPr id="37923" name="Line 23"/>
                <p:cNvSpPr>
                  <a:spLocks noChangeShapeType="1"/>
                </p:cNvSpPr>
                <p:nvPr/>
              </p:nvSpPr>
              <p:spPr bwMode="auto">
                <a:xfrm flipH="1">
                  <a:off x="849" y="1545"/>
                  <a:ext cx="44" cy="1"/>
                </a:xfrm>
                <a:prstGeom prst="line">
                  <a:avLst/>
                </a:prstGeom>
                <a:noFill/>
                <a:ln w="12700">
                  <a:solidFill>
                    <a:srgbClr val="000000"/>
                  </a:solidFill>
                  <a:miter lim="800000"/>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de-DE">
                    <a:solidFill>
                      <a:srgbClr val="000000"/>
                    </a:solidFill>
                    <a:ea typeface="ＭＳ Ｐゴシック" charset="0"/>
                    <a:cs typeface="ＭＳ Ｐゴシック" charset="0"/>
                  </a:endParaRPr>
                </a:p>
              </p:txBody>
            </p:sp>
            <p:sp>
              <p:nvSpPr>
                <p:cNvPr id="37924" name="Rectangle 24"/>
                <p:cNvSpPr>
                  <a:spLocks noChangeArrowheads="1"/>
                </p:cNvSpPr>
                <p:nvPr/>
              </p:nvSpPr>
              <p:spPr bwMode="auto">
                <a:xfrm rot="16200000">
                  <a:off x="70" y="2087"/>
                  <a:ext cx="1235" cy="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400" fontAlgn="base">
                    <a:spcBef>
                      <a:spcPct val="0"/>
                    </a:spcBef>
                    <a:spcAft>
                      <a:spcPct val="0"/>
                    </a:spcAft>
                  </a:pPr>
                  <a:r>
                    <a:rPr lang="de-DE" sz="1400" b="1">
                      <a:solidFill>
                        <a:srgbClr val="000000"/>
                      </a:solidFill>
                      <a:ea typeface="ＭＳ Ｐゴシック" charset="0"/>
                      <a:cs typeface="ＭＳ Ｐゴシック" charset="0"/>
                    </a:rPr>
                    <a:t>Cum. event free survival</a:t>
                  </a:r>
                  <a:endParaRPr lang="de-DE" sz="2000" b="1">
                    <a:solidFill>
                      <a:srgbClr val="000000"/>
                    </a:solidFill>
                    <a:ea typeface="ＭＳ Ｐゴシック" charset="0"/>
                    <a:cs typeface="ＭＳ Ｐゴシック" charset="0"/>
                  </a:endParaRPr>
                </a:p>
              </p:txBody>
            </p:sp>
            <p:sp>
              <p:nvSpPr>
                <p:cNvPr id="37925" name="Rectangle 25"/>
                <p:cNvSpPr>
                  <a:spLocks noChangeArrowheads="1"/>
                </p:cNvSpPr>
                <p:nvPr/>
              </p:nvSpPr>
              <p:spPr bwMode="auto">
                <a:xfrm>
                  <a:off x="749" y="1088"/>
                  <a:ext cx="92" cy="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400" fontAlgn="base">
                    <a:spcBef>
                      <a:spcPct val="0"/>
                    </a:spcBef>
                    <a:spcAft>
                      <a:spcPct val="0"/>
                    </a:spcAft>
                  </a:pPr>
                  <a:r>
                    <a:rPr lang="de-DE" sz="900">
                      <a:solidFill>
                        <a:srgbClr val="000000"/>
                      </a:solidFill>
                      <a:ea typeface="ＭＳ Ｐゴシック" charset="0"/>
                      <a:cs typeface="ＭＳ Ｐゴシック" charset="0"/>
                    </a:rPr>
                    <a:t>1,0</a:t>
                  </a:r>
                  <a:endParaRPr lang="de-DE">
                    <a:solidFill>
                      <a:srgbClr val="000000"/>
                    </a:solidFill>
                    <a:ea typeface="ＭＳ Ｐゴシック" charset="0"/>
                    <a:cs typeface="ＭＳ Ｐゴシック" charset="0"/>
                  </a:endParaRPr>
                </a:p>
              </p:txBody>
            </p:sp>
            <p:sp>
              <p:nvSpPr>
                <p:cNvPr id="37926" name="Rectangle 26"/>
                <p:cNvSpPr>
                  <a:spLocks noChangeArrowheads="1"/>
                </p:cNvSpPr>
                <p:nvPr/>
              </p:nvSpPr>
              <p:spPr bwMode="auto">
                <a:xfrm>
                  <a:off x="749" y="1511"/>
                  <a:ext cx="92" cy="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400" fontAlgn="base">
                    <a:spcBef>
                      <a:spcPct val="0"/>
                    </a:spcBef>
                    <a:spcAft>
                      <a:spcPct val="0"/>
                    </a:spcAft>
                  </a:pPr>
                  <a:r>
                    <a:rPr lang="de-DE" sz="900">
                      <a:solidFill>
                        <a:srgbClr val="000000"/>
                      </a:solidFill>
                      <a:ea typeface="ＭＳ Ｐゴシック" charset="0"/>
                      <a:cs typeface="ＭＳ Ｐゴシック" charset="0"/>
                    </a:rPr>
                    <a:t>0,8</a:t>
                  </a:r>
                  <a:endParaRPr lang="de-DE">
                    <a:solidFill>
                      <a:srgbClr val="000000"/>
                    </a:solidFill>
                    <a:ea typeface="ＭＳ Ｐゴシック" charset="0"/>
                    <a:cs typeface="ＭＳ Ｐゴシック" charset="0"/>
                  </a:endParaRPr>
                </a:p>
              </p:txBody>
            </p:sp>
            <p:sp>
              <p:nvSpPr>
                <p:cNvPr id="37927" name="Rectangle 27"/>
                <p:cNvSpPr>
                  <a:spLocks noChangeArrowheads="1"/>
                </p:cNvSpPr>
                <p:nvPr/>
              </p:nvSpPr>
              <p:spPr bwMode="auto">
                <a:xfrm>
                  <a:off x="749" y="1935"/>
                  <a:ext cx="92" cy="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400" fontAlgn="base">
                    <a:spcBef>
                      <a:spcPct val="0"/>
                    </a:spcBef>
                    <a:spcAft>
                      <a:spcPct val="0"/>
                    </a:spcAft>
                  </a:pPr>
                  <a:r>
                    <a:rPr lang="de-DE" sz="900">
                      <a:solidFill>
                        <a:srgbClr val="000000"/>
                      </a:solidFill>
                      <a:ea typeface="ＭＳ Ｐゴシック" charset="0"/>
                      <a:cs typeface="ＭＳ Ｐゴシック" charset="0"/>
                    </a:rPr>
                    <a:t>0,6</a:t>
                  </a:r>
                  <a:endParaRPr lang="de-DE">
                    <a:solidFill>
                      <a:srgbClr val="000000"/>
                    </a:solidFill>
                    <a:ea typeface="ＭＳ Ｐゴシック" charset="0"/>
                    <a:cs typeface="ＭＳ Ｐゴシック" charset="0"/>
                  </a:endParaRPr>
                </a:p>
              </p:txBody>
            </p:sp>
            <p:sp>
              <p:nvSpPr>
                <p:cNvPr id="37928" name="Rectangle 28"/>
                <p:cNvSpPr>
                  <a:spLocks noChangeArrowheads="1"/>
                </p:cNvSpPr>
                <p:nvPr/>
              </p:nvSpPr>
              <p:spPr bwMode="auto">
                <a:xfrm>
                  <a:off x="749" y="2358"/>
                  <a:ext cx="92" cy="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400" fontAlgn="base">
                    <a:spcBef>
                      <a:spcPct val="0"/>
                    </a:spcBef>
                    <a:spcAft>
                      <a:spcPct val="0"/>
                    </a:spcAft>
                  </a:pPr>
                  <a:r>
                    <a:rPr lang="de-DE" sz="900">
                      <a:solidFill>
                        <a:srgbClr val="000000"/>
                      </a:solidFill>
                      <a:ea typeface="ＭＳ Ｐゴシック" charset="0"/>
                      <a:cs typeface="ＭＳ Ｐゴシック" charset="0"/>
                    </a:rPr>
                    <a:t>0,4</a:t>
                  </a:r>
                  <a:endParaRPr lang="de-DE">
                    <a:solidFill>
                      <a:srgbClr val="000000"/>
                    </a:solidFill>
                    <a:ea typeface="ＭＳ Ｐゴシック" charset="0"/>
                    <a:cs typeface="ＭＳ Ｐゴシック" charset="0"/>
                  </a:endParaRPr>
                </a:p>
              </p:txBody>
            </p:sp>
            <p:sp>
              <p:nvSpPr>
                <p:cNvPr id="37929" name="Rectangle 29"/>
                <p:cNvSpPr>
                  <a:spLocks noChangeArrowheads="1"/>
                </p:cNvSpPr>
                <p:nvPr/>
              </p:nvSpPr>
              <p:spPr bwMode="auto">
                <a:xfrm>
                  <a:off x="749" y="2782"/>
                  <a:ext cx="92" cy="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400" fontAlgn="base">
                    <a:spcBef>
                      <a:spcPct val="0"/>
                    </a:spcBef>
                    <a:spcAft>
                      <a:spcPct val="0"/>
                    </a:spcAft>
                  </a:pPr>
                  <a:r>
                    <a:rPr lang="de-DE" sz="900">
                      <a:solidFill>
                        <a:srgbClr val="000000"/>
                      </a:solidFill>
                      <a:ea typeface="ＭＳ Ｐゴシック" charset="0"/>
                      <a:cs typeface="ＭＳ Ｐゴシック" charset="0"/>
                    </a:rPr>
                    <a:t>0,2</a:t>
                  </a:r>
                  <a:endParaRPr lang="de-DE">
                    <a:solidFill>
                      <a:srgbClr val="000000"/>
                    </a:solidFill>
                    <a:ea typeface="ＭＳ Ｐゴシック" charset="0"/>
                    <a:cs typeface="ＭＳ Ｐゴシック" charset="0"/>
                  </a:endParaRPr>
                </a:p>
              </p:txBody>
            </p:sp>
            <p:sp>
              <p:nvSpPr>
                <p:cNvPr id="37930" name="Rectangle 30"/>
                <p:cNvSpPr>
                  <a:spLocks noChangeArrowheads="1"/>
                </p:cNvSpPr>
                <p:nvPr/>
              </p:nvSpPr>
              <p:spPr bwMode="auto">
                <a:xfrm>
                  <a:off x="749" y="3205"/>
                  <a:ext cx="92" cy="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400" fontAlgn="base">
                    <a:spcBef>
                      <a:spcPct val="0"/>
                    </a:spcBef>
                    <a:spcAft>
                      <a:spcPct val="0"/>
                    </a:spcAft>
                  </a:pPr>
                  <a:r>
                    <a:rPr lang="de-DE" sz="900">
                      <a:solidFill>
                        <a:srgbClr val="000000"/>
                      </a:solidFill>
                      <a:ea typeface="ＭＳ Ｐゴシック" charset="0"/>
                      <a:cs typeface="ＭＳ Ｐゴシック" charset="0"/>
                    </a:rPr>
                    <a:t>0,0</a:t>
                  </a:r>
                  <a:endParaRPr lang="de-DE">
                    <a:solidFill>
                      <a:srgbClr val="000000"/>
                    </a:solidFill>
                    <a:ea typeface="ＭＳ Ｐゴシック" charset="0"/>
                    <a:cs typeface="ＭＳ Ｐゴシック" charset="0"/>
                  </a:endParaRPr>
                </a:p>
              </p:txBody>
            </p:sp>
            <p:sp>
              <p:nvSpPr>
                <p:cNvPr id="37931" name="Line 31"/>
                <p:cNvSpPr>
                  <a:spLocks noChangeShapeType="1"/>
                </p:cNvSpPr>
                <p:nvPr/>
              </p:nvSpPr>
              <p:spPr bwMode="auto">
                <a:xfrm flipH="1">
                  <a:off x="849" y="1122"/>
                  <a:ext cx="44" cy="1"/>
                </a:xfrm>
                <a:prstGeom prst="line">
                  <a:avLst/>
                </a:prstGeom>
                <a:noFill/>
                <a:ln w="12700">
                  <a:solidFill>
                    <a:srgbClr val="000000"/>
                  </a:solidFill>
                  <a:miter lim="800000"/>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de-DE">
                    <a:solidFill>
                      <a:srgbClr val="000000"/>
                    </a:solidFill>
                    <a:ea typeface="ＭＳ Ｐゴシック" charset="0"/>
                    <a:cs typeface="ＭＳ Ｐゴシック" charset="0"/>
                  </a:endParaRPr>
                </a:p>
              </p:txBody>
            </p:sp>
            <p:sp>
              <p:nvSpPr>
                <p:cNvPr id="37932" name="Freeform 32"/>
                <p:cNvSpPr>
                  <a:spLocks/>
                </p:cNvSpPr>
                <p:nvPr/>
              </p:nvSpPr>
              <p:spPr bwMode="auto">
                <a:xfrm>
                  <a:off x="1078" y="1122"/>
                  <a:ext cx="1878" cy="2117"/>
                </a:xfrm>
                <a:custGeom>
                  <a:avLst/>
                  <a:gdLst>
                    <a:gd name="T0" fmla="*/ 0 w 6016"/>
                    <a:gd name="T1" fmla="*/ 0 h 6370"/>
                    <a:gd name="T2" fmla="*/ 3 w 6016"/>
                    <a:gd name="T3" fmla="*/ 0 h 6370"/>
                    <a:gd name="T4" fmla="*/ 3 w 6016"/>
                    <a:gd name="T5" fmla="*/ 19 h 6370"/>
                    <a:gd name="T6" fmla="*/ 18 w 6016"/>
                    <a:gd name="T7" fmla="*/ 19 h 6370"/>
                    <a:gd name="T8" fmla="*/ 18 w 6016"/>
                    <a:gd name="T9" fmla="*/ 38 h 6370"/>
                    <a:gd name="T10" fmla="*/ 22 w 6016"/>
                    <a:gd name="T11" fmla="*/ 38 h 6370"/>
                    <a:gd name="T12" fmla="*/ 22 w 6016"/>
                    <a:gd name="T13" fmla="*/ 57 h 6370"/>
                    <a:gd name="T14" fmla="*/ 54 w 6016"/>
                    <a:gd name="T15" fmla="*/ 57 h 6370"/>
                    <a:gd name="T16" fmla="*/ 54 w 6016"/>
                    <a:gd name="T17" fmla="*/ 77 h 6370"/>
                    <a:gd name="T18" fmla="*/ 65 w 6016"/>
                    <a:gd name="T19" fmla="*/ 77 h 6370"/>
                    <a:gd name="T20" fmla="*/ 65 w 6016"/>
                    <a:gd name="T21" fmla="*/ 98 h 6370"/>
                    <a:gd name="T22" fmla="*/ 85 w 6016"/>
                    <a:gd name="T23" fmla="*/ 98 h 6370"/>
                    <a:gd name="T24" fmla="*/ 85 w 6016"/>
                    <a:gd name="T25" fmla="*/ 119 h 6370"/>
                    <a:gd name="T26" fmla="*/ 90 w 6016"/>
                    <a:gd name="T27" fmla="*/ 119 h 6370"/>
                    <a:gd name="T28" fmla="*/ 90 w 6016"/>
                    <a:gd name="T29" fmla="*/ 140 h 6370"/>
                    <a:gd name="T30" fmla="*/ 125 w 6016"/>
                    <a:gd name="T31" fmla="*/ 140 h 6370"/>
                    <a:gd name="T32" fmla="*/ 125 w 6016"/>
                    <a:gd name="T33" fmla="*/ 168 h 6370"/>
                    <a:gd name="T34" fmla="*/ 132 w 6016"/>
                    <a:gd name="T35" fmla="*/ 168 h 6370"/>
                    <a:gd name="T36" fmla="*/ 132 w 6016"/>
                    <a:gd name="T37" fmla="*/ 198 h 6370"/>
                    <a:gd name="T38" fmla="*/ 135 w 6016"/>
                    <a:gd name="T39" fmla="*/ 198 h 6370"/>
                    <a:gd name="T40" fmla="*/ 135 w 6016"/>
                    <a:gd name="T41" fmla="*/ 228 h 6370"/>
                    <a:gd name="T42" fmla="*/ 233 w 6016"/>
                    <a:gd name="T43" fmla="*/ 228 h 6370"/>
                    <a:gd name="T44" fmla="*/ 233 w 6016"/>
                    <a:gd name="T45" fmla="*/ 264 h 6370"/>
                    <a:gd name="T46" fmla="*/ 280 w 6016"/>
                    <a:gd name="T47" fmla="*/ 264 h 6370"/>
                    <a:gd name="T48" fmla="*/ 280 w 6016"/>
                    <a:gd name="T49" fmla="*/ 319 h 6370"/>
                    <a:gd name="T50" fmla="*/ 330 w 6016"/>
                    <a:gd name="T51" fmla="*/ 319 h 6370"/>
                    <a:gd name="T52" fmla="*/ 330 w 6016"/>
                    <a:gd name="T53" fmla="*/ 383 h 6370"/>
                    <a:gd name="T54" fmla="*/ 332 w 6016"/>
                    <a:gd name="T55" fmla="*/ 383 h 6370"/>
                    <a:gd name="T56" fmla="*/ 332 w 6016"/>
                    <a:gd name="T57" fmla="*/ 447 h 6370"/>
                    <a:gd name="T58" fmla="*/ 345 w 6016"/>
                    <a:gd name="T59" fmla="*/ 447 h 6370"/>
                    <a:gd name="T60" fmla="*/ 345 w 6016"/>
                    <a:gd name="T61" fmla="*/ 533 h 6370"/>
                    <a:gd name="T62" fmla="*/ 466 w 6016"/>
                    <a:gd name="T63" fmla="*/ 533 h 6370"/>
                    <a:gd name="T64" fmla="*/ 466 w 6016"/>
                    <a:gd name="T65" fmla="*/ 618 h 6370"/>
                    <a:gd name="T66" fmla="*/ 586 w 6016"/>
                    <a:gd name="T67" fmla="*/ 618 h 6370"/>
                    <a:gd name="T68" fmla="*/ 586 w 6016"/>
                    <a:gd name="T69" fmla="*/ 704 h 637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016"/>
                    <a:gd name="T106" fmla="*/ 0 h 6370"/>
                    <a:gd name="T107" fmla="*/ 6016 w 6016"/>
                    <a:gd name="T108" fmla="*/ 6370 h 637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016" h="6370">
                      <a:moveTo>
                        <a:pt x="0" y="0"/>
                      </a:moveTo>
                      <a:lnTo>
                        <a:pt x="36" y="0"/>
                      </a:lnTo>
                      <a:lnTo>
                        <a:pt x="36" y="168"/>
                      </a:lnTo>
                      <a:lnTo>
                        <a:pt x="184" y="168"/>
                      </a:lnTo>
                      <a:lnTo>
                        <a:pt x="184" y="345"/>
                      </a:lnTo>
                      <a:lnTo>
                        <a:pt x="220" y="345"/>
                      </a:lnTo>
                      <a:lnTo>
                        <a:pt x="220" y="522"/>
                      </a:lnTo>
                      <a:lnTo>
                        <a:pt x="552" y="522"/>
                      </a:lnTo>
                      <a:lnTo>
                        <a:pt x="552" y="700"/>
                      </a:lnTo>
                      <a:lnTo>
                        <a:pt x="670" y="700"/>
                      </a:lnTo>
                      <a:lnTo>
                        <a:pt x="670" y="889"/>
                      </a:lnTo>
                      <a:lnTo>
                        <a:pt x="876" y="889"/>
                      </a:lnTo>
                      <a:lnTo>
                        <a:pt x="876" y="1078"/>
                      </a:lnTo>
                      <a:lnTo>
                        <a:pt x="920" y="1078"/>
                      </a:lnTo>
                      <a:lnTo>
                        <a:pt x="920" y="1267"/>
                      </a:lnTo>
                      <a:lnTo>
                        <a:pt x="1288" y="1267"/>
                      </a:lnTo>
                      <a:lnTo>
                        <a:pt x="1288" y="1522"/>
                      </a:lnTo>
                      <a:lnTo>
                        <a:pt x="1355" y="1522"/>
                      </a:lnTo>
                      <a:lnTo>
                        <a:pt x="1355" y="1791"/>
                      </a:lnTo>
                      <a:lnTo>
                        <a:pt x="1380" y="1791"/>
                      </a:lnTo>
                      <a:lnTo>
                        <a:pt x="1380" y="2061"/>
                      </a:lnTo>
                      <a:lnTo>
                        <a:pt x="2393" y="2061"/>
                      </a:lnTo>
                      <a:lnTo>
                        <a:pt x="2393" y="2392"/>
                      </a:lnTo>
                      <a:lnTo>
                        <a:pt x="2871" y="2392"/>
                      </a:lnTo>
                      <a:lnTo>
                        <a:pt x="2871" y="2889"/>
                      </a:lnTo>
                      <a:lnTo>
                        <a:pt x="3387" y="2889"/>
                      </a:lnTo>
                      <a:lnTo>
                        <a:pt x="3387" y="3470"/>
                      </a:lnTo>
                      <a:lnTo>
                        <a:pt x="3405" y="3470"/>
                      </a:lnTo>
                      <a:lnTo>
                        <a:pt x="3405" y="4050"/>
                      </a:lnTo>
                      <a:lnTo>
                        <a:pt x="3538" y="4050"/>
                      </a:lnTo>
                      <a:lnTo>
                        <a:pt x="3538" y="4823"/>
                      </a:lnTo>
                      <a:lnTo>
                        <a:pt x="4779" y="4823"/>
                      </a:lnTo>
                      <a:lnTo>
                        <a:pt x="4779" y="5597"/>
                      </a:lnTo>
                      <a:lnTo>
                        <a:pt x="6016" y="5597"/>
                      </a:lnTo>
                      <a:lnTo>
                        <a:pt x="6016" y="6370"/>
                      </a:lnTo>
                    </a:path>
                  </a:pathLst>
                </a:custGeom>
                <a:noFill/>
                <a:ln w="38100" cap="flat">
                  <a:solidFill>
                    <a:srgbClr val="3E58AC"/>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defTabSz="914400" fontAlgn="base">
                    <a:spcBef>
                      <a:spcPct val="0"/>
                    </a:spcBef>
                    <a:spcAft>
                      <a:spcPct val="0"/>
                    </a:spcAft>
                  </a:pPr>
                  <a:endParaRPr lang="de-DE">
                    <a:solidFill>
                      <a:srgbClr val="000000"/>
                    </a:solidFill>
                    <a:ea typeface="ＭＳ Ｐゴシック" charset="0"/>
                    <a:cs typeface="ＭＳ Ｐゴシック" charset="0"/>
                  </a:endParaRPr>
                </a:p>
              </p:txBody>
            </p:sp>
            <p:sp>
              <p:nvSpPr>
                <p:cNvPr id="37933" name="Freeform 33"/>
                <p:cNvSpPr>
                  <a:spLocks/>
                </p:cNvSpPr>
                <p:nvPr/>
              </p:nvSpPr>
              <p:spPr bwMode="auto">
                <a:xfrm>
                  <a:off x="1078" y="1169"/>
                  <a:ext cx="1366" cy="2070"/>
                </a:xfrm>
                <a:custGeom>
                  <a:avLst/>
                  <a:gdLst>
                    <a:gd name="T0" fmla="*/ 0 w 4374"/>
                    <a:gd name="T1" fmla="*/ 0 h 6228"/>
                    <a:gd name="T2" fmla="*/ 3 w 4374"/>
                    <a:gd name="T3" fmla="*/ 0 h 6228"/>
                    <a:gd name="T4" fmla="*/ 3 w 4374"/>
                    <a:gd name="T5" fmla="*/ 78 h 6228"/>
                    <a:gd name="T6" fmla="*/ 12 w 4374"/>
                    <a:gd name="T7" fmla="*/ 78 h 6228"/>
                    <a:gd name="T8" fmla="*/ 12 w 4374"/>
                    <a:gd name="T9" fmla="*/ 94 h 6228"/>
                    <a:gd name="T10" fmla="*/ 18 w 4374"/>
                    <a:gd name="T11" fmla="*/ 94 h 6228"/>
                    <a:gd name="T12" fmla="*/ 18 w 4374"/>
                    <a:gd name="T13" fmla="*/ 125 h 6228"/>
                    <a:gd name="T14" fmla="*/ 23 w 4374"/>
                    <a:gd name="T15" fmla="*/ 125 h 6228"/>
                    <a:gd name="T16" fmla="*/ 23 w 4374"/>
                    <a:gd name="T17" fmla="*/ 141 h 6228"/>
                    <a:gd name="T18" fmla="*/ 53 w 4374"/>
                    <a:gd name="T19" fmla="*/ 141 h 6228"/>
                    <a:gd name="T20" fmla="*/ 53 w 4374"/>
                    <a:gd name="T21" fmla="*/ 157 h 6228"/>
                    <a:gd name="T22" fmla="*/ 54 w 4374"/>
                    <a:gd name="T23" fmla="*/ 157 h 6228"/>
                    <a:gd name="T24" fmla="*/ 54 w 4374"/>
                    <a:gd name="T25" fmla="*/ 174 h 6228"/>
                    <a:gd name="T26" fmla="*/ 61 w 4374"/>
                    <a:gd name="T27" fmla="*/ 174 h 6228"/>
                    <a:gd name="T28" fmla="*/ 61 w 4374"/>
                    <a:gd name="T29" fmla="*/ 191 h 6228"/>
                    <a:gd name="T30" fmla="*/ 65 w 4374"/>
                    <a:gd name="T31" fmla="*/ 191 h 6228"/>
                    <a:gd name="T32" fmla="*/ 65 w 4374"/>
                    <a:gd name="T33" fmla="*/ 209 h 6228"/>
                    <a:gd name="T34" fmla="*/ 69 w 4374"/>
                    <a:gd name="T35" fmla="*/ 209 h 6228"/>
                    <a:gd name="T36" fmla="*/ 69 w 4374"/>
                    <a:gd name="T37" fmla="*/ 227 h 6228"/>
                    <a:gd name="T38" fmla="*/ 77 w 4374"/>
                    <a:gd name="T39" fmla="*/ 227 h 6228"/>
                    <a:gd name="T40" fmla="*/ 77 w 4374"/>
                    <a:gd name="T41" fmla="*/ 244 h 6228"/>
                    <a:gd name="T42" fmla="*/ 90 w 4374"/>
                    <a:gd name="T43" fmla="*/ 244 h 6228"/>
                    <a:gd name="T44" fmla="*/ 90 w 4374"/>
                    <a:gd name="T45" fmla="*/ 283 h 6228"/>
                    <a:gd name="T46" fmla="*/ 118 w 4374"/>
                    <a:gd name="T47" fmla="*/ 283 h 6228"/>
                    <a:gd name="T48" fmla="*/ 118 w 4374"/>
                    <a:gd name="T49" fmla="*/ 305 h 6228"/>
                    <a:gd name="T50" fmla="*/ 134 w 4374"/>
                    <a:gd name="T51" fmla="*/ 305 h 6228"/>
                    <a:gd name="T52" fmla="*/ 134 w 4374"/>
                    <a:gd name="T53" fmla="*/ 328 h 6228"/>
                    <a:gd name="T54" fmla="*/ 149 w 4374"/>
                    <a:gd name="T55" fmla="*/ 328 h 6228"/>
                    <a:gd name="T56" fmla="*/ 149 w 4374"/>
                    <a:gd name="T57" fmla="*/ 350 h 6228"/>
                    <a:gd name="T58" fmla="*/ 161 w 4374"/>
                    <a:gd name="T59" fmla="*/ 350 h 6228"/>
                    <a:gd name="T60" fmla="*/ 161 w 4374"/>
                    <a:gd name="T61" fmla="*/ 373 h 6228"/>
                    <a:gd name="T62" fmla="*/ 244 w 4374"/>
                    <a:gd name="T63" fmla="*/ 373 h 6228"/>
                    <a:gd name="T64" fmla="*/ 244 w 4374"/>
                    <a:gd name="T65" fmla="*/ 402 h 6228"/>
                    <a:gd name="T66" fmla="*/ 259 w 4374"/>
                    <a:gd name="T67" fmla="*/ 402 h 6228"/>
                    <a:gd name="T68" fmla="*/ 259 w 4374"/>
                    <a:gd name="T69" fmla="*/ 430 h 6228"/>
                    <a:gd name="T70" fmla="*/ 260 w 4374"/>
                    <a:gd name="T71" fmla="*/ 430 h 6228"/>
                    <a:gd name="T72" fmla="*/ 260 w 4374"/>
                    <a:gd name="T73" fmla="*/ 462 h 6228"/>
                    <a:gd name="T74" fmla="*/ 262 w 4374"/>
                    <a:gd name="T75" fmla="*/ 462 h 6228"/>
                    <a:gd name="T76" fmla="*/ 262 w 4374"/>
                    <a:gd name="T77" fmla="*/ 495 h 6228"/>
                    <a:gd name="T78" fmla="*/ 299 w 4374"/>
                    <a:gd name="T79" fmla="*/ 495 h 6228"/>
                    <a:gd name="T80" fmla="*/ 299 w 4374"/>
                    <a:gd name="T81" fmla="*/ 527 h 6228"/>
                    <a:gd name="T82" fmla="*/ 309 w 4374"/>
                    <a:gd name="T83" fmla="*/ 527 h 6228"/>
                    <a:gd name="T84" fmla="*/ 309 w 4374"/>
                    <a:gd name="T85" fmla="*/ 559 h 6228"/>
                    <a:gd name="T86" fmla="*/ 427 w 4374"/>
                    <a:gd name="T87" fmla="*/ 559 h 6228"/>
                    <a:gd name="T88" fmla="*/ 427 w 4374"/>
                    <a:gd name="T89" fmla="*/ 688 h 622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374"/>
                    <a:gd name="T136" fmla="*/ 0 h 6228"/>
                    <a:gd name="T137" fmla="*/ 4374 w 4374"/>
                    <a:gd name="T138" fmla="*/ 6228 h 622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374" h="6228">
                      <a:moveTo>
                        <a:pt x="0" y="0"/>
                      </a:moveTo>
                      <a:lnTo>
                        <a:pt x="36" y="0"/>
                      </a:lnTo>
                      <a:lnTo>
                        <a:pt x="36" y="708"/>
                      </a:lnTo>
                      <a:lnTo>
                        <a:pt x="128" y="708"/>
                      </a:lnTo>
                      <a:lnTo>
                        <a:pt x="128" y="849"/>
                      </a:lnTo>
                      <a:lnTo>
                        <a:pt x="184" y="849"/>
                      </a:lnTo>
                      <a:lnTo>
                        <a:pt x="184" y="1132"/>
                      </a:lnTo>
                      <a:lnTo>
                        <a:pt x="235" y="1132"/>
                      </a:lnTo>
                      <a:lnTo>
                        <a:pt x="235" y="1274"/>
                      </a:lnTo>
                      <a:lnTo>
                        <a:pt x="544" y="1274"/>
                      </a:lnTo>
                      <a:lnTo>
                        <a:pt x="544" y="1424"/>
                      </a:lnTo>
                      <a:lnTo>
                        <a:pt x="552" y="1424"/>
                      </a:lnTo>
                      <a:lnTo>
                        <a:pt x="552" y="1574"/>
                      </a:lnTo>
                      <a:lnTo>
                        <a:pt x="625" y="1574"/>
                      </a:lnTo>
                      <a:lnTo>
                        <a:pt x="625" y="1729"/>
                      </a:lnTo>
                      <a:lnTo>
                        <a:pt x="666" y="1729"/>
                      </a:lnTo>
                      <a:lnTo>
                        <a:pt x="666" y="1890"/>
                      </a:lnTo>
                      <a:lnTo>
                        <a:pt x="710" y="1890"/>
                      </a:lnTo>
                      <a:lnTo>
                        <a:pt x="710" y="2051"/>
                      </a:lnTo>
                      <a:lnTo>
                        <a:pt x="791" y="2051"/>
                      </a:lnTo>
                      <a:lnTo>
                        <a:pt x="791" y="2211"/>
                      </a:lnTo>
                      <a:lnTo>
                        <a:pt x="920" y="2211"/>
                      </a:lnTo>
                      <a:lnTo>
                        <a:pt x="920" y="2561"/>
                      </a:lnTo>
                      <a:lnTo>
                        <a:pt x="1207" y="2561"/>
                      </a:lnTo>
                      <a:lnTo>
                        <a:pt x="1207" y="2764"/>
                      </a:lnTo>
                      <a:lnTo>
                        <a:pt x="1369" y="2764"/>
                      </a:lnTo>
                      <a:lnTo>
                        <a:pt x="1369" y="2968"/>
                      </a:lnTo>
                      <a:lnTo>
                        <a:pt x="1528" y="2968"/>
                      </a:lnTo>
                      <a:lnTo>
                        <a:pt x="1528" y="3172"/>
                      </a:lnTo>
                      <a:lnTo>
                        <a:pt x="1656" y="3172"/>
                      </a:lnTo>
                      <a:lnTo>
                        <a:pt x="1656" y="3376"/>
                      </a:lnTo>
                      <a:lnTo>
                        <a:pt x="2503" y="3376"/>
                      </a:lnTo>
                      <a:lnTo>
                        <a:pt x="2503" y="3635"/>
                      </a:lnTo>
                      <a:lnTo>
                        <a:pt x="2658" y="3635"/>
                      </a:lnTo>
                      <a:lnTo>
                        <a:pt x="2658" y="3894"/>
                      </a:lnTo>
                      <a:lnTo>
                        <a:pt x="2669" y="3894"/>
                      </a:lnTo>
                      <a:lnTo>
                        <a:pt x="2669" y="4186"/>
                      </a:lnTo>
                      <a:lnTo>
                        <a:pt x="2684" y="4186"/>
                      </a:lnTo>
                      <a:lnTo>
                        <a:pt x="2684" y="4478"/>
                      </a:lnTo>
                      <a:lnTo>
                        <a:pt x="3067" y="4478"/>
                      </a:lnTo>
                      <a:lnTo>
                        <a:pt x="3067" y="4770"/>
                      </a:lnTo>
                      <a:lnTo>
                        <a:pt x="3170" y="4770"/>
                      </a:lnTo>
                      <a:lnTo>
                        <a:pt x="3170" y="5061"/>
                      </a:lnTo>
                      <a:lnTo>
                        <a:pt x="4374" y="5061"/>
                      </a:lnTo>
                      <a:lnTo>
                        <a:pt x="4374" y="6228"/>
                      </a:lnTo>
                    </a:path>
                  </a:pathLst>
                </a:custGeom>
                <a:noFill/>
                <a:ln w="38100" cap="flat">
                  <a:solidFill>
                    <a:srgbClr val="2EB848"/>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defTabSz="914400" fontAlgn="base">
                    <a:spcBef>
                      <a:spcPct val="0"/>
                    </a:spcBef>
                    <a:spcAft>
                      <a:spcPct val="0"/>
                    </a:spcAft>
                  </a:pPr>
                  <a:endParaRPr lang="de-DE">
                    <a:solidFill>
                      <a:srgbClr val="000000"/>
                    </a:solidFill>
                    <a:ea typeface="ＭＳ Ｐゴシック" charset="0"/>
                    <a:cs typeface="ＭＳ Ｐゴシック" charset="0"/>
                  </a:endParaRPr>
                </a:p>
              </p:txBody>
            </p:sp>
            <p:sp>
              <p:nvSpPr>
                <p:cNvPr id="37934" name="Freeform 34"/>
                <p:cNvSpPr>
                  <a:spLocks/>
                </p:cNvSpPr>
                <p:nvPr/>
              </p:nvSpPr>
              <p:spPr bwMode="auto">
                <a:xfrm>
                  <a:off x="1078" y="1122"/>
                  <a:ext cx="1702" cy="653"/>
                </a:xfrm>
                <a:custGeom>
                  <a:avLst/>
                  <a:gdLst>
                    <a:gd name="T0" fmla="*/ 0 w 5453"/>
                    <a:gd name="T1" fmla="*/ 0 h 1965"/>
                    <a:gd name="T2" fmla="*/ 3 w 5453"/>
                    <a:gd name="T3" fmla="*/ 0 h 1965"/>
                    <a:gd name="T4" fmla="*/ 3 w 5453"/>
                    <a:gd name="T5" fmla="*/ 27 h 1965"/>
                    <a:gd name="T6" fmla="*/ 18 w 5453"/>
                    <a:gd name="T7" fmla="*/ 27 h 1965"/>
                    <a:gd name="T8" fmla="*/ 18 w 5453"/>
                    <a:gd name="T9" fmla="*/ 54 h 1965"/>
                    <a:gd name="T10" fmla="*/ 90 w 5453"/>
                    <a:gd name="T11" fmla="*/ 54 h 1965"/>
                    <a:gd name="T12" fmla="*/ 90 w 5453"/>
                    <a:gd name="T13" fmla="*/ 76 h 1965"/>
                    <a:gd name="T14" fmla="*/ 125 w 5453"/>
                    <a:gd name="T15" fmla="*/ 76 h 1965"/>
                    <a:gd name="T16" fmla="*/ 125 w 5453"/>
                    <a:gd name="T17" fmla="*/ 101 h 1965"/>
                    <a:gd name="T18" fmla="*/ 161 w 5453"/>
                    <a:gd name="T19" fmla="*/ 101 h 1965"/>
                    <a:gd name="T20" fmla="*/ 161 w 5453"/>
                    <a:gd name="T21" fmla="*/ 135 h 1965"/>
                    <a:gd name="T22" fmla="*/ 163 w 5453"/>
                    <a:gd name="T23" fmla="*/ 135 h 1965"/>
                    <a:gd name="T24" fmla="*/ 163 w 5453"/>
                    <a:gd name="T25" fmla="*/ 173 h 1965"/>
                    <a:gd name="T26" fmla="*/ 213 w 5453"/>
                    <a:gd name="T27" fmla="*/ 173 h 1965"/>
                    <a:gd name="T28" fmla="*/ 213 w 5453"/>
                    <a:gd name="T29" fmla="*/ 217 h 1965"/>
                    <a:gd name="T30" fmla="*/ 531 w 5453"/>
                    <a:gd name="T31" fmla="*/ 217 h 1965"/>
                    <a:gd name="T32" fmla="*/ 531 w 5453"/>
                    <a:gd name="T33" fmla="*/ 217 h 19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453"/>
                    <a:gd name="T52" fmla="*/ 0 h 1965"/>
                    <a:gd name="T53" fmla="*/ 5453 w 5453"/>
                    <a:gd name="T54" fmla="*/ 1965 h 196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453" h="1965">
                      <a:moveTo>
                        <a:pt x="0" y="0"/>
                      </a:moveTo>
                      <a:lnTo>
                        <a:pt x="36" y="0"/>
                      </a:lnTo>
                      <a:lnTo>
                        <a:pt x="36" y="245"/>
                      </a:lnTo>
                      <a:lnTo>
                        <a:pt x="184" y="245"/>
                      </a:lnTo>
                      <a:lnTo>
                        <a:pt x="184" y="495"/>
                      </a:lnTo>
                      <a:lnTo>
                        <a:pt x="920" y="495"/>
                      </a:lnTo>
                      <a:lnTo>
                        <a:pt x="920" y="691"/>
                      </a:lnTo>
                      <a:lnTo>
                        <a:pt x="1288" y="691"/>
                      </a:lnTo>
                      <a:lnTo>
                        <a:pt x="1288" y="918"/>
                      </a:lnTo>
                      <a:lnTo>
                        <a:pt x="1656" y="918"/>
                      </a:lnTo>
                      <a:lnTo>
                        <a:pt x="1656" y="1221"/>
                      </a:lnTo>
                      <a:lnTo>
                        <a:pt x="1671" y="1221"/>
                      </a:lnTo>
                      <a:lnTo>
                        <a:pt x="1671" y="1565"/>
                      </a:lnTo>
                      <a:lnTo>
                        <a:pt x="2183" y="1565"/>
                      </a:lnTo>
                      <a:lnTo>
                        <a:pt x="2183" y="1965"/>
                      </a:lnTo>
                      <a:lnTo>
                        <a:pt x="5453" y="1965"/>
                      </a:lnTo>
                    </a:path>
                  </a:pathLst>
                </a:custGeom>
                <a:noFill/>
                <a:ln w="38100" cap="flat">
                  <a:solidFill>
                    <a:srgbClr val="EF3338"/>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defTabSz="914400" fontAlgn="base">
                    <a:spcBef>
                      <a:spcPct val="0"/>
                    </a:spcBef>
                    <a:spcAft>
                      <a:spcPct val="0"/>
                    </a:spcAft>
                  </a:pPr>
                  <a:endParaRPr lang="de-DE">
                    <a:solidFill>
                      <a:srgbClr val="000000"/>
                    </a:solidFill>
                    <a:ea typeface="ＭＳ Ｐゴシック" charset="0"/>
                    <a:cs typeface="ＭＳ Ｐゴシック" charset="0"/>
                  </a:endParaRPr>
                </a:p>
              </p:txBody>
            </p:sp>
            <p:sp>
              <p:nvSpPr>
                <p:cNvPr id="37935" name="Rectangle 41"/>
                <p:cNvSpPr>
                  <a:spLocks noChangeArrowheads="1"/>
                </p:cNvSpPr>
                <p:nvPr/>
              </p:nvSpPr>
              <p:spPr bwMode="auto">
                <a:xfrm>
                  <a:off x="3895" y="1049"/>
                  <a:ext cx="0"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400" fontAlgn="base">
                    <a:spcBef>
                      <a:spcPct val="0"/>
                    </a:spcBef>
                    <a:spcAft>
                      <a:spcPct val="0"/>
                    </a:spcAft>
                  </a:pPr>
                  <a:endParaRPr lang="de-DE">
                    <a:solidFill>
                      <a:srgbClr val="000000"/>
                    </a:solidFill>
                    <a:ea typeface="ＭＳ Ｐゴシック" charset="0"/>
                    <a:cs typeface="ＭＳ Ｐゴシック" charset="0"/>
                  </a:endParaRPr>
                </a:p>
              </p:txBody>
            </p:sp>
            <p:sp>
              <p:nvSpPr>
                <p:cNvPr id="37936" name="Rectangle 42"/>
                <p:cNvSpPr>
                  <a:spLocks noChangeArrowheads="1"/>
                </p:cNvSpPr>
                <p:nvPr/>
              </p:nvSpPr>
              <p:spPr bwMode="auto">
                <a:xfrm>
                  <a:off x="2472" y="676"/>
                  <a:ext cx="27"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400" fontAlgn="base">
                    <a:spcBef>
                      <a:spcPct val="0"/>
                    </a:spcBef>
                    <a:spcAft>
                      <a:spcPct val="0"/>
                    </a:spcAft>
                  </a:pPr>
                  <a:r>
                    <a:rPr lang="de-DE" sz="1300" b="1">
                      <a:solidFill>
                        <a:srgbClr val="000000"/>
                      </a:solidFill>
                      <a:ea typeface="ＭＳ Ｐゴシック" charset="0"/>
                      <a:cs typeface="ＭＳ Ｐゴシック" charset="0"/>
                    </a:rPr>
                    <a:t> </a:t>
                  </a:r>
                  <a:endParaRPr lang="de-DE">
                    <a:solidFill>
                      <a:srgbClr val="000000"/>
                    </a:solidFill>
                    <a:ea typeface="ＭＳ Ｐゴシック" charset="0"/>
                    <a:cs typeface="ＭＳ Ｐゴシック" charset="0"/>
                  </a:endParaRPr>
                </a:p>
              </p:txBody>
            </p:sp>
          </p:grpSp>
          <p:sp>
            <p:nvSpPr>
              <p:cNvPr id="37902" name="Textfeld 61"/>
              <p:cNvSpPr txBox="1">
                <a:spLocks noChangeArrowheads="1"/>
              </p:cNvSpPr>
              <p:nvPr/>
            </p:nvSpPr>
            <p:spPr bwMode="auto">
              <a:xfrm>
                <a:off x="3275856" y="4869160"/>
                <a:ext cx="371348" cy="262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1" fontAlgn="base" hangingPunct="1">
                  <a:spcBef>
                    <a:spcPct val="0"/>
                  </a:spcBef>
                  <a:spcAft>
                    <a:spcPct val="0"/>
                  </a:spcAft>
                </a:pPr>
                <a:r>
                  <a:rPr lang="de-DE" sz="1200" b="1">
                    <a:solidFill>
                      <a:srgbClr val="000000"/>
                    </a:solidFill>
                  </a:rPr>
                  <a:t>NA</a:t>
                </a:r>
              </a:p>
            </p:txBody>
          </p:sp>
          <p:sp>
            <p:nvSpPr>
              <p:cNvPr id="37903" name="Textfeld 62"/>
              <p:cNvSpPr txBox="1">
                <a:spLocks noChangeArrowheads="1"/>
              </p:cNvSpPr>
              <p:nvPr/>
            </p:nvSpPr>
            <p:spPr bwMode="auto">
              <a:xfrm>
                <a:off x="4644008" y="4846296"/>
                <a:ext cx="903732" cy="26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1" fontAlgn="base" hangingPunct="1">
                  <a:spcBef>
                    <a:spcPct val="0"/>
                  </a:spcBef>
                  <a:spcAft>
                    <a:spcPct val="0"/>
                  </a:spcAft>
                </a:pPr>
                <a:r>
                  <a:rPr lang="de-DE" sz="1200" b="1">
                    <a:solidFill>
                      <a:srgbClr val="000000"/>
                    </a:solidFill>
                  </a:rPr>
                  <a:t>No therapy</a:t>
                </a:r>
              </a:p>
            </p:txBody>
          </p:sp>
          <p:sp>
            <p:nvSpPr>
              <p:cNvPr id="37904" name="Textfeld 63"/>
              <p:cNvSpPr txBox="1">
                <a:spLocks noChangeArrowheads="1"/>
              </p:cNvSpPr>
              <p:nvPr/>
            </p:nvSpPr>
            <p:spPr bwMode="auto">
              <a:xfrm>
                <a:off x="4427984" y="2719953"/>
                <a:ext cx="485745" cy="26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1" fontAlgn="base" hangingPunct="1">
                  <a:spcBef>
                    <a:spcPct val="0"/>
                  </a:spcBef>
                  <a:spcAft>
                    <a:spcPct val="0"/>
                  </a:spcAft>
                </a:pPr>
                <a:r>
                  <a:rPr lang="de-DE" sz="1200" b="1" dirty="0">
                    <a:solidFill>
                      <a:srgbClr val="000000"/>
                    </a:solidFill>
                  </a:rPr>
                  <a:t>IFN</a:t>
                </a:r>
                <a:r>
                  <a:rPr lang="en-US" sz="1200" dirty="0">
                    <a:latin typeface="Symbol" charset="2"/>
                    <a:cs typeface="Symbol" charset="2"/>
                  </a:rPr>
                  <a:t>a</a:t>
                </a:r>
                <a:endParaRPr lang="de-DE" sz="1200" b="1" dirty="0">
                  <a:solidFill>
                    <a:srgbClr val="000000"/>
                  </a:solidFill>
                </a:endParaRPr>
              </a:p>
            </p:txBody>
          </p:sp>
        </p:grpSp>
        <p:grpSp>
          <p:nvGrpSpPr>
            <p:cNvPr id="37897" name="Gruppieren 65"/>
            <p:cNvGrpSpPr>
              <a:grpSpLocks/>
            </p:cNvGrpSpPr>
            <p:nvPr/>
          </p:nvGrpSpPr>
          <p:grpSpPr bwMode="auto">
            <a:xfrm>
              <a:off x="4846744" y="2540751"/>
              <a:ext cx="2437877" cy="2551231"/>
              <a:chOff x="4846744" y="2540751"/>
              <a:chExt cx="2437877" cy="2551231"/>
            </a:xfrm>
          </p:grpSpPr>
          <p:sp>
            <p:nvSpPr>
              <p:cNvPr id="37898" name="Textfeld 22"/>
              <p:cNvSpPr txBox="1">
                <a:spLocks noChangeArrowheads="1"/>
              </p:cNvSpPr>
              <p:nvPr/>
            </p:nvSpPr>
            <p:spPr bwMode="auto">
              <a:xfrm>
                <a:off x="4846744" y="2540751"/>
                <a:ext cx="1846337" cy="23313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1" fontAlgn="base" hangingPunct="1">
                  <a:spcBef>
                    <a:spcPct val="0"/>
                  </a:spcBef>
                  <a:spcAft>
                    <a:spcPct val="0"/>
                  </a:spcAft>
                </a:pPr>
                <a:r>
                  <a:rPr lang="de-DE" sz="1000">
                    <a:solidFill>
                      <a:srgbClr val="000000"/>
                    </a:solidFill>
                    <a:ea typeface="ÇlÇr ñæí©" charset="0"/>
                    <a:cs typeface="ÇlÇr ñæí©" charset="0"/>
                  </a:rPr>
                  <a:t>Log rank: p&lt;0.01 vs </a:t>
                </a:r>
                <a:r>
                  <a:rPr lang="de-DE" sz="1000" b="1">
                    <a:solidFill>
                      <a:srgbClr val="000000"/>
                    </a:solidFill>
                    <a:ea typeface="ÇlÇr ñæí©" charset="0"/>
                    <a:cs typeface="ÇlÇr ñæí©" charset="0"/>
                  </a:rPr>
                  <a:t>NA</a:t>
                </a:r>
                <a:endParaRPr lang="de-DE" b="1">
                  <a:solidFill>
                    <a:srgbClr val="000000"/>
                  </a:solidFill>
                  <a:ea typeface="MS PGothic" charset="0"/>
                  <a:cs typeface="MS PGothic" charset="0"/>
                </a:endParaRPr>
              </a:p>
            </p:txBody>
          </p:sp>
          <p:sp>
            <p:nvSpPr>
              <p:cNvPr id="37899" name="Textfeld 23"/>
              <p:cNvSpPr txBox="1">
                <a:spLocks noChangeArrowheads="1"/>
              </p:cNvSpPr>
              <p:nvPr/>
            </p:nvSpPr>
            <p:spPr bwMode="auto">
              <a:xfrm>
                <a:off x="5584219" y="4858852"/>
                <a:ext cx="1700402" cy="23313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1" fontAlgn="base" hangingPunct="1">
                  <a:spcBef>
                    <a:spcPct val="0"/>
                  </a:spcBef>
                  <a:spcAft>
                    <a:spcPct val="0"/>
                  </a:spcAft>
                </a:pPr>
                <a:r>
                  <a:rPr lang="de-DE" sz="1000">
                    <a:solidFill>
                      <a:srgbClr val="000000"/>
                    </a:solidFill>
                    <a:ea typeface="ÇlÇr ñæí©" charset="0"/>
                    <a:cs typeface="ÇlÇr ñæí©" charset="0"/>
                  </a:rPr>
                  <a:t>Log rank: p=0.02 vs </a:t>
                </a:r>
                <a:r>
                  <a:rPr lang="de-DE" sz="1000" b="1">
                    <a:solidFill>
                      <a:srgbClr val="000000"/>
                    </a:solidFill>
                    <a:ea typeface="ÇlÇr ñæí©" charset="0"/>
                    <a:cs typeface="ÇlÇr ñæí©" charset="0"/>
                  </a:rPr>
                  <a:t>NA</a:t>
                </a:r>
                <a:endParaRPr lang="de-DE" b="1">
                  <a:solidFill>
                    <a:srgbClr val="000000"/>
                  </a:solidFill>
                  <a:ea typeface="MS PGothic" charset="0"/>
                  <a:cs typeface="MS PGothic" charset="0"/>
                </a:endParaRPr>
              </a:p>
            </p:txBody>
          </p:sp>
          <p:sp>
            <p:nvSpPr>
              <p:cNvPr id="37900" name="Textfeld 23"/>
              <p:cNvSpPr txBox="1">
                <a:spLocks noChangeArrowheads="1"/>
              </p:cNvSpPr>
              <p:nvPr/>
            </p:nvSpPr>
            <p:spPr bwMode="auto">
              <a:xfrm>
                <a:off x="4846745" y="2881648"/>
                <a:ext cx="1846336" cy="23313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1" fontAlgn="base" hangingPunct="1">
                  <a:spcBef>
                    <a:spcPct val="0"/>
                  </a:spcBef>
                  <a:spcAft>
                    <a:spcPct val="0"/>
                  </a:spcAft>
                </a:pPr>
                <a:r>
                  <a:rPr lang="de-DE" sz="1000">
                    <a:solidFill>
                      <a:srgbClr val="000000"/>
                    </a:solidFill>
                    <a:ea typeface="ÇlÇr ñæí©" charset="0"/>
                    <a:cs typeface="ÇlÇr ñæí©" charset="0"/>
                  </a:rPr>
                  <a:t>Log rank: p=0.05 vs </a:t>
                </a:r>
                <a:r>
                  <a:rPr lang="de-DE" sz="1000" b="1">
                    <a:solidFill>
                      <a:srgbClr val="000000"/>
                    </a:solidFill>
                    <a:ea typeface="ÇlÇr ñæí©" charset="0"/>
                    <a:cs typeface="ÇlÇr ñæí©" charset="0"/>
                  </a:rPr>
                  <a:t>no therapy</a:t>
                </a:r>
              </a:p>
            </p:txBody>
          </p:sp>
        </p:grpSp>
      </p:grpSp>
      <p:sp>
        <p:nvSpPr>
          <p:cNvPr id="37890" name="Textfeld 51"/>
          <p:cNvSpPr txBox="1">
            <a:spLocks noChangeArrowheads="1"/>
          </p:cNvSpPr>
          <p:nvPr/>
        </p:nvSpPr>
        <p:spPr bwMode="auto">
          <a:xfrm>
            <a:off x="206103" y="6523736"/>
            <a:ext cx="591026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1" fontAlgn="base" hangingPunct="1">
              <a:spcBef>
                <a:spcPct val="0"/>
              </a:spcBef>
              <a:spcAft>
                <a:spcPct val="0"/>
              </a:spcAft>
            </a:pPr>
            <a:r>
              <a:rPr lang="de-DE" sz="1000" dirty="0"/>
              <a:t>A. </a:t>
            </a:r>
            <a:r>
              <a:rPr lang="de-DE" sz="1000" dirty="0" err="1"/>
              <a:t>Wranke</a:t>
            </a:r>
            <a:r>
              <a:rPr lang="de-DE" sz="1000" dirty="0"/>
              <a:t> et al., </a:t>
            </a:r>
            <a:r>
              <a:rPr lang="en-US" sz="1000" dirty="0"/>
              <a:t>Hepatology. 2017 Feb;65(2):414-425.)</a:t>
            </a:r>
            <a:endParaRPr lang="de-DE" sz="1000" dirty="0"/>
          </a:p>
        </p:txBody>
      </p:sp>
      <p:sp>
        <p:nvSpPr>
          <p:cNvPr id="37891" name="Titel 1"/>
          <p:cNvSpPr>
            <a:spLocks noGrp="1"/>
          </p:cNvSpPr>
          <p:nvPr>
            <p:ph type="title"/>
          </p:nvPr>
        </p:nvSpPr>
        <p:spPr>
          <a:xfrm>
            <a:off x="206103" y="96044"/>
            <a:ext cx="10972800" cy="996513"/>
          </a:xfrm>
          <a:noFill/>
          <a:ln w="12700">
            <a:noFill/>
            <a:miter lim="400000"/>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11516" rIns="0" bIns="0" numCol="1" rtlCol="0" anchor="ctr" anchorCtr="0" compatLnSpc="1">
            <a:prstTxWarp prst="textNoShape">
              <a:avLst/>
            </a:prstTxWarp>
            <a:spAutoFit/>
          </a:bodyPr>
          <a:lstStyle/>
          <a:p>
            <a:pPr marL="11516" defTabSz="410751">
              <a:spcBef>
                <a:spcPts val="91"/>
              </a:spcBef>
              <a:spcAft>
                <a:spcPts val="0"/>
              </a:spcAft>
            </a:pPr>
            <a:r>
              <a:rPr lang="en-US" sz="3200" b="1" kern="1200" spc="-5" dirty="0" err="1">
                <a:solidFill>
                  <a:schemeClr val="bg1"/>
                </a:solidFill>
                <a:latin typeface="Calibri" panose="020F0502020204030204" pitchFamily="34" charset="0"/>
                <a:ea typeface="+mj-ea"/>
                <a:cs typeface="Calibri" panose="020F0502020204030204" pitchFamily="34" charset="0"/>
              </a:rPr>
              <a:t>IFNa</a:t>
            </a:r>
            <a:r>
              <a:rPr lang="en-US" sz="3200" b="1" kern="1200" spc="-5" dirty="0">
                <a:solidFill>
                  <a:schemeClr val="bg1"/>
                </a:solidFill>
                <a:latin typeface="Calibri" panose="020F0502020204030204" pitchFamily="34" charset="0"/>
                <a:ea typeface="+mj-ea"/>
                <a:cs typeface="Calibri" panose="020F0502020204030204" pitchFamily="34" charset="0"/>
              </a:rPr>
              <a:t>-treated patients developed clinical endpoints</a:t>
            </a:r>
            <a:br>
              <a:rPr lang="en-US" sz="3200" b="1" kern="1200" spc="-5" dirty="0">
                <a:solidFill>
                  <a:schemeClr val="bg1"/>
                </a:solidFill>
                <a:latin typeface="Calibri" panose="020F0502020204030204" pitchFamily="34" charset="0"/>
                <a:ea typeface="+mj-ea"/>
                <a:cs typeface="Calibri" panose="020F0502020204030204" pitchFamily="34" charset="0"/>
              </a:rPr>
            </a:br>
            <a:r>
              <a:rPr lang="en-US" sz="3200" b="1" kern="1200" spc="-5" dirty="0">
                <a:solidFill>
                  <a:schemeClr val="bg1"/>
                </a:solidFill>
                <a:latin typeface="Calibri" panose="020F0502020204030204" pitchFamily="34" charset="0"/>
                <a:ea typeface="+mj-ea"/>
                <a:cs typeface="Calibri" panose="020F0502020204030204" pitchFamily="34" charset="0"/>
              </a:rPr>
              <a:t>less frequently </a:t>
            </a:r>
            <a:endParaRPr lang="de-DE" sz="3200" b="1" kern="1200" spc="-5" dirty="0">
              <a:solidFill>
                <a:schemeClr val="bg1"/>
              </a:solidFill>
              <a:latin typeface="Calibri" panose="020F0502020204030204" pitchFamily="34" charset="0"/>
              <a:ea typeface="+mj-ea"/>
              <a:cs typeface="Calibri" panose="020F0502020204030204" pitchFamily="34" charset="0"/>
            </a:endParaRPr>
          </a:p>
        </p:txBody>
      </p:sp>
      <p:sp>
        <p:nvSpPr>
          <p:cNvPr id="48" name="Textfeld 3"/>
          <p:cNvSpPr txBox="1">
            <a:spLocks noChangeArrowheads="1"/>
          </p:cNvSpPr>
          <p:nvPr/>
        </p:nvSpPr>
        <p:spPr bwMode="auto">
          <a:xfrm>
            <a:off x="5210176" y="1573213"/>
            <a:ext cx="4138613" cy="584200"/>
          </a:xfrm>
          <a:prstGeom prst="rect">
            <a:avLst/>
          </a:prstGeom>
          <a:solidFill>
            <a:srgbClr val="F2F1F1"/>
          </a:solidFill>
          <a:ln/>
        </p:spPr>
        <p:style>
          <a:lnRef idx="2">
            <a:schemeClr val="accent1"/>
          </a:lnRef>
          <a:fillRef idx="1">
            <a:schemeClr val="lt1"/>
          </a:fillRef>
          <a:effectRef idx="0">
            <a:schemeClr val="accent1"/>
          </a:effectRef>
          <a:fontRef idx="minor">
            <a:schemeClr val="dk1"/>
          </a:fontRef>
        </p:style>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1" fontAlgn="base" hangingPunct="1">
              <a:spcBef>
                <a:spcPct val="0"/>
              </a:spcBef>
              <a:spcAft>
                <a:spcPct val="0"/>
              </a:spcAft>
              <a:defRPr/>
            </a:pPr>
            <a:r>
              <a:rPr lang="de-DE" sz="1600" dirty="0">
                <a:solidFill>
                  <a:srgbClr val="000000"/>
                </a:solidFill>
              </a:rPr>
              <a:t>N=136 </a:t>
            </a:r>
            <a:r>
              <a:rPr lang="de-DE" sz="1600" dirty="0" err="1">
                <a:solidFill>
                  <a:srgbClr val="000000"/>
                </a:solidFill>
              </a:rPr>
              <a:t>patients</a:t>
            </a:r>
            <a:r>
              <a:rPr lang="de-DE" sz="1600" dirty="0">
                <a:solidFill>
                  <a:srgbClr val="000000"/>
                </a:solidFill>
              </a:rPr>
              <a:t> </a:t>
            </a:r>
            <a:r>
              <a:rPr lang="de-DE" sz="1600" dirty="0" err="1">
                <a:solidFill>
                  <a:srgbClr val="000000"/>
                </a:solidFill>
              </a:rPr>
              <a:t>with</a:t>
            </a:r>
            <a:r>
              <a:rPr lang="de-DE" sz="1600" dirty="0">
                <a:solidFill>
                  <a:srgbClr val="000000"/>
                </a:solidFill>
              </a:rPr>
              <a:t> </a:t>
            </a:r>
            <a:r>
              <a:rPr lang="de-DE" sz="1600" dirty="0" err="1">
                <a:solidFill>
                  <a:srgbClr val="000000"/>
                </a:solidFill>
              </a:rPr>
              <a:t>chronic</a:t>
            </a:r>
            <a:r>
              <a:rPr lang="de-DE" sz="1600" dirty="0">
                <a:solidFill>
                  <a:srgbClr val="000000"/>
                </a:solidFill>
              </a:rPr>
              <a:t> </a:t>
            </a:r>
            <a:r>
              <a:rPr lang="de-DE" sz="1600" dirty="0" err="1">
                <a:solidFill>
                  <a:srgbClr val="000000"/>
                </a:solidFill>
              </a:rPr>
              <a:t>hepatitis</a:t>
            </a:r>
            <a:r>
              <a:rPr lang="de-DE" sz="1600" dirty="0">
                <a:solidFill>
                  <a:srgbClr val="000000"/>
                </a:solidFill>
              </a:rPr>
              <a:t> </a:t>
            </a:r>
            <a:r>
              <a:rPr lang="de-DE" sz="1600" dirty="0" err="1">
                <a:solidFill>
                  <a:srgbClr val="000000"/>
                </a:solidFill>
              </a:rPr>
              <a:t>delta</a:t>
            </a:r>
            <a:endParaRPr lang="de-DE" sz="1600" dirty="0">
              <a:solidFill>
                <a:srgbClr val="000000"/>
              </a:solidFill>
            </a:endParaRPr>
          </a:p>
          <a:p>
            <a:pPr defTabSz="914400" eaLnBrk="1" fontAlgn="base" hangingPunct="1">
              <a:spcBef>
                <a:spcPct val="0"/>
              </a:spcBef>
              <a:spcAft>
                <a:spcPct val="0"/>
              </a:spcAft>
              <a:defRPr/>
            </a:pPr>
            <a:r>
              <a:rPr lang="de-DE" sz="1600" dirty="0">
                <a:solidFill>
                  <a:srgbClr val="000000"/>
                </a:solidFill>
              </a:rPr>
              <a:t>Follow-</a:t>
            </a:r>
            <a:r>
              <a:rPr lang="de-DE" sz="1600" dirty="0" err="1">
                <a:solidFill>
                  <a:srgbClr val="000000"/>
                </a:solidFill>
              </a:rPr>
              <a:t>Up</a:t>
            </a:r>
            <a:r>
              <a:rPr lang="de-DE" sz="1600" dirty="0">
                <a:solidFill>
                  <a:srgbClr val="000000"/>
                </a:solidFill>
              </a:rPr>
              <a:t> &gt;6 </a:t>
            </a:r>
            <a:r>
              <a:rPr lang="de-DE" sz="1600" dirty="0" err="1">
                <a:solidFill>
                  <a:srgbClr val="000000"/>
                </a:solidFill>
              </a:rPr>
              <a:t>months</a:t>
            </a:r>
            <a:r>
              <a:rPr lang="de-DE" sz="1600" dirty="0">
                <a:solidFill>
                  <a:srgbClr val="000000"/>
                </a:solidFill>
              </a:rPr>
              <a:t> (median FU 5.2 </a:t>
            </a:r>
            <a:r>
              <a:rPr lang="de-DE" sz="1600" dirty="0" err="1">
                <a:solidFill>
                  <a:srgbClr val="000000"/>
                </a:solidFill>
              </a:rPr>
              <a:t>yrs</a:t>
            </a:r>
            <a:r>
              <a:rPr lang="de-DE" sz="1600" dirty="0">
                <a:solidFill>
                  <a:srgbClr val="000000"/>
                </a:solidFill>
              </a:rPr>
              <a:t>)</a:t>
            </a:r>
          </a:p>
        </p:txBody>
      </p:sp>
      <p:sp>
        <p:nvSpPr>
          <p:cNvPr id="3" name="Rechteck 2"/>
          <p:cNvSpPr/>
          <p:nvPr/>
        </p:nvSpPr>
        <p:spPr>
          <a:xfrm>
            <a:off x="6188076" y="4719639"/>
            <a:ext cx="2278063" cy="338137"/>
          </a:xfrm>
          <a:prstGeom prst="rect">
            <a:avLst/>
          </a:prstGeom>
          <a:ln>
            <a:solidFill>
              <a:srgbClr val="0000FF"/>
            </a:solidFill>
          </a:ln>
        </p:spPr>
        <p:txBody>
          <a:bodyPr wrap="none">
            <a:spAutoFit/>
          </a:bodyPr>
          <a:lstStyle/>
          <a:p>
            <a:pPr defTabSz="914400" fontAlgn="base">
              <a:spcBef>
                <a:spcPct val="0"/>
              </a:spcBef>
              <a:spcAft>
                <a:spcPct val="0"/>
              </a:spcAft>
              <a:defRPr/>
            </a:pPr>
            <a:r>
              <a:rPr lang="de-DE" sz="1600" dirty="0" err="1">
                <a:solidFill>
                  <a:srgbClr val="000000"/>
                </a:solidFill>
                <a:ea typeface="ＭＳ Ｐゴシック" charset="0"/>
                <a:cs typeface="ＭＳ Ｐゴシック" charset="0"/>
              </a:rPr>
              <a:t>n</a:t>
            </a:r>
            <a:r>
              <a:rPr lang="de-DE" sz="1600" dirty="0">
                <a:solidFill>
                  <a:srgbClr val="000000"/>
                </a:solidFill>
                <a:ea typeface="ＭＳ Ｐゴシック" charset="0"/>
                <a:cs typeface="ＭＳ Ｐゴシック" charset="0"/>
              </a:rPr>
              <a:t>=39 (29%) </a:t>
            </a:r>
            <a:r>
              <a:rPr lang="de-DE" sz="1600" dirty="0" err="1">
                <a:solidFill>
                  <a:srgbClr val="000000"/>
                </a:solidFill>
                <a:ea typeface="ＭＳ Ｐゴシック" charset="0"/>
                <a:cs typeface="ＭＳ Ｐゴシック" charset="0"/>
              </a:rPr>
              <a:t>no</a:t>
            </a:r>
            <a:r>
              <a:rPr lang="de-DE" sz="1600" dirty="0">
                <a:solidFill>
                  <a:srgbClr val="000000"/>
                </a:solidFill>
                <a:ea typeface="ＭＳ Ｐゴシック" charset="0"/>
                <a:cs typeface="ＭＳ Ｐゴシック" charset="0"/>
              </a:rPr>
              <a:t> </a:t>
            </a:r>
            <a:r>
              <a:rPr lang="de-DE" sz="1600" dirty="0" err="1">
                <a:solidFill>
                  <a:srgbClr val="000000"/>
                </a:solidFill>
                <a:ea typeface="ＭＳ Ｐゴシック" charset="0"/>
                <a:cs typeface="ＭＳ Ｐゴシック" charset="0"/>
              </a:rPr>
              <a:t>therapy</a:t>
            </a:r>
            <a:endParaRPr lang="de-DE" sz="1600" dirty="0">
              <a:solidFill>
                <a:srgbClr val="000000"/>
              </a:solidFill>
              <a:ea typeface="ＭＳ Ｐゴシック" charset="0"/>
              <a:cs typeface="ＭＳ Ｐゴシック" charset="0"/>
            </a:endParaRPr>
          </a:p>
        </p:txBody>
      </p:sp>
      <p:sp>
        <p:nvSpPr>
          <p:cNvPr id="4" name="Rechteck 3"/>
          <p:cNvSpPr/>
          <p:nvPr/>
        </p:nvSpPr>
        <p:spPr>
          <a:xfrm>
            <a:off x="4360863" y="2601914"/>
            <a:ext cx="1770036" cy="338554"/>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pPr defTabSz="914400" fontAlgn="base">
              <a:spcBef>
                <a:spcPct val="0"/>
              </a:spcBef>
              <a:spcAft>
                <a:spcPct val="0"/>
              </a:spcAft>
              <a:defRPr/>
            </a:pPr>
            <a:r>
              <a:rPr lang="de-DE" sz="1600" dirty="0" err="1">
                <a:solidFill>
                  <a:srgbClr val="000000"/>
                </a:solidFill>
              </a:rPr>
              <a:t>n</a:t>
            </a:r>
            <a:r>
              <a:rPr lang="de-DE" sz="1600" dirty="0">
                <a:solidFill>
                  <a:srgbClr val="000000"/>
                </a:solidFill>
              </a:rPr>
              <a:t>=52 (38%) IFN</a:t>
            </a:r>
            <a:r>
              <a:rPr lang="en-US" sz="1600" dirty="0">
                <a:latin typeface="Symbol" charset="2"/>
                <a:cs typeface="Symbol" charset="2"/>
              </a:rPr>
              <a:t>a</a:t>
            </a:r>
            <a:endParaRPr lang="de-DE" sz="1600" dirty="0">
              <a:solidFill>
                <a:srgbClr val="000000"/>
              </a:solidFill>
            </a:endParaRPr>
          </a:p>
        </p:txBody>
      </p:sp>
      <p:sp>
        <p:nvSpPr>
          <p:cNvPr id="5" name="Rechteck 4"/>
          <p:cNvSpPr/>
          <p:nvPr/>
        </p:nvSpPr>
        <p:spPr>
          <a:xfrm>
            <a:off x="2630489" y="4922839"/>
            <a:ext cx="2289175" cy="339725"/>
          </a:xfrm>
          <a:prstGeom prst="rect">
            <a:avLst/>
          </a:prstGeom>
          <a:ln>
            <a:solidFill>
              <a:srgbClr val="008000"/>
            </a:solidFill>
          </a:ln>
        </p:spPr>
        <p:txBody>
          <a:bodyPr wrap="none">
            <a:spAutoFit/>
          </a:bodyPr>
          <a:lstStyle/>
          <a:p>
            <a:pPr defTabSz="914400" fontAlgn="base">
              <a:spcBef>
                <a:spcPct val="0"/>
              </a:spcBef>
              <a:spcAft>
                <a:spcPct val="0"/>
              </a:spcAft>
              <a:defRPr/>
            </a:pPr>
            <a:r>
              <a:rPr lang="de-DE" sz="1600" dirty="0" err="1">
                <a:solidFill>
                  <a:srgbClr val="000000"/>
                </a:solidFill>
                <a:ea typeface="ＭＳ Ｐゴシック" charset="0"/>
                <a:cs typeface="ＭＳ Ｐゴシック" charset="0"/>
              </a:rPr>
              <a:t>n</a:t>
            </a:r>
            <a:r>
              <a:rPr lang="de-DE" sz="1600" dirty="0">
                <a:solidFill>
                  <a:srgbClr val="000000"/>
                </a:solidFill>
                <a:ea typeface="ＭＳ Ｐゴシック" charset="0"/>
                <a:cs typeface="ＭＳ Ｐゴシック" charset="0"/>
              </a:rPr>
              <a:t>=45 (33%) </a:t>
            </a:r>
            <a:r>
              <a:rPr lang="de-DE" sz="1600" dirty="0" err="1">
                <a:solidFill>
                  <a:srgbClr val="000000"/>
                </a:solidFill>
                <a:ea typeface="ＭＳ Ｐゴシック" charset="0"/>
                <a:cs typeface="ＭＳ Ｐゴシック" charset="0"/>
              </a:rPr>
              <a:t>only</a:t>
            </a:r>
            <a:r>
              <a:rPr lang="de-DE" sz="1600" dirty="0">
                <a:solidFill>
                  <a:srgbClr val="000000"/>
                </a:solidFill>
                <a:ea typeface="ＭＳ Ｐゴシック" charset="0"/>
                <a:cs typeface="ＭＳ Ｐゴシック" charset="0"/>
              </a:rPr>
              <a:t> NUCs</a:t>
            </a:r>
          </a:p>
        </p:txBody>
      </p:sp>
    </p:spTree>
    <p:extLst>
      <p:ext uri="{BB962C8B-B14F-4D97-AF65-F5344CB8AC3E}">
        <p14:creationId xmlns:p14="http://schemas.microsoft.com/office/powerpoint/2010/main" val="24653237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PPT-15.png">
            <a:extLst>
              <a:ext uri="{FF2B5EF4-FFF2-40B4-BE49-F238E27FC236}">
                <a16:creationId xmlns:a16="http://schemas.microsoft.com/office/drawing/2014/main" id="{6B52592E-5FA2-4A34-85E7-09B0CD4EC1C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1167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49" name="Titel 1"/>
          <p:cNvSpPr>
            <a:spLocks noGrp="1"/>
          </p:cNvSpPr>
          <p:nvPr>
            <p:ph type="title"/>
          </p:nvPr>
        </p:nvSpPr>
        <p:spPr>
          <a:xfrm>
            <a:off x="229872" y="125946"/>
            <a:ext cx="9260728" cy="996513"/>
          </a:xfrm>
          <a:noFill/>
          <a:ln w="12700">
            <a:noFill/>
            <a:miter lim="400000"/>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11516" rIns="0" bIns="0" numCol="1" rtlCol="0" anchor="ctr" anchorCtr="0" compatLnSpc="1">
            <a:prstTxWarp prst="textNoShape">
              <a:avLst/>
            </a:prstTxWarp>
            <a:spAutoFit/>
          </a:bodyPr>
          <a:lstStyle/>
          <a:p>
            <a:pPr marL="11516" defTabSz="410751">
              <a:spcBef>
                <a:spcPts val="91"/>
              </a:spcBef>
              <a:spcAft>
                <a:spcPts val="0"/>
              </a:spcAft>
            </a:pPr>
            <a:r>
              <a:rPr lang="de-DE" sz="3200" b="1" kern="1200" spc="-5" dirty="0">
                <a:solidFill>
                  <a:schemeClr val="bg1"/>
                </a:solidFill>
                <a:latin typeface="Calibri" panose="020F0502020204030204" pitchFamily="34" charset="0"/>
                <a:ea typeface="+mj-ea"/>
                <a:cs typeface="Calibri" panose="020F0502020204030204" pitchFamily="34" charset="0"/>
              </a:rPr>
              <a:t>Treatment of Chronic Hepatitis Delta: </a:t>
            </a:r>
            <a:br>
              <a:rPr lang="de-DE" sz="3200" b="1" kern="1200" spc="-5" dirty="0">
                <a:solidFill>
                  <a:schemeClr val="bg1"/>
                </a:solidFill>
                <a:latin typeface="Calibri" panose="020F0502020204030204" pitchFamily="34" charset="0"/>
                <a:ea typeface="+mj-ea"/>
                <a:cs typeface="Calibri" panose="020F0502020204030204" pitchFamily="34" charset="0"/>
              </a:rPr>
            </a:br>
            <a:r>
              <a:rPr lang="de-DE" sz="3200" b="1" kern="1200" spc="-5" dirty="0">
                <a:solidFill>
                  <a:schemeClr val="bg1"/>
                </a:solidFill>
                <a:latin typeface="Calibri" panose="020F0502020204030204" pitchFamily="34" charset="0"/>
                <a:ea typeface="+mj-ea"/>
                <a:cs typeface="Calibri" panose="020F0502020204030204" pitchFamily="34" charset="0"/>
              </a:rPr>
              <a:t>Only PEG-IFN leads to decline of HDV RNA</a:t>
            </a:r>
          </a:p>
        </p:txBody>
      </p:sp>
      <p:pic>
        <p:nvPicPr>
          <p:cNvPr id="27650" name="Bild 5"/>
          <p:cNvPicPr>
            <a:picLocks noChangeAspect="1"/>
          </p:cNvPicPr>
          <p:nvPr/>
        </p:nvPicPr>
        <p:blipFill>
          <a:blip r:embed="rId3" cstate="screen">
            <a:extLst>
              <a:ext uri="{28A0092B-C50C-407E-A947-70E740481C1C}">
                <a14:useLocalDpi xmlns:a14="http://schemas.microsoft.com/office/drawing/2010/main"/>
              </a:ext>
            </a:extLst>
          </a:blip>
          <a:srcRect t="11903" b="5585"/>
          <a:stretch>
            <a:fillRect/>
          </a:stretch>
        </p:blipFill>
        <p:spPr bwMode="auto">
          <a:xfrm>
            <a:off x="1604963" y="1714501"/>
            <a:ext cx="8996362" cy="445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Text Box 4"/>
          <p:cNvSpPr txBox="1">
            <a:spLocks noChangeArrowheads="1"/>
          </p:cNvSpPr>
          <p:nvPr/>
        </p:nvSpPr>
        <p:spPr bwMode="auto">
          <a:xfrm>
            <a:off x="229872" y="6477716"/>
            <a:ext cx="678767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fontAlgn="base">
              <a:spcBef>
                <a:spcPct val="0"/>
              </a:spcBef>
              <a:spcAft>
                <a:spcPct val="0"/>
              </a:spcAft>
            </a:pPr>
            <a:r>
              <a:rPr lang="de-DE" sz="1000" dirty="0"/>
              <a:t>Wedemeyer, Yurdaydin….Manns New Engl J Med 2011, 364(4); 322-31 </a:t>
            </a:r>
          </a:p>
        </p:txBody>
      </p:sp>
      <p:sp>
        <p:nvSpPr>
          <p:cNvPr id="2" name="Ellipse 1"/>
          <p:cNvSpPr/>
          <p:nvPr/>
        </p:nvSpPr>
        <p:spPr bwMode="auto">
          <a:xfrm>
            <a:off x="6103144" y="5388746"/>
            <a:ext cx="914400" cy="914400"/>
          </a:xfrm>
          <a:prstGeom prst="ellipse">
            <a:avLst/>
          </a:prstGeom>
          <a:noFill/>
          <a:ln w="38100" cap="flat" cmpd="sng" algn="ctr">
            <a:solidFill>
              <a:srgbClr val="FF0000"/>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a:ln>
                <a:noFill/>
              </a:ln>
              <a:solidFill>
                <a:schemeClr val="tx1"/>
              </a:solidFill>
              <a:effectLst/>
              <a:latin typeface="Arial" pitchFamily="-108" charset="0"/>
            </a:endParaRPr>
          </a:p>
        </p:txBody>
      </p:sp>
    </p:spTree>
    <p:extLst>
      <p:ext uri="{BB962C8B-B14F-4D97-AF65-F5344CB8AC3E}">
        <p14:creationId xmlns:p14="http://schemas.microsoft.com/office/powerpoint/2010/main" val="37601503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6" descr="PPT-15.png">
            <a:extLst>
              <a:ext uri="{FF2B5EF4-FFF2-40B4-BE49-F238E27FC236}">
                <a16:creationId xmlns:a16="http://schemas.microsoft.com/office/drawing/2014/main" id="{1E259508-2F22-475E-845E-76D9C36EBDD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833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3"/>
          <a:stretch>
            <a:fillRect/>
          </a:stretch>
        </p:blipFill>
        <p:spPr>
          <a:xfrm>
            <a:off x="284717" y="1737230"/>
            <a:ext cx="4888409" cy="4300898"/>
          </a:xfrm>
          <a:prstGeom prst="rect">
            <a:avLst/>
          </a:prstGeom>
        </p:spPr>
      </p:pic>
      <p:sp>
        <p:nvSpPr>
          <p:cNvPr id="8" name="Rectangle 7"/>
          <p:cNvSpPr/>
          <p:nvPr/>
        </p:nvSpPr>
        <p:spPr>
          <a:xfrm>
            <a:off x="1841563" y="2842174"/>
            <a:ext cx="1155168" cy="2829324"/>
          </a:xfrm>
          <a:prstGeom prst="rect">
            <a:avLst/>
          </a:prstGeom>
          <a:noFill/>
          <a:ln w="38100" cmpd="sng">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1096914" eaLnBrk="0" fontAlgn="base" hangingPunct="0">
              <a:spcBef>
                <a:spcPct val="0"/>
              </a:spcBef>
              <a:spcAft>
                <a:spcPct val="0"/>
              </a:spcAft>
            </a:pPr>
            <a:endParaRPr lang="en-US" sz="2159">
              <a:solidFill>
                <a:prstClr val="white"/>
              </a:solidFill>
              <a:latin typeface="Calibri"/>
            </a:endParaRPr>
          </a:p>
        </p:txBody>
      </p:sp>
      <p:sp>
        <p:nvSpPr>
          <p:cNvPr id="9" name="TextBox 8"/>
          <p:cNvSpPr txBox="1"/>
          <p:nvPr/>
        </p:nvSpPr>
        <p:spPr>
          <a:xfrm>
            <a:off x="1044421" y="6088643"/>
            <a:ext cx="2603598" cy="230832"/>
          </a:xfrm>
          <a:prstGeom prst="rect">
            <a:avLst/>
          </a:prstGeom>
          <a:noFill/>
        </p:spPr>
        <p:txBody>
          <a:bodyPr wrap="none" rtlCol="0">
            <a:spAutoFit/>
          </a:bodyPr>
          <a:lstStyle/>
          <a:p>
            <a:pPr defTabSz="1096914" eaLnBrk="0" fontAlgn="base" hangingPunct="0">
              <a:spcBef>
                <a:spcPct val="0"/>
              </a:spcBef>
              <a:spcAft>
                <a:spcPct val="0"/>
              </a:spcAft>
            </a:pPr>
            <a:r>
              <a:rPr lang="en-US" sz="900" dirty="0" err="1">
                <a:solidFill>
                  <a:prstClr val="black"/>
                </a:solidFill>
                <a:latin typeface="Verdana" panose="020B0604030504040204" pitchFamily="34" charset="0"/>
                <a:cs typeface="Arial" panose="020B0604020202020204" pitchFamily="34" charset="0"/>
              </a:rPr>
              <a:t>Wedemeyer</a:t>
            </a:r>
            <a:r>
              <a:rPr lang="en-US" sz="900" dirty="0">
                <a:solidFill>
                  <a:prstClr val="black"/>
                </a:solidFill>
                <a:latin typeface="Verdana" panose="020B0604030504040204" pitchFamily="34" charset="0"/>
                <a:cs typeface="Arial" panose="020B0604020202020204" pitchFamily="34" charset="0"/>
              </a:rPr>
              <a:t>, Yurdaydin et al, NEJM 2011 </a:t>
            </a:r>
          </a:p>
        </p:txBody>
      </p:sp>
      <p:sp>
        <p:nvSpPr>
          <p:cNvPr id="10" name="TextBox 9"/>
          <p:cNvSpPr txBox="1"/>
          <p:nvPr/>
        </p:nvSpPr>
        <p:spPr>
          <a:xfrm>
            <a:off x="5491180" y="2306431"/>
            <a:ext cx="2970872" cy="1273682"/>
          </a:xfrm>
          <a:prstGeom prst="rect">
            <a:avLst/>
          </a:prstGeom>
          <a:noFill/>
        </p:spPr>
        <p:txBody>
          <a:bodyPr wrap="square" rtlCol="0">
            <a:spAutoFit/>
          </a:bodyPr>
          <a:lstStyle/>
          <a:p>
            <a:pPr defTabSz="1096914" eaLnBrk="0" fontAlgn="base" hangingPunct="0">
              <a:spcBef>
                <a:spcPct val="0"/>
              </a:spcBef>
              <a:spcAft>
                <a:spcPct val="0"/>
              </a:spcAft>
            </a:pPr>
            <a:r>
              <a:rPr lang="en-US" sz="1919" dirty="0">
                <a:solidFill>
                  <a:prstClr val="black"/>
                </a:solidFill>
                <a:latin typeface="Verdana" panose="020B0604030504040204" pitchFamily="34" charset="0"/>
                <a:cs typeface="Arial" panose="020B0604020202020204" pitchFamily="34" charset="0"/>
              </a:rPr>
              <a:t>Of 17 </a:t>
            </a:r>
            <a:r>
              <a:rPr lang="en-US" sz="1919" dirty="0" err="1">
                <a:solidFill>
                  <a:prstClr val="black"/>
                </a:solidFill>
                <a:latin typeface="Verdana" panose="020B0604030504040204" pitchFamily="34" charset="0"/>
                <a:cs typeface="Arial" panose="020B0604020202020204" pitchFamily="34" charset="0"/>
              </a:rPr>
              <a:t>pts</a:t>
            </a:r>
            <a:r>
              <a:rPr lang="en-US" sz="1919" dirty="0">
                <a:solidFill>
                  <a:prstClr val="black"/>
                </a:solidFill>
                <a:latin typeface="Verdana" panose="020B0604030504040204" pitchFamily="34" charset="0"/>
                <a:cs typeface="Arial" panose="020B0604020202020204" pitchFamily="34" charset="0"/>
              </a:rPr>
              <a:t> with post-</a:t>
            </a:r>
            <a:r>
              <a:rPr lang="en-US" sz="1919" dirty="0" err="1">
                <a:solidFill>
                  <a:prstClr val="black"/>
                </a:solidFill>
                <a:latin typeface="Verdana" panose="020B0604030504040204" pitchFamily="34" charset="0"/>
                <a:cs typeface="Arial" panose="020B0604020202020204" pitchFamily="34" charset="0"/>
              </a:rPr>
              <a:t>tx</a:t>
            </a:r>
            <a:r>
              <a:rPr lang="en-US" sz="1919" dirty="0">
                <a:solidFill>
                  <a:prstClr val="black"/>
                </a:solidFill>
                <a:latin typeface="Verdana" panose="020B0604030504040204" pitchFamily="34" charset="0"/>
                <a:cs typeface="Arial" panose="020B0604020202020204" pitchFamily="34" charset="0"/>
              </a:rPr>
              <a:t> </a:t>
            </a:r>
          </a:p>
          <a:p>
            <a:pPr defTabSz="1096914" eaLnBrk="0" fontAlgn="base" hangingPunct="0">
              <a:spcBef>
                <a:spcPct val="0"/>
              </a:spcBef>
              <a:spcAft>
                <a:spcPct val="0"/>
              </a:spcAft>
            </a:pPr>
            <a:r>
              <a:rPr lang="en-US" sz="1919" dirty="0">
                <a:solidFill>
                  <a:prstClr val="black"/>
                </a:solidFill>
                <a:latin typeface="Verdana" panose="020B0604030504040204" pitchFamily="34" charset="0"/>
                <a:cs typeface="Arial" panose="020B0604020202020204" pitchFamily="34" charset="0"/>
              </a:rPr>
              <a:t>week 24 HDV RNA </a:t>
            </a:r>
          </a:p>
          <a:p>
            <a:pPr defTabSz="1096914" eaLnBrk="0" fontAlgn="base" hangingPunct="0">
              <a:spcBef>
                <a:spcPct val="0"/>
              </a:spcBef>
              <a:spcAft>
                <a:spcPct val="0"/>
              </a:spcAft>
            </a:pPr>
            <a:r>
              <a:rPr lang="en-US" sz="1919" dirty="0">
                <a:solidFill>
                  <a:prstClr val="black"/>
                </a:solidFill>
                <a:latin typeface="Verdana" panose="020B0604030504040204" pitchFamily="34" charset="0"/>
                <a:cs typeface="Arial" panose="020B0604020202020204" pitchFamily="34" charset="0"/>
              </a:rPr>
              <a:t>negativity, 9 were HDV RNA (+) at EOT</a:t>
            </a:r>
          </a:p>
        </p:txBody>
      </p:sp>
      <p:pic>
        <p:nvPicPr>
          <p:cNvPr id="14" name="Picture 13"/>
          <p:cNvPicPr>
            <a:picLocks noChangeAspect="1"/>
          </p:cNvPicPr>
          <p:nvPr/>
        </p:nvPicPr>
        <p:blipFill>
          <a:blip r:embed="rId4"/>
          <a:stretch>
            <a:fillRect/>
          </a:stretch>
        </p:blipFill>
        <p:spPr>
          <a:xfrm>
            <a:off x="8699377" y="2194195"/>
            <a:ext cx="3120851" cy="3458399"/>
          </a:xfrm>
          <a:prstGeom prst="rect">
            <a:avLst/>
          </a:prstGeom>
        </p:spPr>
      </p:pic>
      <p:sp>
        <p:nvSpPr>
          <p:cNvPr id="15" name="Rectangle 14"/>
          <p:cNvSpPr/>
          <p:nvPr/>
        </p:nvSpPr>
        <p:spPr>
          <a:xfrm>
            <a:off x="5513564" y="2213077"/>
            <a:ext cx="2837834" cy="1403024"/>
          </a:xfrm>
          <a:prstGeom prst="rect">
            <a:avLst/>
          </a:prstGeom>
          <a:noFill/>
          <a:ln w="38100" cmpd="sng">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1096914" eaLnBrk="0" fontAlgn="base" hangingPunct="0">
              <a:spcBef>
                <a:spcPct val="0"/>
              </a:spcBef>
              <a:spcAft>
                <a:spcPct val="0"/>
              </a:spcAft>
            </a:pPr>
            <a:endParaRPr lang="en-US" sz="2159">
              <a:solidFill>
                <a:prstClr val="white"/>
              </a:solidFill>
              <a:latin typeface="Calibri"/>
            </a:endParaRPr>
          </a:p>
        </p:txBody>
      </p:sp>
      <p:sp>
        <p:nvSpPr>
          <p:cNvPr id="16" name="TextBox 15"/>
          <p:cNvSpPr txBox="1"/>
          <p:nvPr/>
        </p:nvSpPr>
        <p:spPr>
          <a:xfrm>
            <a:off x="9255104" y="6088643"/>
            <a:ext cx="1558440" cy="230832"/>
          </a:xfrm>
          <a:prstGeom prst="rect">
            <a:avLst/>
          </a:prstGeom>
          <a:noFill/>
        </p:spPr>
        <p:txBody>
          <a:bodyPr wrap="none" rtlCol="0">
            <a:spAutoFit/>
          </a:bodyPr>
          <a:lstStyle/>
          <a:p>
            <a:pPr defTabSz="1096914" eaLnBrk="0" fontAlgn="base" hangingPunct="0">
              <a:spcBef>
                <a:spcPct val="0"/>
              </a:spcBef>
              <a:spcAft>
                <a:spcPct val="0"/>
              </a:spcAft>
            </a:pPr>
            <a:r>
              <a:rPr lang="en-US" sz="900" dirty="0" err="1">
                <a:solidFill>
                  <a:prstClr val="black"/>
                </a:solidFill>
                <a:latin typeface="Verdana" panose="020B0604030504040204" pitchFamily="34" charset="0"/>
                <a:cs typeface="Arial" panose="020B0604020202020204" pitchFamily="34" charset="0"/>
              </a:rPr>
              <a:t>Farci</a:t>
            </a:r>
            <a:r>
              <a:rPr lang="en-US" sz="900" dirty="0">
                <a:solidFill>
                  <a:prstClr val="black"/>
                </a:solidFill>
                <a:latin typeface="Verdana" panose="020B0604030504040204" pitchFamily="34" charset="0"/>
                <a:cs typeface="Arial" panose="020B0604020202020204" pitchFamily="34" charset="0"/>
              </a:rPr>
              <a:t> et al, Gastro 2004</a:t>
            </a:r>
          </a:p>
        </p:txBody>
      </p:sp>
      <p:sp>
        <p:nvSpPr>
          <p:cNvPr id="18" name="Title 1">
            <a:extLst>
              <a:ext uri="{FF2B5EF4-FFF2-40B4-BE49-F238E27FC236}">
                <a16:creationId xmlns:a16="http://schemas.microsoft.com/office/drawing/2014/main" id="{FD834B13-D7F6-8B4E-9063-3D3356282AA4}"/>
              </a:ext>
            </a:extLst>
          </p:cNvPr>
          <p:cNvSpPr txBox="1">
            <a:spLocks/>
          </p:cNvSpPr>
          <p:nvPr/>
        </p:nvSpPr>
        <p:spPr>
          <a:xfrm>
            <a:off x="204817" y="164823"/>
            <a:ext cx="11987183" cy="504071"/>
          </a:xfrm>
          <a:prstGeom prst="rect">
            <a:avLst/>
          </a:prstGeom>
          <a:noFill/>
          <a:ln w="12700">
            <a:noFill/>
            <a:miter lim="400000"/>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11516" rIns="0" bIns="0" numCol="1" rtlCol="0" anchor="ctr" anchorCtr="0" compatLnSpc="1">
            <a:prstTxWarp prst="textNoShape">
              <a:avLst/>
            </a:prstTxWarp>
            <a:spAutoFit/>
          </a:bodyPr>
          <a:lstStyle>
            <a:defPPr>
              <a:defRPr lang="de-DE"/>
            </a:defPPr>
            <a:lvl1pPr marL="11516" defTabSz="410751" eaLnBrk="0" fontAlgn="base" hangingPunct="0">
              <a:spcBef>
                <a:spcPts val="91"/>
              </a:spcBef>
              <a:spcAft>
                <a:spcPts val="0"/>
              </a:spcAft>
              <a:defRPr sz="3200" b="1" spc="-5">
                <a:solidFill>
                  <a:schemeClr val="bg1"/>
                </a:solidFill>
                <a:latin typeface="Arial"/>
                <a:ea typeface="+mj-ea"/>
                <a:cs typeface="Arial"/>
              </a:defRPr>
            </a:lvl1pPr>
            <a:lvl2pPr eaLnBrk="0" fontAlgn="base" hangingPunct="0">
              <a:spcBef>
                <a:spcPct val="0"/>
              </a:spcBef>
              <a:spcAft>
                <a:spcPct val="0"/>
              </a:spcAft>
              <a:defRPr sz="3600">
                <a:solidFill>
                  <a:schemeClr val="tx2"/>
                </a:solidFill>
                <a:latin typeface="Arial" pitchFamily="-108" charset="0"/>
                <a:ea typeface="ＭＳ Ｐゴシック" pitchFamily="-108" charset="-128"/>
                <a:cs typeface="ＭＳ Ｐゴシック" pitchFamily="-108" charset="-128"/>
              </a:defRPr>
            </a:lvl2pPr>
            <a:lvl3pPr eaLnBrk="0" fontAlgn="base" hangingPunct="0">
              <a:spcBef>
                <a:spcPct val="0"/>
              </a:spcBef>
              <a:spcAft>
                <a:spcPct val="0"/>
              </a:spcAft>
              <a:defRPr sz="3600">
                <a:solidFill>
                  <a:schemeClr val="tx2"/>
                </a:solidFill>
                <a:latin typeface="Arial" pitchFamily="-108" charset="0"/>
                <a:ea typeface="ＭＳ Ｐゴシック" pitchFamily="-108" charset="-128"/>
                <a:cs typeface="ＭＳ Ｐゴシック" pitchFamily="-108" charset="-128"/>
              </a:defRPr>
            </a:lvl3pPr>
            <a:lvl4pPr eaLnBrk="0" fontAlgn="base" hangingPunct="0">
              <a:spcBef>
                <a:spcPct val="0"/>
              </a:spcBef>
              <a:spcAft>
                <a:spcPct val="0"/>
              </a:spcAft>
              <a:defRPr sz="3600">
                <a:solidFill>
                  <a:schemeClr val="tx2"/>
                </a:solidFill>
                <a:latin typeface="Arial" pitchFamily="-108" charset="0"/>
                <a:ea typeface="ＭＳ Ｐゴシック" pitchFamily="-108" charset="-128"/>
                <a:cs typeface="ＭＳ Ｐゴシック" pitchFamily="-108" charset="-128"/>
              </a:defRPr>
            </a:lvl4pPr>
            <a:lvl5pPr eaLnBrk="0" fontAlgn="base" hangingPunct="0">
              <a:spcBef>
                <a:spcPct val="0"/>
              </a:spcBef>
              <a:spcAft>
                <a:spcPct val="0"/>
              </a:spcAft>
              <a:defRPr sz="3600">
                <a:solidFill>
                  <a:schemeClr val="tx2"/>
                </a:solidFill>
                <a:latin typeface="Arial" pitchFamily="-108" charset="0"/>
                <a:ea typeface="ＭＳ Ｐゴシック" pitchFamily="-108" charset="-128"/>
                <a:cs typeface="ＭＳ Ｐゴシック" pitchFamily="-108" charset="-128"/>
              </a:defRPr>
            </a:lvl5pPr>
            <a:lvl6pPr marL="457200" fontAlgn="base">
              <a:spcBef>
                <a:spcPct val="0"/>
              </a:spcBef>
              <a:spcAft>
                <a:spcPct val="0"/>
              </a:spcAft>
              <a:defRPr sz="3600">
                <a:solidFill>
                  <a:schemeClr val="tx2"/>
                </a:solidFill>
                <a:latin typeface="Arial" pitchFamily="-108" charset="0"/>
              </a:defRPr>
            </a:lvl6pPr>
            <a:lvl7pPr marL="914400" fontAlgn="base">
              <a:spcBef>
                <a:spcPct val="0"/>
              </a:spcBef>
              <a:spcAft>
                <a:spcPct val="0"/>
              </a:spcAft>
              <a:defRPr sz="3600">
                <a:solidFill>
                  <a:schemeClr val="tx2"/>
                </a:solidFill>
                <a:latin typeface="Arial" pitchFamily="-108" charset="0"/>
              </a:defRPr>
            </a:lvl7pPr>
            <a:lvl8pPr marL="1371600" fontAlgn="base">
              <a:spcBef>
                <a:spcPct val="0"/>
              </a:spcBef>
              <a:spcAft>
                <a:spcPct val="0"/>
              </a:spcAft>
              <a:defRPr sz="3600">
                <a:solidFill>
                  <a:schemeClr val="tx2"/>
                </a:solidFill>
                <a:latin typeface="Arial" pitchFamily="-108" charset="0"/>
              </a:defRPr>
            </a:lvl8pPr>
            <a:lvl9pPr marL="1828800" fontAlgn="base">
              <a:spcBef>
                <a:spcPct val="0"/>
              </a:spcBef>
              <a:spcAft>
                <a:spcPct val="0"/>
              </a:spcAft>
              <a:defRPr sz="3600">
                <a:solidFill>
                  <a:schemeClr val="tx2"/>
                </a:solidFill>
                <a:latin typeface="Arial" pitchFamily="-108" charset="0"/>
              </a:defRPr>
            </a:lvl9pPr>
          </a:lstStyle>
          <a:p>
            <a:r>
              <a:rPr lang="en-US" dirty="0">
                <a:latin typeface="+mn-lt"/>
              </a:rPr>
              <a:t>EOT HDV RNA ≥ 2 Log Decline Improves Survival</a:t>
            </a:r>
          </a:p>
        </p:txBody>
      </p:sp>
      <p:pic>
        <p:nvPicPr>
          <p:cNvPr id="12" name="Picture 11">
            <a:extLst>
              <a:ext uri="{FF2B5EF4-FFF2-40B4-BE49-F238E27FC236}">
                <a16:creationId xmlns:a16="http://schemas.microsoft.com/office/drawing/2014/main" id="{B79BE441-03F8-4485-8882-A745D391F68B}"/>
              </a:ext>
            </a:extLst>
          </p:cNvPr>
          <p:cNvPicPr>
            <a:picLocks noChangeAspect="1"/>
          </p:cNvPicPr>
          <p:nvPr/>
        </p:nvPicPr>
        <p:blipFill>
          <a:blip r:embed="rId5"/>
          <a:stretch>
            <a:fillRect/>
          </a:stretch>
        </p:blipFill>
        <p:spPr>
          <a:xfrm>
            <a:off x="10567760" y="998541"/>
            <a:ext cx="1543739" cy="905579"/>
          </a:xfrm>
          <a:prstGeom prst="rect">
            <a:avLst/>
          </a:prstGeom>
        </p:spPr>
      </p:pic>
    </p:spTree>
    <p:extLst>
      <p:ext uri="{BB962C8B-B14F-4D97-AF65-F5344CB8AC3E}">
        <p14:creationId xmlns:p14="http://schemas.microsoft.com/office/powerpoint/2010/main" val="2096022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5" grpId="0" animBg="1"/>
      <p:bldP spid="1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6" descr="PPT-15.png">
            <a:extLst>
              <a:ext uri="{FF2B5EF4-FFF2-40B4-BE49-F238E27FC236}">
                <a16:creationId xmlns:a16="http://schemas.microsoft.com/office/drawing/2014/main" id="{40D60A62-5A94-45E7-9BF7-3FB1D42297B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833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186" name="Title 1"/>
          <p:cNvSpPr>
            <a:spLocks noGrp="1"/>
          </p:cNvSpPr>
          <p:nvPr>
            <p:ph type="title" idx="4294967295"/>
          </p:nvPr>
        </p:nvSpPr>
        <p:spPr>
          <a:xfrm>
            <a:off x="187343" y="172180"/>
            <a:ext cx="8476407" cy="565626"/>
          </a:xfrm>
          <a:noFill/>
          <a:ln w="12700">
            <a:noFill/>
            <a:miter lim="400000"/>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11516" rIns="0" bIns="0" numCol="1" rtlCol="0" anchor="ctr" anchorCtr="0" compatLnSpc="1">
            <a:prstTxWarp prst="textNoShape">
              <a:avLst/>
            </a:prstTxWarp>
            <a:spAutoFit/>
          </a:bodyPr>
          <a:lstStyle/>
          <a:p>
            <a:pPr marL="11516" defTabSz="410751">
              <a:spcBef>
                <a:spcPts val="91"/>
              </a:spcBef>
              <a:spcAft>
                <a:spcPts val="0"/>
              </a:spcAft>
            </a:pPr>
            <a:r>
              <a:rPr lang="en-US" b="1" kern="1200" spc="-5" dirty="0">
                <a:solidFill>
                  <a:schemeClr val="bg1"/>
                </a:solidFill>
                <a:latin typeface="Calibri" panose="020F0502020204030204" pitchFamily="34" charset="0"/>
                <a:ea typeface="+mj-ea"/>
                <a:cs typeface="Calibri" panose="020F0502020204030204" pitchFamily="34" charset="0"/>
              </a:rPr>
              <a:t>Hepatitis Delta: New Therapies</a:t>
            </a:r>
          </a:p>
        </p:txBody>
      </p:sp>
      <p:pic>
        <p:nvPicPr>
          <p:cNvPr id="2" name="Bild 1"/>
          <p:cNvPicPr>
            <a:picLocks noChangeAspect="1"/>
          </p:cNvPicPr>
          <p:nvPr/>
        </p:nvPicPr>
        <p:blipFill>
          <a:blip r:embed="rId4" cstate="print"/>
          <a:stretch>
            <a:fillRect/>
          </a:stretch>
        </p:blipFill>
        <p:spPr>
          <a:xfrm>
            <a:off x="2929466" y="1350829"/>
            <a:ext cx="6426200" cy="4819650"/>
          </a:xfrm>
          <a:prstGeom prst="rect">
            <a:avLst/>
          </a:prstGeom>
        </p:spPr>
      </p:pic>
      <p:sp>
        <p:nvSpPr>
          <p:cNvPr id="5" name="Rectangle 63"/>
          <p:cNvSpPr>
            <a:spLocks noChangeArrowheads="1"/>
          </p:cNvSpPr>
          <p:nvPr/>
        </p:nvSpPr>
        <p:spPr bwMode="auto">
          <a:xfrm>
            <a:off x="4143593" y="1992701"/>
            <a:ext cx="87363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de-DE" sz="1400" b="1" dirty="0">
                <a:solidFill>
                  <a:srgbClr val="595966"/>
                </a:solidFill>
              </a:rPr>
              <a:t>Uncoating</a:t>
            </a:r>
            <a:br>
              <a:rPr lang="de-DE" sz="1400" b="1" dirty="0">
                <a:solidFill>
                  <a:srgbClr val="595966"/>
                </a:solidFill>
              </a:rPr>
            </a:br>
            <a:r>
              <a:rPr lang="de-DE" sz="1400" b="1" dirty="0">
                <a:solidFill>
                  <a:srgbClr val="595966"/>
                </a:solidFill>
              </a:rPr>
              <a:t>of virus</a:t>
            </a:r>
          </a:p>
        </p:txBody>
      </p:sp>
      <p:sp>
        <p:nvSpPr>
          <p:cNvPr id="6" name="Rectangle 63"/>
          <p:cNvSpPr>
            <a:spLocks noChangeArrowheads="1"/>
          </p:cNvSpPr>
          <p:nvPr/>
        </p:nvSpPr>
        <p:spPr bwMode="auto">
          <a:xfrm>
            <a:off x="7040899" y="1916501"/>
            <a:ext cx="90409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de-DE" sz="1400" b="1" dirty="0">
                <a:solidFill>
                  <a:srgbClr val="595966"/>
                </a:solidFill>
              </a:rPr>
              <a:t>Relapse of</a:t>
            </a:r>
            <a:br>
              <a:rPr lang="de-DE" sz="1400" b="1" dirty="0">
                <a:solidFill>
                  <a:srgbClr val="595966"/>
                </a:solidFill>
              </a:rPr>
            </a:br>
            <a:r>
              <a:rPr lang="de-DE" sz="1400" b="1" dirty="0">
                <a:solidFill>
                  <a:srgbClr val="595966"/>
                </a:solidFill>
              </a:rPr>
              <a:t>Progeny</a:t>
            </a:r>
          </a:p>
        </p:txBody>
      </p:sp>
      <p:sp>
        <p:nvSpPr>
          <p:cNvPr id="7" name="Rectangle 63"/>
          <p:cNvSpPr>
            <a:spLocks noChangeArrowheads="1"/>
          </p:cNvSpPr>
          <p:nvPr/>
        </p:nvSpPr>
        <p:spPr bwMode="auto">
          <a:xfrm>
            <a:off x="4242089" y="3228834"/>
            <a:ext cx="91371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de-DE" sz="1400" b="1" dirty="0">
                <a:solidFill>
                  <a:srgbClr val="595966"/>
                </a:solidFill>
              </a:rPr>
              <a:t>Transport</a:t>
            </a:r>
            <a:br>
              <a:rPr lang="de-DE" sz="1400" b="1" dirty="0">
                <a:solidFill>
                  <a:srgbClr val="595966"/>
                </a:solidFill>
              </a:rPr>
            </a:br>
            <a:r>
              <a:rPr lang="de-DE" sz="1400" b="1" dirty="0">
                <a:solidFill>
                  <a:srgbClr val="595966"/>
                </a:solidFill>
              </a:rPr>
              <a:t>to Nucleus</a:t>
            </a:r>
          </a:p>
        </p:txBody>
      </p:sp>
      <p:sp>
        <p:nvSpPr>
          <p:cNvPr id="8" name="Rectangle 63"/>
          <p:cNvSpPr>
            <a:spLocks noChangeArrowheads="1"/>
          </p:cNvSpPr>
          <p:nvPr/>
        </p:nvSpPr>
        <p:spPr bwMode="auto">
          <a:xfrm>
            <a:off x="6163820" y="3931566"/>
            <a:ext cx="84638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de-DE" sz="1400" b="1" dirty="0">
                <a:solidFill>
                  <a:srgbClr val="595966"/>
                </a:solidFill>
              </a:rPr>
              <a:t>Assembly</a:t>
            </a:r>
          </a:p>
        </p:txBody>
      </p:sp>
      <p:sp>
        <p:nvSpPr>
          <p:cNvPr id="9" name="Rectangle 63"/>
          <p:cNvSpPr>
            <a:spLocks noChangeArrowheads="1"/>
          </p:cNvSpPr>
          <p:nvPr/>
        </p:nvSpPr>
        <p:spPr bwMode="auto">
          <a:xfrm>
            <a:off x="3599180" y="4803633"/>
            <a:ext cx="96340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de-DE" sz="1400" b="1" dirty="0">
                <a:solidFill>
                  <a:srgbClr val="595966"/>
                </a:solidFill>
              </a:rPr>
              <a:t>Replication</a:t>
            </a:r>
          </a:p>
        </p:txBody>
      </p:sp>
      <p:sp>
        <p:nvSpPr>
          <p:cNvPr id="10" name="Rectangle 63"/>
          <p:cNvSpPr>
            <a:spLocks noChangeArrowheads="1"/>
          </p:cNvSpPr>
          <p:nvPr/>
        </p:nvSpPr>
        <p:spPr bwMode="auto">
          <a:xfrm>
            <a:off x="5036185" y="1416968"/>
            <a:ext cx="46006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de-DE" sz="1000" dirty="0">
                <a:solidFill>
                  <a:srgbClr val="595966"/>
                </a:solidFill>
              </a:rPr>
              <a:t>HDV</a:t>
            </a:r>
          </a:p>
          <a:p>
            <a:pPr algn="ctr" eaLnBrk="0" hangingPunct="0"/>
            <a:r>
              <a:rPr lang="de-DE" sz="1000" dirty="0">
                <a:solidFill>
                  <a:srgbClr val="595966"/>
                </a:solidFill>
              </a:rPr>
              <a:t>genome</a:t>
            </a:r>
          </a:p>
        </p:txBody>
      </p:sp>
      <p:sp>
        <p:nvSpPr>
          <p:cNvPr id="11" name="Rectangle 63"/>
          <p:cNvSpPr>
            <a:spLocks noChangeArrowheads="1"/>
          </p:cNvSpPr>
          <p:nvPr/>
        </p:nvSpPr>
        <p:spPr bwMode="auto">
          <a:xfrm>
            <a:off x="6793491" y="1340769"/>
            <a:ext cx="41678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de-DE" sz="1000" dirty="0">
                <a:solidFill>
                  <a:srgbClr val="595966"/>
                </a:solidFill>
              </a:rPr>
              <a:t>large</a:t>
            </a:r>
          </a:p>
          <a:p>
            <a:pPr algn="ctr" eaLnBrk="0" hangingPunct="0"/>
            <a:r>
              <a:rPr lang="de-DE" sz="1000" dirty="0">
                <a:solidFill>
                  <a:srgbClr val="595966"/>
                </a:solidFill>
              </a:rPr>
              <a:t>delta</a:t>
            </a:r>
          </a:p>
          <a:p>
            <a:pPr algn="ctr" eaLnBrk="0" hangingPunct="0"/>
            <a:r>
              <a:rPr lang="de-DE" sz="1000" dirty="0">
                <a:solidFill>
                  <a:srgbClr val="595966"/>
                </a:solidFill>
              </a:rPr>
              <a:t>antigen</a:t>
            </a:r>
          </a:p>
        </p:txBody>
      </p:sp>
      <p:sp>
        <p:nvSpPr>
          <p:cNvPr id="12" name="Rectangle 63"/>
          <p:cNvSpPr>
            <a:spLocks noChangeArrowheads="1"/>
          </p:cNvSpPr>
          <p:nvPr/>
        </p:nvSpPr>
        <p:spPr bwMode="auto">
          <a:xfrm>
            <a:off x="5235624" y="2043503"/>
            <a:ext cx="41678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de-DE" sz="1000" dirty="0">
                <a:solidFill>
                  <a:srgbClr val="595966"/>
                </a:solidFill>
              </a:rPr>
              <a:t>small</a:t>
            </a:r>
          </a:p>
          <a:p>
            <a:pPr algn="ctr" eaLnBrk="0" hangingPunct="0"/>
            <a:r>
              <a:rPr lang="de-DE" sz="1000" dirty="0">
                <a:solidFill>
                  <a:srgbClr val="595966"/>
                </a:solidFill>
              </a:rPr>
              <a:t>delta</a:t>
            </a:r>
          </a:p>
          <a:p>
            <a:pPr algn="ctr" eaLnBrk="0" hangingPunct="0"/>
            <a:r>
              <a:rPr lang="de-DE" sz="1000" dirty="0">
                <a:solidFill>
                  <a:srgbClr val="595966"/>
                </a:solidFill>
              </a:rPr>
              <a:t>antigen</a:t>
            </a:r>
          </a:p>
        </p:txBody>
      </p:sp>
      <p:sp>
        <p:nvSpPr>
          <p:cNvPr id="14" name="Rectangle 63"/>
          <p:cNvSpPr>
            <a:spLocks noChangeArrowheads="1"/>
          </p:cNvSpPr>
          <p:nvPr/>
        </p:nvSpPr>
        <p:spPr bwMode="auto">
          <a:xfrm>
            <a:off x="3927051" y="3804567"/>
            <a:ext cx="46006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de-DE" sz="1000" dirty="0">
                <a:solidFill>
                  <a:srgbClr val="595966"/>
                </a:solidFill>
              </a:rPr>
              <a:t>HDV</a:t>
            </a:r>
          </a:p>
          <a:p>
            <a:pPr algn="ctr" eaLnBrk="0" hangingPunct="0"/>
            <a:r>
              <a:rPr lang="de-DE" sz="1000" dirty="0">
                <a:solidFill>
                  <a:srgbClr val="595966"/>
                </a:solidFill>
              </a:rPr>
              <a:t>genome</a:t>
            </a:r>
          </a:p>
        </p:txBody>
      </p:sp>
      <p:sp>
        <p:nvSpPr>
          <p:cNvPr id="15" name="Rectangle 63"/>
          <p:cNvSpPr>
            <a:spLocks noChangeArrowheads="1"/>
          </p:cNvSpPr>
          <p:nvPr/>
        </p:nvSpPr>
        <p:spPr bwMode="auto">
          <a:xfrm>
            <a:off x="5620429" y="4278700"/>
            <a:ext cx="34144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de-DE" sz="1000" dirty="0">
                <a:solidFill>
                  <a:srgbClr val="595966"/>
                </a:solidFill>
              </a:rPr>
              <a:t>large</a:t>
            </a:r>
          </a:p>
          <a:p>
            <a:pPr algn="ctr" eaLnBrk="0" hangingPunct="0"/>
            <a:r>
              <a:rPr lang="de-DE" sz="1000" dirty="0">
                <a:solidFill>
                  <a:srgbClr val="595966"/>
                </a:solidFill>
              </a:rPr>
              <a:t>HDAg</a:t>
            </a:r>
          </a:p>
        </p:txBody>
      </p:sp>
      <p:sp>
        <p:nvSpPr>
          <p:cNvPr id="16" name="Rectangle 63"/>
          <p:cNvSpPr>
            <a:spLocks noChangeArrowheads="1"/>
          </p:cNvSpPr>
          <p:nvPr/>
        </p:nvSpPr>
        <p:spPr bwMode="auto">
          <a:xfrm>
            <a:off x="8528357" y="3973903"/>
            <a:ext cx="41838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de-DE" sz="1000" dirty="0">
                <a:solidFill>
                  <a:srgbClr val="595966"/>
                </a:solidFill>
              </a:rPr>
              <a:t>HBV</a:t>
            </a:r>
          </a:p>
          <a:p>
            <a:pPr algn="ctr" eaLnBrk="0" hangingPunct="0"/>
            <a:r>
              <a:rPr lang="de-DE" sz="1000" dirty="0">
                <a:solidFill>
                  <a:srgbClr val="595966"/>
                </a:solidFill>
              </a:rPr>
              <a:t>surface</a:t>
            </a:r>
          </a:p>
          <a:p>
            <a:pPr algn="ctr" eaLnBrk="0" hangingPunct="0"/>
            <a:r>
              <a:rPr lang="de-DE" sz="1000" dirty="0">
                <a:solidFill>
                  <a:srgbClr val="595966"/>
                </a:solidFill>
              </a:rPr>
              <a:t>antigen</a:t>
            </a:r>
          </a:p>
        </p:txBody>
      </p:sp>
      <p:sp>
        <p:nvSpPr>
          <p:cNvPr id="17" name="Rectangle 63"/>
          <p:cNvSpPr>
            <a:spLocks noChangeArrowheads="1"/>
          </p:cNvSpPr>
          <p:nvPr/>
        </p:nvSpPr>
        <p:spPr bwMode="auto">
          <a:xfrm>
            <a:off x="7788256" y="4608904"/>
            <a:ext cx="59471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de-DE" sz="1000" dirty="0">
                <a:solidFill>
                  <a:srgbClr val="595966"/>
                </a:solidFill>
              </a:rPr>
              <a:t>prenylated</a:t>
            </a:r>
          </a:p>
          <a:p>
            <a:pPr algn="ctr" eaLnBrk="0" hangingPunct="0"/>
            <a:r>
              <a:rPr lang="de-DE" sz="1000" dirty="0">
                <a:solidFill>
                  <a:srgbClr val="595966"/>
                </a:solidFill>
              </a:rPr>
              <a:t>LHDAg</a:t>
            </a:r>
          </a:p>
        </p:txBody>
      </p:sp>
      <p:sp>
        <p:nvSpPr>
          <p:cNvPr id="18" name="Rectangle 63"/>
          <p:cNvSpPr>
            <a:spLocks noChangeArrowheads="1"/>
          </p:cNvSpPr>
          <p:nvPr/>
        </p:nvSpPr>
        <p:spPr bwMode="auto">
          <a:xfrm>
            <a:off x="6337163" y="4575032"/>
            <a:ext cx="83837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de-DE" sz="1200" b="1" dirty="0">
                <a:solidFill>
                  <a:srgbClr val="FFFFFF"/>
                </a:solidFill>
              </a:rPr>
              <a:t>Prenylation</a:t>
            </a:r>
          </a:p>
        </p:txBody>
      </p:sp>
      <p:sp>
        <p:nvSpPr>
          <p:cNvPr id="19" name="Rectangle 63"/>
          <p:cNvSpPr>
            <a:spLocks noChangeArrowheads="1"/>
          </p:cNvSpPr>
          <p:nvPr/>
        </p:nvSpPr>
        <p:spPr bwMode="auto">
          <a:xfrm>
            <a:off x="5869986" y="2873233"/>
            <a:ext cx="604333"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de-DE" sz="1000" dirty="0">
                <a:solidFill>
                  <a:srgbClr val="595966"/>
                </a:solidFill>
              </a:rPr>
              <a:t>Cytoplasm</a:t>
            </a:r>
          </a:p>
        </p:txBody>
      </p:sp>
      <p:sp>
        <p:nvSpPr>
          <p:cNvPr id="20" name="Rectangle 63"/>
          <p:cNvSpPr>
            <a:spLocks noChangeArrowheads="1"/>
          </p:cNvSpPr>
          <p:nvPr/>
        </p:nvSpPr>
        <p:spPr bwMode="auto">
          <a:xfrm>
            <a:off x="8054609" y="5049168"/>
            <a:ext cx="692497"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de-DE" sz="900" dirty="0">
                <a:solidFill>
                  <a:srgbClr val="595966"/>
                </a:solidFill>
              </a:rPr>
              <a:t>HDV genome</a:t>
            </a:r>
          </a:p>
        </p:txBody>
      </p:sp>
      <p:sp>
        <p:nvSpPr>
          <p:cNvPr id="21" name="Rectangle 63"/>
          <p:cNvSpPr>
            <a:spLocks noChangeArrowheads="1"/>
          </p:cNvSpPr>
          <p:nvPr/>
        </p:nvSpPr>
        <p:spPr bwMode="auto">
          <a:xfrm>
            <a:off x="8054609" y="5201568"/>
            <a:ext cx="609141"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de-DE" sz="900" dirty="0">
                <a:solidFill>
                  <a:srgbClr val="595966"/>
                </a:solidFill>
              </a:rPr>
              <a:t>small HDAg</a:t>
            </a:r>
          </a:p>
        </p:txBody>
      </p:sp>
      <p:sp>
        <p:nvSpPr>
          <p:cNvPr id="22" name="Rectangle 63"/>
          <p:cNvSpPr>
            <a:spLocks noChangeArrowheads="1"/>
          </p:cNvSpPr>
          <p:nvPr/>
        </p:nvSpPr>
        <p:spPr bwMode="auto">
          <a:xfrm>
            <a:off x="8054609" y="5345503"/>
            <a:ext cx="596317"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de-DE" sz="900" dirty="0">
                <a:solidFill>
                  <a:srgbClr val="595966"/>
                </a:solidFill>
              </a:rPr>
              <a:t>large HDAg</a:t>
            </a:r>
          </a:p>
        </p:txBody>
      </p:sp>
      <p:sp>
        <p:nvSpPr>
          <p:cNvPr id="23" name="Rectangle 63"/>
          <p:cNvSpPr>
            <a:spLocks noChangeArrowheads="1"/>
          </p:cNvSpPr>
          <p:nvPr/>
        </p:nvSpPr>
        <p:spPr bwMode="auto">
          <a:xfrm>
            <a:off x="8054608" y="5497903"/>
            <a:ext cx="942566"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de-DE" sz="900" dirty="0">
                <a:solidFill>
                  <a:srgbClr val="595966"/>
                </a:solidFill>
              </a:rPr>
              <a:t>prenylated LHDAg</a:t>
            </a:r>
          </a:p>
        </p:txBody>
      </p:sp>
      <p:sp>
        <p:nvSpPr>
          <p:cNvPr id="24" name="Rectangle 63"/>
          <p:cNvSpPr>
            <a:spLocks noChangeArrowheads="1"/>
          </p:cNvSpPr>
          <p:nvPr/>
        </p:nvSpPr>
        <p:spPr bwMode="auto">
          <a:xfrm>
            <a:off x="8054609" y="5633370"/>
            <a:ext cx="686085"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de-DE" sz="900" dirty="0">
                <a:solidFill>
                  <a:srgbClr val="595966"/>
                </a:solidFill>
              </a:rPr>
              <a:t>prenyl moiety</a:t>
            </a:r>
          </a:p>
        </p:txBody>
      </p:sp>
      <p:sp>
        <p:nvSpPr>
          <p:cNvPr id="25" name="Rectangle 63"/>
          <p:cNvSpPr>
            <a:spLocks noChangeArrowheads="1"/>
          </p:cNvSpPr>
          <p:nvPr/>
        </p:nvSpPr>
        <p:spPr bwMode="auto">
          <a:xfrm>
            <a:off x="8054609" y="5785770"/>
            <a:ext cx="359073"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de-DE" sz="900" dirty="0">
                <a:solidFill>
                  <a:srgbClr val="595966"/>
                </a:solidFill>
              </a:rPr>
              <a:t>HBsAg</a:t>
            </a:r>
          </a:p>
        </p:txBody>
      </p:sp>
      <p:sp>
        <p:nvSpPr>
          <p:cNvPr id="26" name="Textfeld 25"/>
          <p:cNvSpPr txBox="1"/>
          <p:nvPr/>
        </p:nvSpPr>
        <p:spPr>
          <a:xfrm>
            <a:off x="5073303" y="2735177"/>
            <a:ext cx="2214368" cy="584776"/>
          </a:xfrm>
          <a:prstGeom prst="rect">
            <a:avLst/>
          </a:prstGeom>
          <a:solidFill>
            <a:schemeClr val="accent2"/>
          </a:solidFill>
          <a:ln>
            <a:noFill/>
          </a:ln>
        </p:spPr>
        <p:txBody>
          <a:bodyPr wrap="none" rtlCol="0">
            <a:spAutoFit/>
          </a:bodyPr>
          <a:lstStyle/>
          <a:p>
            <a:r>
              <a:rPr lang="de-DE" sz="1600" dirty="0" err="1">
                <a:solidFill>
                  <a:srgbClr val="FFFFFF"/>
                </a:solidFill>
              </a:rPr>
              <a:t>Nucleic</a:t>
            </a:r>
            <a:r>
              <a:rPr lang="de-DE" sz="1600" dirty="0">
                <a:solidFill>
                  <a:srgbClr val="FFFFFF"/>
                </a:solidFill>
              </a:rPr>
              <a:t> </a:t>
            </a:r>
            <a:r>
              <a:rPr lang="de-DE" sz="1600" dirty="0" err="1">
                <a:solidFill>
                  <a:srgbClr val="FFFFFF"/>
                </a:solidFill>
              </a:rPr>
              <a:t>Acid</a:t>
            </a:r>
            <a:r>
              <a:rPr lang="de-DE" sz="1600" dirty="0">
                <a:solidFill>
                  <a:srgbClr val="FFFFFF"/>
                </a:solidFill>
              </a:rPr>
              <a:t> Polymers</a:t>
            </a:r>
          </a:p>
          <a:p>
            <a:r>
              <a:rPr lang="de-DE" sz="1600" dirty="0">
                <a:solidFill>
                  <a:srgbClr val="FFFFFF"/>
                </a:solidFill>
              </a:rPr>
              <a:t>REP 2139-Ca</a:t>
            </a:r>
          </a:p>
        </p:txBody>
      </p:sp>
      <p:sp>
        <p:nvSpPr>
          <p:cNvPr id="27" name="Textfeld 26"/>
          <p:cNvSpPr txBox="1"/>
          <p:nvPr/>
        </p:nvSpPr>
        <p:spPr>
          <a:xfrm>
            <a:off x="1972751" y="1409155"/>
            <a:ext cx="2600691" cy="584776"/>
          </a:xfrm>
          <a:prstGeom prst="rect">
            <a:avLst/>
          </a:prstGeom>
          <a:solidFill>
            <a:schemeClr val="accent2"/>
          </a:solidFill>
          <a:ln>
            <a:noFill/>
          </a:ln>
        </p:spPr>
        <p:txBody>
          <a:bodyPr wrap="square" rtlCol="0">
            <a:spAutoFit/>
          </a:bodyPr>
          <a:lstStyle/>
          <a:p>
            <a:r>
              <a:rPr lang="de-DE" sz="1600" dirty="0">
                <a:solidFill>
                  <a:srgbClr val="FFFFFF"/>
                </a:solidFill>
              </a:rPr>
              <a:t>HBV/HDV-Entry </a:t>
            </a:r>
            <a:r>
              <a:rPr lang="de-DE" sz="1600" dirty="0" err="1">
                <a:solidFill>
                  <a:srgbClr val="FFFFFF"/>
                </a:solidFill>
              </a:rPr>
              <a:t>inhibitor</a:t>
            </a:r>
            <a:endParaRPr lang="de-DE" sz="1600" dirty="0">
              <a:solidFill>
                <a:srgbClr val="FFFFFF"/>
              </a:solidFill>
            </a:endParaRPr>
          </a:p>
          <a:p>
            <a:r>
              <a:rPr lang="de-DE" sz="1600" dirty="0" err="1">
                <a:solidFill>
                  <a:srgbClr val="FFFFFF"/>
                </a:solidFill>
              </a:rPr>
              <a:t>Myrcludex</a:t>
            </a:r>
            <a:r>
              <a:rPr lang="de-DE" sz="1600" dirty="0">
                <a:solidFill>
                  <a:srgbClr val="FFFFFF"/>
                </a:solidFill>
              </a:rPr>
              <a:t> B</a:t>
            </a:r>
          </a:p>
        </p:txBody>
      </p:sp>
      <p:sp>
        <p:nvSpPr>
          <p:cNvPr id="28" name="Textfeld 27"/>
          <p:cNvSpPr txBox="1"/>
          <p:nvPr/>
        </p:nvSpPr>
        <p:spPr>
          <a:xfrm>
            <a:off x="5186006" y="5583937"/>
            <a:ext cx="1998163" cy="584776"/>
          </a:xfrm>
          <a:prstGeom prst="rect">
            <a:avLst/>
          </a:prstGeom>
          <a:solidFill>
            <a:schemeClr val="accent2"/>
          </a:solidFill>
          <a:ln>
            <a:noFill/>
          </a:ln>
        </p:spPr>
        <p:txBody>
          <a:bodyPr wrap="none" rtlCol="0">
            <a:spAutoFit/>
          </a:bodyPr>
          <a:lstStyle/>
          <a:p>
            <a:r>
              <a:rPr lang="de-DE" sz="1600" dirty="0" err="1">
                <a:solidFill>
                  <a:srgbClr val="FFFFFF"/>
                </a:solidFill>
              </a:rPr>
              <a:t>Prenylation</a:t>
            </a:r>
            <a:r>
              <a:rPr lang="de-DE" sz="1600" dirty="0">
                <a:solidFill>
                  <a:srgbClr val="FFFFFF"/>
                </a:solidFill>
              </a:rPr>
              <a:t> Inhibitor</a:t>
            </a:r>
          </a:p>
          <a:p>
            <a:r>
              <a:rPr lang="de-DE" sz="1600" dirty="0" err="1">
                <a:solidFill>
                  <a:srgbClr val="FFFFFF"/>
                </a:solidFill>
              </a:rPr>
              <a:t>Lonafarnib</a:t>
            </a:r>
            <a:endParaRPr lang="de-DE" sz="1600" dirty="0">
              <a:solidFill>
                <a:srgbClr val="FFFFFF"/>
              </a:solidFill>
            </a:endParaRPr>
          </a:p>
        </p:txBody>
      </p:sp>
      <p:sp>
        <p:nvSpPr>
          <p:cNvPr id="29" name="Textfeld 28"/>
          <p:cNvSpPr txBox="1"/>
          <p:nvPr/>
        </p:nvSpPr>
        <p:spPr>
          <a:xfrm>
            <a:off x="8546071" y="1711398"/>
            <a:ext cx="1746792" cy="338554"/>
          </a:xfrm>
          <a:prstGeom prst="rect">
            <a:avLst/>
          </a:prstGeom>
          <a:solidFill>
            <a:schemeClr val="accent2"/>
          </a:solidFill>
          <a:ln>
            <a:noFill/>
          </a:ln>
        </p:spPr>
        <p:txBody>
          <a:bodyPr wrap="none" rtlCol="0">
            <a:spAutoFit/>
          </a:bodyPr>
          <a:lstStyle/>
          <a:p>
            <a:r>
              <a:rPr lang="de-DE" sz="1600" dirty="0">
                <a:solidFill>
                  <a:srgbClr val="FFFFFF"/>
                </a:solidFill>
              </a:rPr>
              <a:t>PEG-IFN </a:t>
            </a:r>
            <a:r>
              <a:rPr lang="de-DE" sz="1600" dirty="0" err="1">
                <a:solidFill>
                  <a:srgbClr val="FFFFFF"/>
                </a:solidFill>
              </a:rPr>
              <a:t>lambda</a:t>
            </a:r>
            <a:endParaRPr lang="de-DE" sz="1600" dirty="0">
              <a:solidFill>
                <a:srgbClr val="FFFFFF"/>
              </a:solidFill>
            </a:endParaRPr>
          </a:p>
        </p:txBody>
      </p:sp>
    </p:spTree>
    <p:extLst>
      <p:ext uri="{BB962C8B-B14F-4D97-AF65-F5344CB8AC3E}">
        <p14:creationId xmlns:p14="http://schemas.microsoft.com/office/powerpoint/2010/main" val="2690067005"/>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6" descr="PPT-15.png">
            <a:extLst>
              <a:ext uri="{FF2B5EF4-FFF2-40B4-BE49-F238E27FC236}">
                <a16:creationId xmlns:a16="http://schemas.microsoft.com/office/drawing/2014/main" id="{55C6203A-EBA1-4EBE-BA45-2A8879105FC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833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6" name="Picture 1" descr="slide05.png">
            <a:extLst>
              <a:ext uri="{FF2B5EF4-FFF2-40B4-BE49-F238E27FC236}">
                <a16:creationId xmlns:a16="http://schemas.microsoft.com/office/drawing/2014/main" id="{62FDAE57-9545-491B-9F34-C193F6F2DDD0}"/>
              </a:ext>
            </a:extLst>
          </p:cNvPr>
          <p:cNvPicPr>
            <a:picLocks noChangeAspect="1"/>
          </p:cNvPicPr>
          <p:nvPr/>
        </p:nvPicPr>
        <p:blipFill rotWithShape="1">
          <a:blip r:embed="rId3">
            <a:extLst>
              <a:ext uri="{28A0092B-C50C-407E-A947-70E740481C1C}">
                <a14:useLocalDpi xmlns:a14="http://schemas.microsoft.com/office/drawing/2010/main" val="0"/>
              </a:ext>
            </a:extLst>
          </a:blip>
          <a:srcRect t="21604"/>
          <a:stretch/>
        </p:blipFill>
        <p:spPr bwMode="auto">
          <a:xfrm>
            <a:off x="1340668" y="1150419"/>
            <a:ext cx="9149609" cy="5379396"/>
          </a:xfrm>
          <a:prstGeom prst="rect">
            <a:avLst/>
          </a:prstGeom>
          <a:noFill/>
          <a:ln>
            <a:noFill/>
          </a:ln>
        </p:spPr>
      </p:pic>
      <p:sp>
        <p:nvSpPr>
          <p:cNvPr id="2" name="TextBox 1">
            <a:extLst>
              <a:ext uri="{FF2B5EF4-FFF2-40B4-BE49-F238E27FC236}">
                <a16:creationId xmlns:a16="http://schemas.microsoft.com/office/drawing/2014/main" id="{A39B63CA-A0D4-4384-9AA0-F998007A7148}"/>
              </a:ext>
            </a:extLst>
          </p:cNvPr>
          <p:cNvSpPr txBox="1"/>
          <p:nvPr/>
        </p:nvSpPr>
        <p:spPr>
          <a:xfrm>
            <a:off x="7815990" y="4554143"/>
            <a:ext cx="609600" cy="400110"/>
          </a:xfrm>
          <a:prstGeom prst="rect">
            <a:avLst/>
          </a:prstGeom>
          <a:solidFill>
            <a:srgbClr val="FFFF00"/>
          </a:solidFill>
        </p:spPr>
        <p:txBody>
          <a:bodyPr wrap="square" rtlCol="0">
            <a:spAutoFit/>
          </a:bodyPr>
          <a:lstStyle/>
          <a:p>
            <a:r>
              <a:rPr lang="en-US" sz="2000" b="1" dirty="0"/>
              <a:t>292</a:t>
            </a:r>
          </a:p>
        </p:txBody>
      </p:sp>
      <p:sp>
        <p:nvSpPr>
          <p:cNvPr id="4" name="TextBox 3">
            <a:extLst>
              <a:ext uri="{FF2B5EF4-FFF2-40B4-BE49-F238E27FC236}">
                <a16:creationId xmlns:a16="http://schemas.microsoft.com/office/drawing/2014/main" id="{0AC452A7-88EE-4177-9CEE-67D5AC52CD58}"/>
              </a:ext>
            </a:extLst>
          </p:cNvPr>
          <p:cNvSpPr txBox="1"/>
          <p:nvPr/>
        </p:nvSpPr>
        <p:spPr>
          <a:xfrm>
            <a:off x="1838774" y="4147273"/>
            <a:ext cx="609600" cy="400110"/>
          </a:xfrm>
          <a:prstGeom prst="rect">
            <a:avLst/>
          </a:prstGeom>
          <a:solidFill>
            <a:srgbClr val="FFFF00"/>
          </a:solidFill>
        </p:spPr>
        <p:txBody>
          <a:bodyPr wrap="square" rtlCol="0">
            <a:spAutoFit/>
          </a:bodyPr>
          <a:lstStyle/>
          <a:p>
            <a:r>
              <a:rPr lang="en-US" sz="2000" b="1" dirty="0"/>
              <a:t>87</a:t>
            </a:r>
          </a:p>
        </p:txBody>
      </p:sp>
      <p:cxnSp>
        <p:nvCxnSpPr>
          <p:cNvPr id="5" name="Straight Arrow Connector 4">
            <a:extLst>
              <a:ext uri="{FF2B5EF4-FFF2-40B4-BE49-F238E27FC236}">
                <a16:creationId xmlns:a16="http://schemas.microsoft.com/office/drawing/2014/main" id="{A0FAF8D3-9979-49B6-9A24-12030FC89D80}"/>
              </a:ext>
            </a:extLst>
          </p:cNvPr>
          <p:cNvCxnSpPr/>
          <p:nvPr/>
        </p:nvCxnSpPr>
        <p:spPr>
          <a:xfrm flipH="1" flipV="1">
            <a:off x="7134673" y="4363949"/>
            <a:ext cx="609600" cy="260866"/>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835CE792-75F8-4F11-8141-F2E1897796D5}"/>
              </a:ext>
            </a:extLst>
          </p:cNvPr>
          <p:cNvCxnSpPr>
            <a:cxnSpLocks/>
          </p:cNvCxnSpPr>
          <p:nvPr/>
        </p:nvCxnSpPr>
        <p:spPr>
          <a:xfrm flipV="1">
            <a:off x="3553273" y="3634215"/>
            <a:ext cx="533400" cy="535924"/>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07CC660A-5957-4A0B-972F-D2F3F39A093B}"/>
              </a:ext>
            </a:extLst>
          </p:cNvPr>
          <p:cNvSpPr txBox="1"/>
          <p:nvPr/>
        </p:nvSpPr>
        <p:spPr>
          <a:xfrm>
            <a:off x="10793139" y="6298983"/>
            <a:ext cx="1398861" cy="461665"/>
          </a:xfrm>
          <a:prstGeom prst="rect">
            <a:avLst/>
          </a:prstGeom>
          <a:noFill/>
        </p:spPr>
        <p:txBody>
          <a:bodyPr wrap="square" rtlCol="0">
            <a:spAutoFit/>
          </a:bodyPr>
          <a:lstStyle/>
          <a:p>
            <a:r>
              <a:rPr lang="en-US" sz="1200" dirty="0"/>
              <a:t>Modified from: Soriano</a:t>
            </a:r>
          </a:p>
        </p:txBody>
      </p:sp>
      <p:sp>
        <p:nvSpPr>
          <p:cNvPr id="6" name="Arrow: Right 5">
            <a:extLst>
              <a:ext uri="{FF2B5EF4-FFF2-40B4-BE49-F238E27FC236}">
                <a16:creationId xmlns:a16="http://schemas.microsoft.com/office/drawing/2014/main" id="{E0417632-5DF7-49D4-8EFB-04AE9FE72B87}"/>
              </a:ext>
            </a:extLst>
          </p:cNvPr>
          <p:cNvSpPr/>
          <p:nvPr/>
        </p:nvSpPr>
        <p:spPr>
          <a:xfrm>
            <a:off x="7468781" y="5633000"/>
            <a:ext cx="1033009" cy="3693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66534EA4-EDFB-494C-8A2D-D2A6CB5E4A58}"/>
              </a:ext>
            </a:extLst>
          </p:cNvPr>
          <p:cNvSpPr txBox="1"/>
          <p:nvPr/>
        </p:nvSpPr>
        <p:spPr>
          <a:xfrm>
            <a:off x="8508986" y="5633000"/>
            <a:ext cx="1787669" cy="369332"/>
          </a:xfrm>
          <a:prstGeom prst="rect">
            <a:avLst/>
          </a:prstGeom>
          <a:solidFill>
            <a:srgbClr val="FFFF00"/>
          </a:solidFill>
        </p:spPr>
        <p:txBody>
          <a:bodyPr wrap="none" rtlCol="0">
            <a:spAutoFit/>
          </a:bodyPr>
          <a:lstStyle/>
          <a:p>
            <a:r>
              <a:rPr lang="en-US" b="1" dirty="0"/>
              <a:t>?25-30  million</a:t>
            </a:r>
          </a:p>
        </p:txBody>
      </p:sp>
      <p:sp>
        <p:nvSpPr>
          <p:cNvPr id="11" name="Title 1">
            <a:extLst>
              <a:ext uri="{FF2B5EF4-FFF2-40B4-BE49-F238E27FC236}">
                <a16:creationId xmlns:a16="http://schemas.microsoft.com/office/drawing/2014/main" id="{E1FB66C6-83F4-435A-AA72-50D46DCBD5B2}"/>
              </a:ext>
            </a:extLst>
          </p:cNvPr>
          <p:cNvSpPr txBox="1">
            <a:spLocks/>
          </p:cNvSpPr>
          <p:nvPr/>
        </p:nvSpPr>
        <p:spPr>
          <a:xfrm>
            <a:off x="121596" y="-154641"/>
            <a:ext cx="8991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600">
                <a:solidFill>
                  <a:schemeClr val="tx2"/>
                </a:solidFill>
                <a:latin typeface="+mj-lt"/>
                <a:ea typeface="ＭＳ Ｐゴシック" pitchFamily="-108" charset="-128"/>
                <a:cs typeface="ＭＳ Ｐゴシック" pitchFamily="-108" charset="-128"/>
              </a:defRPr>
            </a:lvl1pPr>
            <a:lvl2pPr algn="l" rtl="0" eaLnBrk="0" fontAlgn="base" hangingPunct="0">
              <a:spcBef>
                <a:spcPct val="0"/>
              </a:spcBef>
              <a:spcAft>
                <a:spcPct val="0"/>
              </a:spcAft>
              <a:defRPr sz="3600">
                <a:solidFill>
                  <a:schemeClr val="tx2"/>
                </a:solidFill>
                <a:latin typeface="Arial" pitchFamily="-108" charset="0"/>
                <a:ea typeface="ＭＳ Ｐゴシック" pitchFamily="-108" charset="-128"/>
                <a:cs typeface="ＭＳ Ｐゴシック" pitchFamily="-108" charset="-128"/>
              </a:defRPr>
            </a:lvl2pPr>
            <a:lvl3pPr algn="l" rtl="0" eaLnBrk="0" fontAlgn="base" hangingPunct="0">
              <a:spcBef>
                <a:spcPct val="0"/>
              </a:spcBef>
              <a:spcAft>
                <a:spcPct val="0"/>
              </a:spcAft>
              <a:defRPr sz="3600">
                <a:solidFill>
                  <a:schemeClr val="tx2"/>
                </a:solidFill>
                <a:latin typeface="Arial" pitchFamily="-108" charset="0"/>
                <a:ea typeface="ＭＳ Ｐゴシック" pitchFamily="-108" charset="-128"/>
                <a:cs typeface="ＭＳ Ｐゴシック" pitchFamily="-108" charset="-128"/>
              </a:defRPr>
            </a:lvl3pPr>
            <a:lvl4pPr algn="l" rtl="0" eaLnBrk="0" fontAlgn="base" hangingPunct="0">
              <a:spcBef>
                <a:spcPct val="0"/>
              </a:spcBef>
              <a:spcAft>
                <a:spcPct val="0"/>
              </a:spcAft>
              <a:defRPr sz="3600">
                <a:solidFill>
                  <a:schemeClr val="tx2"/>
                </a:solidFill>
                <a:latin typeface="Arial" pitchFamily="-108" charset="0"/>
                <a:ea typeface="ＭＳ Ｐゴシック" pitchFamily="-108" charset="-128"/>
                <a:cs typeface="ＭＳ Ｐゴシック" pitchFamily="-108" charset="-128"/>
              </a:defRPr>
            </a:lvl4pPr>
            <a:lvl5pPr algn="l" rtl="0" eaLnBrk="0" fontAlgn="base" hangingPunct="0">
              <a:spcBef>
                <a:spcPct val="0"/>
              </a:spcBef>
              <a:spcAft>
                <a:spcPct val="0"/>
              </a:spcAft>
              <a:defRPr sz="3600">
                <a:solidFill>
                  <a:schemeClr val="tx2"/>
                </a:solidFill>
                <a:latin typeface="Arial" pitchFamily="-108" charset="0"/>
                <a:ea typeface="ＭＳ Ｐゴシック" pitchFamily="-108" charset="-128"/>
                <a:cs typeface="ＭＳ Ｐゴシック" pitchFamily="-108" charset="-128"/>
              </a:defRPr>
            </a:lvl5pPr>
            <a:lvl6pPr marL="457200" algn="l" rtl="0" fontAlgn="base">
              <a:spcBef>
                <a:spcPct val="0"/>
              </a:spcBef>
              <a:spcAft>
                <a:spcPct val="0"/>
              </a:spcAft>
              <a:defRPr sz="3600">
                <a:solidFill>
                  <a:schemeClr val="tx2"/>
                </a:solidFill>
                <a:latin typeface="Arial" pitchFamily="-108" charset="0"/>
              </a:defRPr>
            </a:lvl6pPr>
            <a:lvl7pPr marL="914400" algn="l" rtl="0" fontAlgn="base">
              <a:spcBef>
                <a:spcPct val="0"/>
              </a:spcBef>
              <a:spcAft>
                <a:spcPct val="0"/>
              </a:spcAft>
              <a:defRPr sz="3600">
                <a:solidFill>
                  <a:schemeClr val="tx2"/>
                </a:solidFill>
                <a:latin typeface="Arial" pitchFamily="-108" charset="0"/>
              </a:defRPr>
            </a:lvl7pPr>
            <a:lvl8pPr marL="1371600" algn="l" rtl="0" fontAlgn="base">
              <a:spcBef>
                <a:spcPct val="0"/>
              </a:spcBef>
              <a:spcAft>
                <a:spcPct val="0"/>
              </a:spcAft>
              <a:defRPr sz="3600">
                <a:solidFill>
                  <a:schemeClr val="tx2"/>
                </a:solidFill>
                <a:latin typeface="Arial" pitchFamily="-108" charset="0"/>
              </a:defRPr>
            </a:lvl8pPr>
            <a:lvl9pPr marL="1828800" algn="l" rtl="0" fontAlgn="base">
              <a:spcBef>
                <a:spcPct val="0"/>
              </a:spcBef>
              <a:spcAft>
                <a:spcPct val="0"/>
              </a:spcAft>
              <a:defRPr sz="3600">
                <a:solidFill>
                  <a:schemeClr val="tx2"/>
                </a:solidFill>
                <a:latin typeface="Arial" pitchFamily="-108" charset="0"/>
              </a:defRPr>
            </a:lvl9pPr>
          </a:lstStyle>
          <a:p>
            <a:pPr defTabSz="457200"/>
            <a:r>
              <a:rPr lang="en-US" b="1" kern="1200" dirty="0">
                <a:solidFill>
                  <a:schemeClr val="bg1"/>
                </a:solidFill>
                <a:latin typeface="Calibri" panose="020F0502020204030204" pitchFamily="34" charset="0"/>
                <a:cs typeface="Calibri" panose="020F0502020204030204" pitchFamily="34" charset="0"/>
              </a:rPr>
              <a:t>Overlapping HBV, HDV &amp; HCV Epidemics</a:t>
            </a:r>
          </a:p>
        </p:txBody>
      </p:sp>
    </p:spTree>
    <p:extLst>
      <p:ext uri="{BB962C8B-B14F-4D97-AF65-F5344CB8AC3E}">
        <p14:creationId xmlns:p14="http://schemas.microsoft.com/office/powerpoint/2010/main" val="7379878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6" descr="PPT-15.png">
            <a:extLst>
              <a:ext uri="{FF2B5EF4-FFF2-40B4-BE49-F238E27FC236}">
                <a16:creationId xmlns:a16="http://schemas.microsoft.com/office/drawing/2014/main" id="{3D9F3E97-083A-43A4-A538-1A3E9B7FE8F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2192000" cy="1167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AutoShape 2" descr="Image result for looney tunes">
            <a:extLst>
              <a:ext uri="{FF2B5EF4-FFF2-40B4-BE49-F238E27FC236}">
                <a16:creationId xmlns:a16="http://schemas.microsoft.com/office/drawing/2014/main" id="{49653A15-7A08-4859-8F34-1ECBC8EC6BFB}"/>
              </a:ext>
            </a:extLst>
          </p:cNvPr>
          <p:cNvSpPr>
            <a:spLocks noChangeAspect="1" noChangeArrowheads="1"/>
          </p:cNvSpPr>
          <p:nvPr/>
        </p:nvSpPr>
        <p:spPr bwMode="auto">
          <a:xfrm>
            <a:off x="6026525"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2" name="Text Box 51">
            <a:extLst>
              <a:ext uri="{FF2B5EF4-FFF2-40B4-BE49-F238E27FC236}">
                <a16:creationId xmlns:a16="http://schemas.microsoft.com/office/drawing/2014/main" id="{57853F0A-E6CF-4B08-B9C2-47BFBACFAFB6}"/>
              </a:ext>
            </a:extLst>
          </p:cNvPr>
          <p:cNvSpPr txBox="1">
            <a:spLocks noChangeArrowheads="1"/>
          </p:cNvSpPr>
          <p:nvPr/>
        </p:nvSpPr>
        <p:spPr bwMode="auto">
          <a:xfrm>
            <a:off x="280570" y="6495623"/>
            <a:ext cx="533082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it-IT" sz="1200" dirty="0"/>
              <a:t>S. Lou et al, J </a:t>
            </a:r>
            <a:r>
              <a:rPr lang="en-US" altLang="it-IT" sz="1200" dirty="0" err="1"/>
              <a:t>Clin</a:t>
            </a:r>
            <a:r>
              <a:rPr lang="en-US" altLang="it-IT" sz="1200" dirty="0"/>
              <a:t> </a:t>
            </a:r>
            <a:r>
              <a:rPr lang="en-US" altLang="it-IT" sz="1200" dirty="0" err="1"/>
              <a:t>Virol</a:t>
            </a:r>
            <a:r>
              <a:rPr lang="en-US" altLang="it-IT" sz="1200" dirty="0"/>
              <a:t> 2018 ; 105; 18-25</a:t>
            </a:r>
          </a:p>
        </p:txBody>
      </p:sp>
      <p:sp>
        <p:nvSpPr>
          <p:cNvPr id="11" name="Rectangle 4">
            <a:extLst>
              <a:ext uri="{FF2B5EF4-FFF2-40B4-BE49-F238E27FC236}">
                <a16:creationId xmlns:a16="http://schemas.microsoft.com/office/drawing/2014/main" id="{CA8F80F9-CF58-9B4B-9095-E44A0ED1D707}"/>
              </a:ext>
            </a:extLst>
          </p:cNvPr>
          <p:cNvSpPr>
            <a:spLocks noGrp="1"/>
          </p:cNvSpPr>
          <p:nvPr>
            <p:ph type="title"/>
          </p:nvPr>
        </p:nvSpPr>
        <p:spPr>
          <a:xfrm>
            <a:off x="107460" y="-50334"/>
            <a:ext cx="11007870" cy="132556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p>
            <a:r>
              <a:rPr lang="en-US" sz="3200" b="1" dirty="0">
                <a:solidFill>
                  <a:schemeClr val="bg1"/>
                </a:solidFill>
                <a:latin typeface="Calibri" panose="020F0502020204030204" pitchFamily="34" charset="0"/>
                <a:cs typeface="Calibri" panose="020F0502020204030204" pitchFamily="34" charset="0"/>
              </a:rPr>
              <a:t>Ultra-sensitive Abbott ARCHITECT® Assay for HBsAg</a:t>
            </a:r>
            <a:br>
              <a:rPr lang="en-US" sz="3200" b="1" dirty="0">
                <a:solidFill>
                  <a:schemeClr val="bg1"/>
                </a:solidFill>
                <a:latin typeface="Calibri" panose="020F0502020204030204" pitchFamily="34" charset="0"/>
                <a:cs typeface="Calibri" panose="020F0502020204030204" pitchFamily="34" charset="0"/>
              </a:rPr>
            </a:br>
            <a:r>
              <a:rPr lang="en-US" sz="3200" b="1" dirty="0">
                <a:solidFill>
                  <a:schemeClr val="bg1"/>
                </a:solidFill>
                <a:latin typeface="Calibri" panose="020F0502020204030204" pitchFamily="34" charset="0"/>
                <a:cs typeface="Calibri" panose="020F0502020204030204" pitchFamily="34" charset="0"/>
              </a:rPr>
              <a:t>LOD = </a:t>
            </a:r>
            <a:r>
              <a:rPr lang="en-US" altLang="en-US" sz="3200" b="1" dirty="0">
                <a:solidFill>
                  <a:schemeClr val="bg1"/>
                </a:solidFill>
                <a:latin typeface="Calibri" panose="020F0502020204030204" pitchFamily="34" charset="0"/>
                <a:cs typeface="Calibri" panose="020F0502020204030204" pitchFamily="34" charset="0"/>
              </a:rPr>
              <a:t>0.005 IU/mL</a:t>
            </a:r>
          </a:p>
        </p:txBody>
      </p:sp>
      <p:sp>
        <p:nvSpPr>
          <p:cNvPr id="6" name="Rectangle 5">
            <a:extLst>
              <a:ext uri="{FF2B5EF4-FFF2-40B4-BE49-F238E27FC236}">
                <a16:creationId xmlns:a16="http://schemas.microsoft.com/office/drawing/2014/main" id="{23238CB6-C397-AE4A-9C6F-C72ECEC79370}"/>
              </a:ext>
            </a:extLst>
          </p:cNvPr>
          <p:cNvSpPr/>
          <p:nvPr/>
        </p:nvSpPr>
        <p:spPr>
          <a:xfrm>
            <a:off x="345930" y="1325562"/>
            <a:ext cx="11441879" cy="4528612"/>
          </a:xfrm>
          <a:prstGeom prst="rect">
            <a:avLst/>
          </a:prstGeom>
        </p:spPr>
        <p:txBody>
          <a:bodyPr wrap="square">
            <a:spAutoFit/>
          </a:bodyPr>
          <a:lstStyle/>
          <a:p>
            <a:pPr marL="285750" indent="-285750">
              <a:lnSpc>
                <a:spcPct val="150000"/>
              </a:lnSpc>
              <a:spcAft>
                <a:spcPts val="1200"/>
              </a:spcAft>
              <a:buFont typeface="Arial" panose="020B0604020202020204" pitchFamily="34" charset="0"/>
              <a:buChar char="•"/>
            </a:pPr>
            <a:r>
              <a:rPr lang="en-US" sz="2400" dirty="0">
                <a:solidFill>
                  <a:srgbClr val="000000"/>
                </a:solidFill>
              </a:rPr>
              <a:t>3.9 to 14.5-fold more sensitive than comparator assays based on the WHO Standard</a:t>
            </a:r>
          </a:p>
          <a:p>
            <a:pPr marL="285750" indent="-285750">
              <a:lnSpc>
                <a:spcPct val="150000"/>
              </a:lnSpc>
              <a:buFont typeface="Arial" panose="020B0604020202020204" pitchFamily="34" charset="0"/>
              <a:buChar char="•"/>
            </a:pPr>
            <a:r>
              <a:rPr lang="en-US" sz="2400" dirty="0">
                <a:solidFill>
                  <a:srgbClr val="000000"/>
                </a:solidFill>
              </a:rPr>
              <a:t>Enhanced sensitivity was demonstrated with 27 HBV seroconversion panels</a:t>
            </a:r>
          </a:p>
          <a:p>
            <a:pPr marL="800100" lvl="1" indent="-342900">
              <a:lnSpc>
                <a:spcPct val="150000"/>
              </a:lnSpc>
              <a:spcAft>
                <a:spcPts val="1200"/>
              </a:spcAft>
              <a:buFontTx/>
              <a:buChar char="-"/>
            </a:pPr>
            <a:r>
              <a:rPr lang="en-US" sz="2400" dirty="0">
                <a:solidFill>
                  <a:srgbClr val="000000"/>
                </a:solidFill>
              </a:rPr>
              <a:t>Detected more panel members (191 of 364) vs. the ARCHITECT</a:t>
            </a:r>
            <a:r>
              <a:rPr lang="en-US" sz="2400" baseline="30000" dirty="0">
                <a:solidFill>
                  <a:srgbClr val="000000"/>
                </a:solidFill>
              </a:rPr>
              <a:t>®</a:t>
            </a:r>
            <a:r>
              <a:rPr lang="en-US" sz="2400" dirty="0">
                <a:solidFill>
                  <a:srgbClr val="000000"/>
                </a:solidFill>
              </a:rPr>
              <a:t> Qual I (144), Qual II (160) and PRISM</a:t>
            </a:r>
            <a:r>
              <a:rPr lang="en-US" sz="2400" baseline="30000" dirty="0">
                <a:solidFill>
                  <a:srgbClr val="000000"/>
                </a:solidFill>
              </a:rPr>
              <a:t>®</a:t>
            </a:r>
            <a:r>
              <a:rPr lang="en-US" sz="2400" dirty="0">
                <a:solidFill>
                  <a:srgbClr val="000000"/>
                </a:solidFill>
              </a:rPr>
              <a:t> (148) HBsAg assays</a:t>
            </a:r>
          </a:p>
          <a:p>
            <a:pPr marL="285750" indent="-285750">
              <a:lnSpc>
                <a:spcPct val="150000"/>
              </a:lnSpc>
              <a:spcAft>
                <a:spcPts val="1200"/>
              </a:spcAft>
              <a:buFont typeface="Arial" panose="020B0604020202020204" pitchFamily="34" charset="0"/>
              <a:buChar char="•"/>
            </a:pPr>
            <a:r>
              <a:rPr lang="en-US" sz="2400" dirty="0">
                <a:solidFill>
                  <a:srgbClr val="000000"/>
                </a:solidFill>
              </a:rPr>
              <a:t>Detected 7 of 12 HBV DNA (+) / HBsAg (-) samples</a:t>
            </a:r>
            <a:endParaRPr lang="en-US" sz="2400" b="1" cap="all" dirty="0">
              <a:solidFill>
                <a:srgbClr val="000000"/>
              </a:solidFill>
            </a:endParaRPr>
          </a:p>
          <a:p>
            <a:pPr marL="285750" indent="-285750">
              <a:lnSpc>
                <a:spcPct val="150000"/>
              </a:lnSpc>
              <a:spcAft>
                <a:spcPts val="1200"/>
              </a:spcAft>
              <a:buFont typeface="Arial" panose="020B0604020202020204" pitchFamily="34" charset="0"/>
              <a:buChar char="•"/>
            </a:pPr>
            <a:r>
              <a:rPr lang="en-US" sz="2400" dirty="0">
                <a:solidFill>
                  <a:srgbClr val="000000"/>
                </a:solidFill>
              </a:rPr>
              <a:t>Superior HBsAg mutant and genotype detection and specificity, important for the diagnosis and management of HBV infection</a:t>
            </a:r>
            <a:endParaRPr lang="en-US" sz="2400" b="0" i="0" u="none" strike="noStrike" dirty="0">
              <a:solidFill>
                <a:srgbClr val="000000"/>
              </a:solidFill>
              <a:effectLst/>
            </a:endParaRPr>
          </a:p>
        </p:txBody>
      </p:sp>
    </p:spTree>
    <p:extLst>
      <p:ext uri="{BB962C8B-B14F-4D97-AF65-F5344CB8AC3E}">
        <p14:creationId xmlns:p14="http://schemas.microsoft.com/office/powerpoint/2010/main" val="33269719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PPT-15.png">
            <a:extLst>
              <a:ext uri="{FF2B5EF4-FFF2-40B4-BE49-F238E27FC236}">
                <a16:creationId xmlns:a16="http://schemas.microsoft.com/office/drawing/2014/main" id="{3EDDACF5-76A0-4A39-A28D-5ECD757013B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833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bject 4"/>
          <p:cNvSpPr txBox="1"/>
          <p:nvPr/>
        </p:nvSpPr>
        <p:spPr>
          <a:xfrm>
            <a:off x="2515870" y="2059098"/>
            <a:ext cx="7160260" cy="2731517"/>
          </a:xfrm>
          <a:prstGeom prst="rect">
            <a:avLst/>
          </a:prstGeom>
        </p:spPr>
        <p:txBody>
          <a:bodyPr vert="horz" wrap="square" lIns="0" tIns="114300" rIns="0" bIns="0" rtlCol="0">
            <a:spAutoFit/>
          </a:bodyPr>
          <a:lstStyle/>
          <a:p>
            <a:pPr marL="355600" indent="-342900">
              <a:spcBef>
                <a:spcPts val="900"/>
              </a:spcBef>
              <a:buFont typeface="Arial"/>
              <a:buChar char="•"/>
              <a:tabLst>
                <a:tab pos="354965" algn="l"/>
                <a:tab pos="355600" algn="l"/>
              </a:tabLst>
            </a:pPr>
            <a:r>
              <a:rPr lang="en-US" sz="2800" spc="-10" dirty="0">
                <a:latin typeface="Calibri"/>
                <a:cs typeface="Calibri"/>
              </a:rPr>
              <a:t>Please see </a:t>
            </a:r>
            <a:r>
              <a:rPr lang="en-US" sz="2800" spc="-10" dirty="0">
                <a:latin typeface="Calibri"/>
                <a:cs typeface="Calibri"/>
                <a:hlinkClick r:id="rId3"/>
              </a:rPr>
              <a:t>www.robertgish.com</a:t>
            </a:r>
            <a:endParaRPr lang="en-US" sz="2800" spc="-10" dirty="0">
              <a:latin typeface="Calibri"/>
              <a:cs typeface="Calibri"/>
            </a:endParaRPr>
          </a:p>
          <a:p>
            <a:pPr marL="355600" indent="-342900">
              <a:spcBef>
                <a:spcPts val="900"/>
              </a:spcBef>
              <a:buFont typeface="Arial"/>
              <a:buChar char="•"/>
              <a:tabLst>
                <a:tab pos="354965" algn="l"/>
                <a:tab pos="355600" algn="l"/>
              </a:tabLst>
            </a:pPr>
            <a:r>
              <a:rPr lang="en-US" sz="2800" spc="-10" dirty="0">
                <a:latin typeface="Calibri"/>
                <a:cs typeface="Calibri"/>
              </a:rPr>
              <a:t>Consultant at Eiger BioPharmaceuticals</a:t>
            </a:r>
          </a:p>
          <a:p>
            <a:pPr marL="1270000" lvl="2" indent="-342900">
              <a:spcBef>
                <a:spcPts val="900"/>
              </a:spcBef>
              <a:buFont typeface="Arial"/>
              <a:buChar char="•"/>
              <a:tabLst>
                <a:tab pos="354965" algn="l"/>
                <a:tab pos="355600" algn="l"/>
              </a:tabLst>
            </a:pPr>
            <a:r>
              <a:rPr lang="en-US" sz="2800" spc="-10" dirty="0">
                <a:latin typeface="Calibri"/>
                <a:cs typeface="Calibri"/>
              </a:rPr>
              <a:t>Options</a:t>
            </a:r>
          </a:p>
          <a:p>
            <a:pPr marL="355600" indent="-342900">
              <a:spcBef>
                <a:spcPts val="900"/>
              </a:spcBef>
              <a:buFont typeface="Arial"/>
              <a:buChar char="•"/>
              <a:tabLst>
                <a:tab pos="354965" algn="l"/>
                <a:tab pos="355600" algn="l"/>
              </a:tabLst>
            </a:pPr>
            <a:r>
              <a:rPr lang="en-US" sz="2800" spc="-10" dirty="0">
                <a:latin typeface="Calibri"/>
                <a:cs typeface="Calibri"/>
              </a:rPr>
              <a:t>Other disclosures at robertgish.com</a:t>
            </a:r>
          </a:p>
          <a:p>
            <a:pPr marL="469900" lvl="1">
              <a:spcBef>
                <a:spcPts val="900"/>
              </a:spcBef>
              <a:tabLst>
                <a:tab pos="354965" algn="l"/>
                <a:tab pos="355600" algn="l"/>
              </a:tabLst>
            </a:pPr>
            <a:endParaRPr lang="en-US" sz="2800" spc="-10" dirty="0">
              <a:latin typeface="Calibri"/>
              <a:cs typeface="Calibri"/>
            </a:endParaRPr>
          </a:p>
        </p:txBody>
      </p:sp>
      <p:sp>
        <p:nvSpPr>
          <p:cNvPr id="7" name="object 3">
            <a:extLst>
              <a:ext uri="{FF2B5EF4-FFF2-40B4-BE49-F238E27FC236}">
                <a16:creationId xmlns:a16="http://schemas.microsoft.com/office/drawing/2014/main" id="{8F829034-6A69-B849-963F-CD59F1C282F0}"/>
              </a:ext>
            </a:extLst>
          </p:cNvPr>
          <p:cNvSpPr txBox="1">
            <a:spLocks noGrp="1"/>
          </p:cNvSpPr>
          <p:nvPr>
            <p:ph type="title"/>
          </p:nvPr>
        </p:nvSpPr>
        <p:spPr>
          <a:xfrm>
            <a:off x="278859" y="163905"/>
            <a:ext cx="10972800" cy="505908"/>
          </a:xfrm>
          <a:prstGeom prst="rect">
            <a:avLst/>
          </a:prstGeom>
        </p:spPr>
        <p:txBody>
          <a:bodyPr vert="horz" wrap="square" lIns="0" tIns="13335" rIns="0" bIns="0" rtlCol="0" anchor="ctr">
            <a:spAutoFit/>
          </a:bodyPr>
          <a:lstStyle/>
          <a:p>
            <a:pPr marL="12700">
              <a:lnSpc>
                <a:spcPct val="100000"/>
              </a:lnSpc>
              <a:spcBef>
                <a:spcPts val="105"/>
              </a:spcBef>
            </a:pPr>
            <a:r>
              <a:rPr sz="3200" b="1" spc="-10" dirty="0">
                <a:solidFill>
                  <a:schemeClr val="bg1"/>
                </a:solidFill>
              </a:rPr>
              <a:t>Disclosures</a:t>
            </a:r>
            <a:endParaRPr sz="3200" b="1" dirty="0">
              <a:solidFill>
                <a:schemeClr val="bg1"/>
              </a:solidFill>
            </a:endParaRPr>
          </a:p>
        </p:txBody>
      </p:sp>
    </p:spTree>
    <p:extLst>
      <p:ext uri="{BB962C8B-B14F-4D97-AF65-F5344CB8AC3E}">
        <p14:creationId xmlns:p14="http://schemas.microsoft.com/office/powerpoint/2010/main" val="40599379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PPT-15.png">
            <a:extLst>
              <a:ext uri="{FF2B5EF4-FFF2-40B4-BE49-F238E27FC236}">
                <a16:creationId xmlns:a16="http://schemas.microsoft.com/office/drawing/2014/main" id="{22BC7384-7316-4F4C-83DC-B51F137896A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1167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04CB97E4-CA0F-854B-BDFF-7A73110F147D}"/>
              </a:ext>
            </a:extLst>
          </p:cNvPr>
          <p:cNvSpPr>
            <a:spLocks noGrp="1"/>
          </p:cNvSpPr>
          <p:nvPr>
            <p:ph type="title"/>
          </p:nvPr>
        </p:nvSpPr>
        <p:spPr>
          <a:xfrm>
            <a:off x="210766" y="11990"/>
            <a:ext cx="10972800" cy="11430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2000" tIns="36000" rIns="72000" bIns="36000" numCol="1" anchor="ctr" anchorCtr="0" compatLnSpc="1">
            <a:prstTxWarp prst="textNoShape">
              <a:avLst/>
            </a:prstTxWarp>
          </a:bodyPr>
          <a:lstStyle/>
          <a:p>
            <a:pPr eaLnBrk="1" hangingPunct="1"/>
            <a:r>
              <a:rPr lang="en-US" sz="3200" b="1" kern="1200" dirty="0">
                <a:solidFill>
                  <a:schemeClr val="bg1"/>
                </a:solidFill>
                <a:latin typeface="Calibri" panose="020F0502020204030204" pitchFamily="34" charset="0"/>
                <a:ea typeface="ＭＳ Ｐゴシック" charset="0"/>
                <a:cs typeface="Calibri" panose="020F0502020204030204" pitchFamily="34" charset="0"/>
              </a:rPr>
              <a:t>HDV rapid diagnostics – </a:t>
            </a:r>
            <a:br>
              <a:rPr lang="en-US" sz="3200" b="1" kern="1200" dirty="0">
                <a:solidFill>
                  <a:schemeClr val="bg1"/>
                </a:solidFill>
                <a:latin typeface="Calibri" panose="020F0502020204030204" pitchFamily="34" charset="0"/>
                <a:ea typeface="ＭＳ Ｐゴシック" charset="0"/>
                <a:cs typeface="Calibri" panose="020F0502020204030204" pitchFamily="34" charset="0"/>
              </a:rPr>
            </a:br>
            <a:r>
              <a:rPr lang="en-US" sz="3200" b="1" kern="1200" dirty="0">
                <a:solidFill>
                  <a:schemeClr val="bg1"/>
                </a:solidFill>
                <a:latin typeface="Calibri" panose="020F0502020204030204" pitchFamily="34" charset="0"/>
                <a:ea typeface="ＭＳ Ｐゴシック" charset="0"/>
                <a:cs typeface="Calibri" panose="020F0502020204030204" pitchFamily="34" charset="0"/>
              </a:rPr>
              <a:t>finger stick test from U. Heidelberg</a:t>
            </a:r>
          </a:p>
        </p:txBody>
      </p:sp>
      <p:sp>
        <p:nvSpPr>
          <p:cNvPr id="3" name="Content Placeholder 2">
            <a:extLst>
              <a:ext uri="{FF2B5EF4-FFF2-40B4-BE49-F238E27FC236}">
                <a16:creationId xmlns:a16="http://schemas.microsoft.com/office/drawing/2014/main" id="{73E48E93-FD32-324F-9122-0DA1EAAB1670}"/>
              </a:ext>
            </a:extLst>
          </p:cNvPr>
          <p:cNvSpPr>
            <a:spLocks noGrp="1"/>
          </p:cNvSpPr>
          <p:nvPr>
            <p:ph idx="1"/>
          </p:nvPr>
        </p:nvSpPr>
        <p:spPr>
          <a:xfrm>
            <a:off x="609600" y="2149813"/>
            <a:ext cx="10972800" cy="3976351"/>
          </a:xfrm>
        </p:spPr>
        <p:txBody>
          <a:bodyPr/>
          <a:lstStyle/>
          <a:p>
            <a:pPr algn="ctr"/>
            <a:r>
              <a:rPr lang="en-US" dirty="0"/>
              <a:t>Data from EASL 2019 – Vienna – </a:t>
            </a:r>
            <a:r>
              <a:rPr lang="en-US" dirty="0" err="1"/>
              <a:t>Lempp</a:t>
            </a:r>
            <a:r>
              <a:rPr lang="en-US" dirty="0"/>
              <a:t>, </a:t>
            </a:r>
            <a:r>
              <a:rPr lang="en-US" dirty="0" err="1"/>
              <a:t>Sakin</a:t>
            </a:r>
            <a:r>
              <a:rPr lang="en-US" dirty="0"/>
              <a:t> and Urban</a:t>
            </a:r>
          </a:p>
        </p:txBody>
      </p:sp>
    </p:spTree>
    <p:extLst>
      <p:ext uri="{BB962C8B-B14F-4D97-AF65-F5344CB8AC3E}">
        <p14:creationId xmlns:p14="http://schemas.microsoft.com/office/powerpoint/2010/main" val="15800555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6" descr="PPT-15.png">
            <a:extLst>
              <a:ext uri="{FF2B5EF4-FFF2-40B4-BE49-F238E27FC236}">
                <a16:creationId xmlns:a16="http://schemas.microsoft.com/office/drawing/2014/main" id="{33DEF199-36D4-4DC4-B93B-3D4B0242A1D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833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bject 3"/>
          <p:cNvSpPr txBox="1">
            <a:spLocks noGrp="1"/>
          </p:cNvSpPr>
          <p:nvPr>
            <p:ph type="title"/>
          </p:nvPr>
        </p:nvSpPr>
        <p:spPr>
          <a:xfrm>
            <a:off x="188353" y="143674"/>
            <a:ext cx="574523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l" defTabSz="457200" rtl="0" eaLnBrk="0" fontAlgn="base" hangingPunct="0">
              <a:spcBef>
                <a:spcPct val="0"/>
              </a:spcBef>
              <a:spcAft>
                <a:spcPct val="0"/>
              </a:spcAft>
            </a:pPr>
            <a:r>
              <a:rPr sz="3600" kern="1200" dirty="0">
                <a:solidFill>
                  <a:schemeClr val="bg1"/>
                </a:solidFill>
                <a:latin typeface="Calibri" panose="020F0502020204030204" pitchFamily="34" charset="0"/>
                <a:ea typeface="ＭＳ Ｐゴシック" pitchFamily="-108" charset="-128"/>
                <a:cs typeface="Calibri" panose="020F0502020204030204" pitchFamily="34" charset="0"/>
              </a:rPr>
              <a:t>POC test: proof-of-concept</a:t>
            </a:r>
          </a:p>
        </p:txBody>
      </p:sp>
      <p:sp>
        <p:nvSpPr>
          <p:cNvPr id="4" name="object 4"/>
          <p:cNvSpPr/>
          <p:nvPr/>
        </p:nvSpPr>
        <p:spPr>
          <a:xfrm>
            <a:off x="4813663" y="1264498"/>
            <a:ext cx="4409849" cy="3067961"/>
          </a:xfrm>
          <a:prstGeom prst="rect">
            <a:avLst/>
          </a:prstGeom>
          <a:blipFill>
            <a:blip r:embed="rId3" cstate="print"/>
            <a:stretch>
              <a:fillRect/>
            </a:stretch>
          </a:blipFill>
        </p:spPr>
        <p:txBody>
          <a:bodyPr wrap="square" lIns="0" tIns="0" rIns="0" bIns="0" rtlCol="0"/>
          <a:lstStyle/>
          <a:p>
            <a:pPr defTabSz="829178"/>
            <a:endParaRPr sz="1632">
              <a:solidFill>
                <a:prstClr val="black"/>
              </a:solidFill>
              <a:latin typeface="Calibri"/>
            </a:endParaRPr>
          </a:p>
        </p:txBody>
      </p:sp>
      <p:sp>
        <p:nvSpPr>
          <p:cNvPr id="5" name="object 5"/>
          <p:cNvSpPr txBox="1"/>
          <p:nvPr/>
        </p:nvSpPr>
        <p:spPr>
          <a:xfrm>
            <a:off x="4863638" y="4367239"/>
            <a:ext cx="886761" cy="262787"/>
          </a:xfrm>
          <a:prstGeom prst="rect">
            <a:avLst/>
          </a:prstGeom>
        </p:spPr>
        <p:txBody>
          <a:bodyPr vert="horz" wrap="square" lIns="0" tIns="11516" rIns="0" bIns="0" rtlCol="0">
            <a:spAutoFit/>
          </a:bodyPr>
          <a:lstStyle/>
          <a:p>
            <a:pPr marL="11516" defTabSz="829178">
              <a:spcBef>
                <a:spcPts val="91"/>
              </a:spcBef>
            </a:pPr>
            <a:r>
              <a:rPr sz="1632" b="1" dirty="0">
                <a:solidFill>
                  <a:srgbClr val="070707"/>
                </a:solidFill>
                <a:latin typeface="Arial"/>
                <a:cs typeface="Arial"/>
              </a:rPr>
              <a:t>HD</a:t>
            </a:r>
            <a:r>
              <a:rPr sz="1632" b="1" spc="-95" dirty="0">
                <a:solidFill>
                  <a:srgbClr val="070707"/>
                </a:solidFill>
                <a:latin typeface="Arial"/>
                <a:cs typeface="Arial"/>
              </a:rPr>
              <a:t>V</a:t>
            </a:r>
            <a:r>
              <a:rPr sz="1632" b="1" dirty="0">
                <a:solidFill>
                  <a:srgbClr val="070707"/>
                </a:solidFill>
                <a:latin typeface="Arial"/>
                <a:cs typeface="Arial"/>
              </a:rPr>
              <a:t>-pos</a:t>
            </a:r>
            <a:endParaRPr sz="1632">
              <a:solidFill>
                <a:prstClr val="black"/>
              </a:solidFill>
              <a:latin typeface="Arial"/>
              <a:cs typeface="Arial"/>
            </a:endParaRPr>
          </a:p>
        </p:txBody>
      </p:sp>
      <p:sp>
        <p:nvSpPr>
          <p:cNvPr id="6" name="object 6"/>
          <p:cNvSpPr txBox="1"/>
          <p:nvPr/>
        </p:nvSpPr>
        <p:spPr>
          <a:xfrm>
            <a:off x="6030023" y="4384507"/>
            <a:ext cx="886761" cy="513945"/>
          </a:xfrm>
          <a:prstGeom prst="rect">
            <a:avLst/>
          </a:prstGeom>
        </p:spPr>
        <p:txBody>
          <a:bodyPr vert="horz" wrap="square" lIns="0" tIns="11516" rIns="0" bIns="0" rtlCol="0">
            <a:spAutoFit/>
          </a:bodyPr>
          <a:lstStyle/>
          <a:p>
            <a:pPr marL="11516" marR="4607" defTabSz="829178">
              <a:spcBef>
                <a:spcPts val="91"/>
              </a:spcBef>
            </a:pPr>
            <a:r>
              <a:rPr sz="1632" b="1" dirty="0">
                <a:solidFill>
                  <a:srgbClr val="070707"/>
                </a:solidFill>
                <a:latin typeface="Arial"/>
                <a:cs typeface="Arial"/>
              </a:rPr>
              <a:t>HD</a:t>
            </a:r>
            <a:r>
              <a:rPr sz="1632" b="1" spc="-95" dirty="0">
                <a:solidFill>
                  <a:srgbClr val="070707"/>
                </a:solidFill>
                <a:latin typeface="Arial"/>
                <a:cs typeface="Arial"/>
              </a:rPr>
              <a:t>V</a:t>
            </a:r>
            <a:r>
              <a:rPr sz="1632" b="1" dirty="0">
                <a:solidFill>
                  <a:srgbClr val="070707"/>
                </a:solidFill>
                <a:latin typeface="Arial"/>
                <a:cs typeface="Arial"/>
              </a:rPr>
              <a:t>-pos  1:10</a:t>
            </a:r>
            <a:endParaRPr sz="1632">
              <a:solidFill>
                <a:prstClr val="black"/>
              </a:solidFill>
              <a:latin typeface="Arial"/>
              <a:cs typeface="Arial"/>
            </a:endParaRPr>
          </a:p>
        </p:txBody>
      </p:sp>
      <p:sp>
        <p:nvSpPr>
          <p:cNvPr id="7" name="object 7"/>
          <p:cNvSpPr txBox="1"/>
          <p:nvPr/>
        </p:nvSpPr>
        <p:spPr>
          <a:xfrm>
            <a:off x="7165998" y="4384507"/>
            <a:ext cx="886761" cy="513945"/>
          </a:xfrm>
          <a:prstGeom prst="rect">
            <a:avLst/>
          </a:prstGeom>
        </p:spPr>
        <p:txBody>
          <a:bodyPr vert="horz" wrap="square" lIns="0" tIns="11516" rIns="0" bIns="0" rtlCol="0">
            <a:spAutoFit/>
          </a:bodyPr>
          <a:lstStyle/>
          <a:p>
            <a:pPr marL="11516" marR="4607" defTabSz="829178">
              <a:spcBef>
                <a:spcPts val="91"/>
              </a:spcBef>
            </a:pPr>
            <a:r>
              <a:rPr sz="1632" b="1" dirty="0">
                <a:solidFill>
                  <a:srgbClr val="070707"/>
                </a:solidFill>
                <a:latin typeface="Arial"/>
                <a:cs typeface="Arial"/>
              </a:rPr>
              <a:t>HD</a:t>
            </a:r>
            <a:r>
              <a:rPr sz="1632" b="1" spc="-95" dirty="0">
                <a:solidFill>
                  <a:srgbClr val="070707"/>
                </a:solidFill>
                <a:latin typeface="Arial"/>
                <a:cs typeface="Arial"/>
              </a:rPr>
              <a:t>V</a:t>
            </a:r>
            <a:r>
              <a:rPr sz="1632" b="1" dirty="0">
                <a:solidFill>
                  <a:srgbClr val="070707"/>
                </a:solidFill>
                <a:latin typeface="Arial"/>
                <a:cs typeface="Arial"/>
              </a:rPr>
              <a:t>-pos  1:100</a:t>
            </a:r>
            <a:endParaRPr sz="1632">
              <a:solidFill>
                <a:prstClr val="black"/>
              </a:solidFill>
              <a:latin typeface="Arial"/>
              <a:cs typeface="Arial"/>
            </a:endParaRPr>
          </a:p>
        </p:txBody>
      </p:sp>
      <p:sp>
        <p:nvSpPr>
          <p:cNvPr id="8" name="object 8"/>
          <p:cNvSpPr txBox="1"/>
          <p:nvPr/>
        </p:nvSpPr>
        <p:spPr>
          <a:xfrm>
            <a:off x="8302658" y="4384507"/>
            <a:ext cx="887337" cy="262787"/>
          </a:xfrm>
          <a:prstGeom prst="rect">
            <a:avLst/>
          </a:prstGeom>
        </p:spPr>
        <p:txBody>
          <a:bodyPr vert="horz" wrap="square" lIns="0" tIns="11516" rIns="0" bIns="0" rtlCol="0">
            <a:spAutoFit/>
          </a:bodyPr>
          <a:lstStyle/>
          <a:p>
            <a:pPr marL="11516" defTabSz="829178">
              <a:spcBef>
                <a:spcPts val="91"/>
              </a:spcBef>
            </a:pPr>
            <a:r>
              <a:rPr sz="1632" b="1" dirty="0">
                <a:solidFill>
                  <a:srgbClr val="070707"/>
                </a:solidFill>
                <a:latin typeface="Arial"/>
                <a:cs typeface="Arial"/>
              </a:rPr>
              <a:t>HD</a:t>
            </a:r>
            <a:r>
              <a:rPr sz="1632" b="1" spc="-95" dirty="0">
                <a:solidFill>
                  <a:srgbClr val="070707"/>
                </a:solidFill>
                <a:latin typeface="Arial"/>
                <a:cs typeface="Arial"/>
              </a:rPr>
              <a:t>V</a:t>
            </a:r>
            <a:r>
              <a:rPr sz="1632" b="1" dirty="0">
                <a:solidFill>
                  <a:srgbClr val="070707"/>
                </a:solidFill>
                <a:latin typeface="Arial"/>
                <a:cs typeface="Arial"/>
              </a:rPr>
              <a:t>-neg</a:t>
            </a:r>
            <a:endParaRPr sz="1632">
              <a:solidFill>
                <a:prstClr val="black"/>
              </a:solidFill>
              <a:latin typeface="Arial"/>
              <a:cs typeface="Arial"/>
            </a:endParaRPr>
          </a:p>
        </p:txBody>
      </p:sp>
      <p:sp>
        <p:nvSpPr>
          <p:cNvPr id="9" name="object 9"/>
          <p:cNvSpPr txBox="1"/>
          <p:nvPr/>
        </p:nvSpPr>
        <p:spPr>
          <a:xfrm>
            <a:off x="9451071" y="2434561"/>
            <a:ext cx="772748" cy="448872"/>
          </a:xfrm>
          <a:prstGeom prst="rect">
            <a:avLst/>
          </a:prstGeom>
        </p:spPr>
        <p:txBody>
          <a:bodyPr vert="horz" wrap="square" lIns="0" tIns="4031" rIns="0" bIns="0" rtlCol="0">
            <a:spAutoFit/>
          </a:bodyPr>
          <a:lstStyle/>
          <a:p>
            <a:pPr marL="13243" marR="4607" indent="-2303" defTabSz="829178">
              <a:lnSpc>
                <a:spcPct val="103400"/>
              </a:lnSpc>
              <a:spcBef>
                <a:spcPts val="32"/>
              </a:spcBef>
            </a:pPr>
            <a:r>
              <a:rPr sz="1451" spc="-5" dirty="0">
                <a:solidFill>
                  <a:srgbClr val="070707"/>
                </a:solidFill>
                <a:latin typeface="Arial"/>
                <a:cs typeface="Arial"/>
              </a:rPr>
              <a:t>control  anti-HDV</a:t>
            </a:r>
            <a:endParaRPr sz="1451">
              <a:solidFill>
                <a:prstClr val="black"/>
              </a:solidFill>
              <a:latin typeface="Arial"/>
              <a:cs typeface="Arial"/>
            </a:endParaRPr>
          </a:p>
        </p:txBody>
      </p:sp>
      <p:sp>
        <p:nvSpPr>
          <p:cNvPr id="10" name="object 10"/>
          <p:cNvSpPr/>
          <p:nvPr/>
        </p:nvSpPr>
        <p:spPr>
          <a:xfrm>
            <a:off x="9217294" y="2569418"/>
            <a:ext cx="168715" cy="0"/>
          </a:xfrm>
          <a:custGeom>
            <a:avLst/>
            <a:gdLst/>
            <a:ahLst/>
            <a:cxnLst/>
            <a:rect l="l" t="t" r="r" b="b"/>
            <a:pathLst>
              <a:path w="186054">
                <a:moveTo>
                  <a:pt x="0" y="0"/>
                </a:moveTo>
                <a:lnTo>
                  <a:pt x="185927" y="0"/>
                </a:lnTo>
              </a:path>
            </a:pathLst>
          </a:custGeom>
          <a:ln w="28194">
            <a:solidFill>
              <a:srgbClr val="080808"/>
            </a:solidFill>
          </a:ln>
        </p:spPr>
        <p:txBody>
          <a:bodyPr wrap="square" lIns="0" tIns="0" rIns="0" bIns="0" rtlCol="0"/>
          <a:lstStyle/>
          <a:p>
            <a:pPr defTabSz="829178"/>
            <a:endParaRPr sz="1632">
              <a:solidFill>
                <a:prstClr val="black"/>
              </a:solidFill>
              <a:latin typeface="Calibri"/>
            </a:endParaRPr>
          </a:p>
        </p:txBody>
      </p:sp>
      <p:sp>
        <p:nvSpPr>
          <p:cNvPr id="11" name="object 11"/>
          <p:cNvSpPr/>
          <p:nvPr/>
        </p:nvSpPr>
        <p:spPr>
          <a:xfrm>
            <a:off x="9217294" y="2784313"/>
            <a:ext cx="168715" cy="0"/>
          </a:xfrm>
          <a:custGeom>
            <a:avLst/>
            <a:gdLst/>
            <a:ahLst/>
            <a:cxnLst/>
            <a:rect l="l" t="t" r="r" b="b"/>
            <a:pathLst>
              <a:path w="186054">
                <a:moveTo>
                  <a:pt x="0" y="0"/>
                </a:moveTo>
                <a:lnTo>
                  <a:pt x="185927" y="0"/>
                </a:lnTo>
              </a:path>
            </a:pathLst>
          </a:custGeom>
          <a:ln w="28194">
            <a:solidFill>
              <a:srgbClr val="080808"/>
            </a:solidFill>
          </a:ln>
        </p:spPr>
        <p:txBody>
          <a:bodyPr wrap="square" lIns="0" tIns="0" rIns="0" bIns="0" rtlCol="0"/>
          <a:lstStyle/>
          <a:p>
            <a:pPr defTabSz="829178"/>
            <a:endParaRPr sz="1632">
              <a:solidFill>
                <a:prstClr val="black"/>
              </a:solidFill>
              <a:latin typeface="Calibri"/>
            </a:endParaRPr>
          </a:p>
        </p:txBody>
      </p:sp>
      <p:sp>
        <p:nvSpPr>
          <p:cNvPr id="12" name="object 12"/>
          <p:cNvSpPr txBox="1"/>
          <p:nvPr/>
        </p:nvSpPr>
        <p:spPr>
          <a:xfrm>
            <a:off x="2249652" y="1505881"/>
            <a:ext cx="2206537" cy="1162585"/>
          </a:xfrm>
          <a:prstGeom prst="rect">
            <a:avLst/>
          </a:prstGeom>
        </p:spPr>
        <p:txBody>
          <a:bodyPr vert="horz" wrap="square" lIns="0" tIns="11516" rIns="0" bIns="0" rtlCol="0">
            <a:spAutoFit/>
          </a:bodyPr>
          <a:lstStyle/>
          <a:p>
            <a:pPr marL="11516" marR="4607" algn="just" defTabSz="829178">
              <a:spcBef>
                <a:spcPts val="91"/>
              </a:spcBef>
            </a:pPr>
            <a:r>
              <a:rPr sz="1496" spc="-5" dirty="0">
                <a:solidFill>
                  <a:prstClr val="black"/>
                </a:solidFill>
                <a:latin typeface="Arial"/>
                <a:cs typeface="Arial"/>
              </a:rPr>
              <a:t>Use </a:t>
            </a:r>
            <a:r>
              <a:rPr sz="1496" dirty="0">
                <a:solidFill>
                  <a:prstClr val="black"/>
                </a:solidFill>
                <a:latin typeface="Arial"/>
                <a:cs typeface="Arial"/>
              </a:rPr>
              <a:t>of </a:t>
            </a:r>
            <a:r>
              <a:rPr sz="1496" spc="-5" dirty="0">
                <a:solidFill>
                  <a:prstClr val="black"/>
                </a:solidFill>
                <a:latin typeface="Arial"/>
                <a:cs typeface="Arial"/>
              </a:rPr>
              <a:t>the recombinant  HDAg </a:t>
            </a:r>
            <a:r>
              <a:rPr sz="1496" dirty="0">
                <a:solidFill>
                  <a:prstClr val="black"/>
                </a:solidFill>
                <a:latin typeface="Arial"/>
                <a:cs typeface="Arial"/>
              </a:rPr>
              <a:t>to </a:t>
            </a:r>
            <a:r>
              <a:rPr sz="1496" spc="-5" dirty="0">
                <a:solidFill>
                  <a:prstClr val="black"/>
                </a:solidFill>
                <a:latin typeface="Arial"/>
                <a:cs typeface="Arial"/>
              </a:rPr>
              <a:t>establish </a:t>
            </a:r>
            <a:r>
              <a:rPr sz="1496" dirty="0">
                <a:solidFill>
                  <a:prstClr val="black"/>
                </a:solidFill>
                <a:latin typeface="Arial"/>
                <a:cs typeface="Arial"/>
              </a:rPr>
              <a:t>a </a:t>
            </a:r>
            <a:r>
              <a:rPr sz="1496" spc="-5" dirty="0">
                <a:solidFill>
                  <a:prstClr val="black"/>
                </a:solidFill>
                <a:latin typeface="Arial"/>
                <a:cs typeface="Arial"/>
              </a:rPr>
              <a:t>rapid  diagnostic test based on  the lateral flow assay  </a:t>
            </a:r>
            <a:r>
              <a:rPr sz="1496" spc="-23" dirty="0">
                <a:solidFill>
                  <a:prstClr val="black"/>
                </a:solidFill>
                <a:latin typeface="Arial"/>
                <a:cs typeface="Arial"/>
              </a:rPr>
              <a:t>(LFA)</a:t>
            </a:r>
            <a:r>
              <a:rPr sz="1496" spc="-5" dirty="0">
                <a:solidFill>
                  <a:prstClr val="black"/>
                </a:solidFill>
                <a:latin typeface="Arial"/>
                <a:cs typeface="Arial"/>
              </a:rPr>
              <a:t> technique.</a:t>
            </a:r>
            <a:endParaRPr sz="1496">
              <a:solidFill>
                <a:prstClr val="black"/>
              </a:solidFill>
              <a:latin typeface="Arial"/>
              <a:cs typeface="Arial"/>
            </a:endParaRPr>
          </a:p>
        </p:txBody>
      </p:sp>
      <p:sp>
        <p:nvSpPr>
          <p:cNvPr id="13" name="object 13"/>
          <p:cNvSpPr/>
          <p:nvPr/>
        </p:nvSpPr>
        <p:spPr>
          <a:xfrm>
            <a:off x="2364821" y="5230737"/>
            <a:ext cx="222266" cy="251633"/>
          </a:xfrm>
          <a:custGeom>
            <a:avLst/>
            <a:gdLst/>
            <a:ahLst/>
            <a:cxnLst/>
            <a:rect l="l" t="t" r="r" b="b"/>
            <a:pathLst>
              <a:path w="245109" h="277495">
                <a:moveTo>
                  <a:pt x="122682" y="208025"/>
                </a:moveTo>
                <a:lnTo>
                  <a:pt x="122682" y="69341"/>
                </a:lnTo>
                <a:lnTo>
                  <a:pt x="0" y="69341"/>
                </a:lnTo>
                <a:lnTo>
                  <a:pt x="0" y="208025"/>
                </a:lnTo>
                <a:lnTo>
                  <a:pt x="122682" y="208025"/>
                </a:lnTo>
                <a:close/>
              </a:path>
              <a:path w="245109" h="277495">
                <a:moveTo>
                  <a:pt x="244602" y="138683"/>
                </a:moveTo>
                <a:lnTo>
                  <a:pt x="122682" y="0"/>
                </a:lnTo>
                <a:lnTo>
                  <a:pt x="122682" y="277367"/>
                </a:lnTo>
                <a:lnTo>
                  <a:pt x="244602" y="138683"/>
                </a:lnTo>
                <a:close/>
              </a:path>
            </a:pathLst>
          </a:custGeom>
          <a:solidFill>
            <a:srgbClr val="000000"/>
          </a:solidFill>
        </p:spPr>
        <p:txBody>
          <a:bodyPr wrap="square" lIns="0" tIns="0" rIns="0" bIns="0" rtlCol="0"/>
          <a:lstStyle/>
          <a:p>
            <a:pPr defTabSz="829178"/>
            <a:endParaRPr sz="1632">
              <a:solidFill>
                <a:prstClr val="black"/>
              </a:solidFill>
              <a:latin typeface="Calibri"/>
            </a:endParaRPr>
          </a:p>
        </p:txBody>
      </p:sp>
      <p:sp>
        <p:nvSpPr>
          <p:cNvPr id="14" name="object 14"/>
          <p:cNvSpPr/>
          <p:nvPr/>
        </p:nvSpPr>
        <p:spPr>
          <a:xfrm>
            <a:off x="2353766" y="5200333"/>
            <a:ext cx="248178" cy="312670"/>
          </a:xfrm>
          <a:custGeom>
            <a:avLst/>
            <a:gdLst/>
            <a:ahLst/>
            <a:cxnLst/>
            <a:rect l="l" t="t" r="r" b="b"/>
            <a:pathLst>
              <a:path w="273684" h="344804">
                <a:moveTo>
                  <a:pt x="134874" y="89916"/>
                </a:moveTo>
                <a:lnTo>
                  <a:pt x="0" y="89916"/>
                </a:lnTo>
                <a:lnTo>
                  <a:pt x="0" y="254508"/>
                </a:lnTo>
                <a:lnTo>
                  <a:pt x="12191" y="254508"/>
                </a:lnTo>
                <a:lnTo>
                  <a:pt x="12192" y="115824"/>
                </a:lnTo>
                <a:lnTo>
                  <a:pt x="25146" y="102870"/>
                </a:lnTo>
                <a:lnTo>
                  <a:pt x="25146" y="115824"/>
                </a:lnTo>
                <a:lnTo>
                  <a:pt x="121920" y="115824"/>
                </a:lnTo>
                <a:lnTo>
                  <a:pt x="121920" y="102870"/>
                </a:lnTo>
                <a:lnTo>
                  <a:pt x="134874" y="89916"/>
                </a:lnTo>
                <a:close/>
              </a:path>
              <a:path w="273684" h="344804">
                <a:moveTo>
                  <a:pt x="25146" y="115824"/>
                </a:moveTo>
                <a:lnTo>
                  <a:pt x="25146" y="102870"/>
                </a:lnTo>
                <a:lnTo>
                  <a:pt x="12192" y="115824"/>
                </a:lnTo>
                <a:lnTo>
                  <a:pt x="25146" y="115824"/>
                </a:lnTo>
                <a:close/>
              </a:path>
              <a:path w="273684" h="344804">
                <a:moveTo>
                  <a:pt x="25146" y="228600"/>
                </a:moveTo>
                <a:lnTo>
                  <a:pt x="25146" y="115824"/>
                </a:lnTo>
                <a:lnTo>
                  <a:pt x="12192" y="115824"/>
                </a:lnTo>
                <a:lnTo>
                  <a:pt x="12192" y="228600"/>
                </a:lnTo>
                <a:lnTo>
                  <a:pt x="25146" y="228600"/>
                </a:lnTo>
                <a:close/>
              </a:path>
              <a:path w="273684" h="344804">
                <a:moveTo>
                  <a:pt x="147066" y="277377"/>
                </a:moveTo>
                <a:lnTo>
                  <a:pt x="147065" y="228600"/>
                </a:lnTo>
                <a:lnTo>
                  <a:pt x="12192" y="228600"/>
                </a:lnTo>
                <a:lnTo>
                  <a:pt x="25146" y="241554"/>
                </a:lnTo>
                <a:lnTo>
                  <a:pt x="25146" y="254508"/>
                </a:lnTo>
                <a:lnTo>
                  <a:pt x="121920" y="254508"/>
                </a:lnTo>
                <a:lnTo>
                  <a:pt x="121920" y="241554"/>
                </a:lnTo>
                <a:lnTo>
                  <a:pt x="134874" y="254508"/>
                </a:lnTo>
                <a:lnTo>
                  <a:pt x="134874" y="291245"/>
                </a:lnTo>
                <a:lnTo>
                  <a:pt x="147066" y="277377"/>
                </a:lnTo>
                <a:close/>
              </a:path>
              <a:path w="273684" h="344804">
                <a:moveTo>
                  <a:pt x="25146" y="254508"/>
                </a:moveTo>
                <a:lnTo>
                  <a:pt x="25146" y="241554"/>
                </a:lnTo>
                <a:lnTo>
                  <a:pt x="12192" y="228600"/>
                </a:lnTo>
                <a:lnTo>
                  <a:pt x="12191" y="254508"/>
                </a:lnTo>
                <a:lnTo>
                  <a:pt x="25146" y="254508"/>
                </a:lnTo>
                <a:close/>
              </a:path>
              <a:path w="273684" h="344804">
                <a:moveTo>
                  <a:pt x="273558" y="172212"/>
                </a:moveTo>
                <a:lnTo>
                  <a:pt x="121920" y="0"/>
                </a:lnTo>
                <a:lnTo>
                  <a:pt x="121920" y="89916"/>
                </a:lnTo>
                <a:lnTo>
                  <a:pt x="124968" y="89916"/>
                </a:lnTo>
                <a:lnTo>
                  <a:pt x="124968" y="41910"/>
                </a:lnTo>
                <a:lnTo>
                  <a:pt x="147065" y="33528"/>
                </a:lnTo>
                <a:lnTo>
                  <a:pt x="147065" y="67046"/>
                </a:lnTo>
                <a:lnTo>
                  <a:pt x="239519" y="172212"/>
                </a:lnTo>
                <a:lnTo>
                  <a:pt x="246888" y="163830"/>
                </a:lnTo>
                <a:lnTo>
                  <a:pt x="246888" y="202500"/>
                </a:lnTo>
                <a:lnTo>
                  <a:pt x="273558" y="172212"/>
                </a:lnTo>
                <a:close/>
              </a:path>
              <a:path w="273684" h="344804">
                <a:moveTo>
                  <a:pt x="134874" y="115824"/>
                </a:moveTo>
                <a:lnTo>
                  <a:pt x="134874" y="89916"/>
                </a:lnTo>
                <a:lnTo>
                  <a:pt x="121920" y="102870"/>
                </a:lnTo>
                <a:lnTo>
                  <a:pt x="121920" y="115824"/>
                </a:lnTo>
                <a:lnTo>
                  <a:pt x="134874" y="115824"/>
                </a:lnTo>
                <a:close/>
              </a:path>
              <a:path w="273684" h="344804">
                <a:moveTo>
                  <a:pt x="134874" y="254508"/>
                </a:moveTo>
                <a:lnTo>
                  <a:pt x="121920" y="241554"/>
                </a:lnTo>
                <a:lnTo>
                  <a:pt x="121920" y="254508"/>
                </a:lnTo>
                <a:lnTo>
                  <a:pt x="134874" y="254508"/>
                </a:lnTo>
                <a:close/>
              </a:path>
              <a:path w="273684" h="344804">
                <a:moveTo>
                  <a:pt x="134874" y="291245"/>
                </a:moveTo>
                <a:lnTo>
                  <a:pt x="134874" y="254508"/>
                </a:lnTo>
                <a:lnTo>
                  <a:pt x="121920" y="254508"/>
                </a:lnTo>
                <a:lnTo>
                  <a:pt x="121920" y="344424"/>
                </a:lnTo>
                <a:lnTo>
                  <a:pt x="124968" y="340962"/>
                </a:lnTo>
                <a:lnTo>
                  <a:pt x="124968" y="302514"/>
                </a:lnTo>
                <a:lnTo>
                  <a:pt x="134874" y="291245"/>
                </a:lnTo>
                <a:close/>
              </a:path>
              <a:path w="273684" h="344804">
                <a:moveTo>
                  <a:pt x="147065" y="67046"/>
                </a:moveTo>
                <a:lnTo>
                  <a:pt x="147065" y="33528"/>
                </a:lnTo>
                <a:lnTo>
                  <a:pt x="124968" y="41910"/>
                </a:lnTo>
                <a:lnTo>
                  <a:pt x="147065" y="67046"/>
                </a:lnTo>
                <a:close/>
              </a:path>
              <a:path w="273684" h="344804">
                <a:moveTo>
                  <a:pt x="147065" y="115824"/>
                </a:moveTo>
                <a:lnTo>
                  <a:pt x="147065" y="67046"/>
                </a:lnTo>
                <a:lnTo>
                  <a:pt x="124968" y="41910"/>
                </a:lnTo>
                <a:lnTo>
                  <a:pt x="124968" y="89916"/>
                </a:lnTo>
                <a:lnTo>
                  <a:pt x="134874" y="89916"/>
                </a:lnTo>
                <a:lnTo>
                  <a:pt x="134874" y="115824"/>
                </a:lnTo>
                <a:lnTo>
                  <a:pt x="147065" y="115824"/>
                </a:lnTo>
                <a:close/>
              </a:path>
              <a:path w="273684" h="344804">
                <a:moveTo>
                  <a:pt x="246888" y="202500"/>
                </a:moveTo>
                <a:lnTo>
                  <a:pt x="246888" y="180594"/>
                </a:lnTo>
                <a:lnTo>
                  <a:pt x="239519" y="172212"/>
                </a:lnTo>
                <a:lnTo>
                  <a:pt x="124968" y="302514"/>
                </a:lnTo>
                <a:lnTo>
                  <a:pt x="147066" y="310896"/>
                </a:lnTo>
                <a:lnTo>
                  <a:pt x="147066" y="315866"/>
                </a:lnTo>
                <a:lnTo>
                  <a:pt x="246888" y="202500"/>
                </a:lnTo>
                <a:close/>
              </a:path>
              <a:path w="273684" h="344804">
                <a:moveTo>
                  <a:pt x="147066" y="315866"/>
                </a:moveTo>
                <a:lnTo>
                  <a:pt x="147066" y="310896"/>
                </a:lnTo>
                <a:lnTo>
                  <a:pt x="124968" y="302514"/>
                </a:lnTo>
                <a:lnTo>
                  <a:pt x="124968" y="340962"/>
                </a:lnTo>
                <a:lnTo>
                  <a:pt x="147066" y="315866"/>
                </a:lnTo>
                <a:close/>
              </a:path>
              <a:path w="273684" h="344804">
                <a:moveTo>
                  <a:pt x="246888" y="180594"/>
                </a:moveTo>
                <a:lnTo>
                  <a:pt x="246888" y="163830"/>
                </a:lnTo>
                <a:lnTo>
                  <a:pt x="239519" y="172212"/>
                </a:lnTo>
                <a:lnTo>
                  <a:pt x="246888" y="180594"/>
                </a:lnTo>
                <a:close/>
              </a:path>
            </a:pathLst>
          </a:custGeom>
          <a:solidFill>
            <a:srgbClr val="000000"/>
          </a:solidFill>
        </p:spPr>
        <p:txBody>
          <a:bodyPr wrap="square" lIns="0" tIns="0" rIns="0" bIns="0" rtlCol="0"/>
          <a:lstStyle/>
          <a:p>
            <a:pPr defTabSz="829178"/>
            <a:endParaRPr sz="1632">
              <a:solidFill>
                <a:prstClr val="black"/>
              </a:solidFill>
              <a:latin typeface="Calibri"/>
            </a:endParaRPr>
          </a:p>
        </p:txBody>
      </p:sp>
      <p:sp>
        <p:nvSpPr>
          <p:cNvPr id="15" name="object 15"/>
          <p:cNvSpPr txBox="1"/>
          <p:nvPr/>
        </p:nvSpPr>
        <p:spPr>
          <a:xfrm>
            <a:off x="2707082" y="5213693"/>
            <a:ext cx="6230358" cy="719130"/>
          </a:xfrm>
          <a:prstGeom prst="rect">
            <a:avLst/>
          </a:prstGeom>
        </p:spPr>
        <p:txBody>
          <a:bodyPr vert="horz" wrap="square" lIns="0" tIns="11516" rIns="0" bIns="0" rtlCol="0">
            <a:spAutoFit/>
          </a:bodyPr>
          <a:lstStyle/>
          <a:p>
            <a:pPr marL="11516" defTabSz="829178">
              <a:spcBef>
                <a:spcPts val="91"/>
              </a:spcBef>
            </a:pPr>
            <a:r>
              <a:rPr sz="1632" dirty="0">
                <a:solidFill>
                  <a:prstClr val="black"/>
                </a:solidFill>
                <a:latin typeface="Arial"/>
                <a:cs typeface="Arial"/>
              </a:rPr>
              <a:t>Proof-of-concept successful! </a:t>
            </a:r>
            <a:r>
              <a:rPr sz="1632" spc="-5" dirty="0">
                <a:solidFill>
                  <a:prstClr val="black"/>
                </a:solidFill>
                <a:latin typeface="Arial"/>
                <a:cs typeface="Arial"/>
              </a:rPr>
              <a:t>Positive </a:t>
            </a:r>
            <a:r>
              <a:rPr sz="1632" dirty="0">
                <a:solidFill>
                  <a:prstClr val="black"/>
                </a:solidFill>
                <a:latin typeface="Arial"/>
                <a:cs typeface="Arial"/>
              </a:rPr>
              <a:t>signal up to 1:100-fold</a:t>
            </a:r>
            <a:r>
              <a:rPr sz="1632" spc="-109" dirty="0">
                <a:solidFill>
                  <a:prstClr val="black"/>
                </a:solidFill>
                <a:latin typeface="Arial"/>
                <a:cs typeface="Arial"/>
              </a:rPr>
              <a:t> </a:t>
            </a:r>
            <a:r>
              <a:rPr sz="1632" dirty="0">
                <a:solidFill>
                  <a:prstClr val="black"/>
                </a:solidFill>
                <a:latin typeface="Arial"/>
                <a:cs typeface="Arial"/>
              </a:rPr>
              <a:t>dilution</a:t>
            </a:r>
            <a:endParaRPr sz="1632">
              <a:solidFill>
                <a:prstClr val="black"/>
              </a:solidFill>
              <a:latin typeface="Arial"/>
              <a:cs typeface="Arial"/>
            </a:endParaRPr>
          </a:p>
          <a:p>
            <a:pPr marL="11516" defTabSz="829178">
              <a:spcBef>
                <a:spcPts val="1554"/>
              </a:spcBef>
            </a:pPr>
            <a:r>
              <a:rPr sz="1632" spc="-14" dirty="0">
                <a:solidFill>
                  <a:prstClr val="black"/>
                </a:solidFill>
                <a:latin typeface="Arial"/>
                <a:cs typeface="Arial"/>
              </a:rPr>
              <a:t>Validation </a:t>
            </a:r>
            <a:r>
              <a:rPr sz="1632" dirty="0">
                <a:solidFill>
                  <a:prstClr val="black"/>
                </a:solidFill>
                <a:latin typeface="Arial"/>
                <a:cs typeface="Arial"/>
              </a:rPr>
              <a:t>with larger patient cohort</a:t>
            </a:r>
            <a:r>
              <a:rPr sz="1632" spc="-50" dirty="0">
                <a:solidFill>
                  <a:prstClr val="black"/>
                </a:solidFill>
                <a:latin typeface="Arial"/>
                <a:cs typeface="Arial"/>
              </a:rPr>
              <a:t> </a:t>
            </a:r>
            <a:r>
              <a:rPr sz="1632" dirty="0">
                <a:solidFill>
                  <a:prstClr val="black"/>
                </a:solidFill>
                <a:latin typeface="Arial"/>
                <a:cs typeface="Arial"/>
              </a:rPr>
              <a:t>necessary</a:t>
            </a:r>
            <a:endParaRPr sz="1632">
              <a:solidFill>
                <a:prstClr val="black"/>
              </a:solidFill>
              <a:latin typeface="Arial"/>
              <a:cs typeface="Arial"/>
            </a:endParaRPr>
          </a:p>
        </p:txBody>
      </p:sp>
      <p:sp>
        <p:nvSpPr>
          <p:cNvPr id="16" name="object 16"/>
          <p:cNvSpPr/>
          <p:nvPr/>
        </p:nvSpPr>
        <p:spPr>
          <a:xfrm>
            <a:off x="2364821" y="5677111"/>
            <a:ext cx="222266" cy="251633"/>
          </a:xfrm>
          <a:custGeom>
            <a:avLst/>
            <a:gdLst/>
            <a:ahLst/>
            <a:cxnLst/>
            <a:rect l="l" t="t" r="r" b="b"/>
            <a:pathLst>
              <a:path w="245109" h="277495">
                <a:moveTo>
                  <a:pt x="122682" y="208025"/>
                </a:moveTo>
                <a:lnTo>
                  <a:pt x="122682" y="69341"/>
                </a:lnTo>
                <a:lnTo>
                  <a:pt x="0" y="69341"/>
                </a:lnTo>
                <a:lnTo>
                  <a:pt x="0" y="208025"/>
                </a:lnTo>
                <a:lnTo>
                  <a:pt x="122682" y="208025"/>
                </a:lnTo>
                <a:close/>
              </a:path>
              <a:path w="245109" h="277495">
                <a:moveTo>
                  <a:pt x="244602" y="138683"/>
                </a:moveTo>
                <a:lnTo>
                  <a:pt x="122682" y="0"/>
                </a:lnTo>
                <a:lnTo>
                  <a:pt x="122682" y="277367"/>
                </a:lnTo>
                <a:lnTo>
                  <a:pt x="244602" y="138683"/>
                </a:lnTo>
                <a:close/>
              </a:path>
            </a:pathLst>
          </a:custGeom>
          <a:solidFill>
            <a:srgbClr val="000000"/>
          </a:solidFill>
        </p:spPr>
        <p:txBody>
          <a:bodyPr wrap="square" lIns="0" tIns="0" rIns="0" bIns="0" rtlCol="0"/>
          <a:lstStyle/>
          <a:p>
            <a:pPr defTabSz="829178"/>
            <a:endParaRPr sz="1632">
              <a:solidFill>
                <a:prstClr val="black"/>
              </a:solidFill>
              <a:latin typeface="Calibri"/>
            </a:endParaRPr>
          </a:p>
        </p:txBody>
      </p:sp>
      <p:sp>
        <p:nvSpPr>
          <p:cNvPr id="17" name="object 17"/>
          <p:cNvSpPr/>
          <p:nvPr/>
        </p:nvSpPr>
        <p:spPr>
          <a:xfrm>
            <a:off x="2353766" y="5646017"/>
            <a:ext cx="248178" cy="313245"/>
          </a:xfrm>
          <a:custGeom>
            <a:avLst/>
            <a:gdLst/>
            <a:ahLst/>
            <a:cxnLst/>
            <a:rect l="l" t="t" r="r" b="b"/>
            <a:pathLst>
              <a:path w="273684" h="345440">
                <a:moveTo>
                  <a:pt x="134874" y="90677"/>
                </a:moveTo>
                <a:lnTo>
                  <a:pt x="0" y="90677"/>
                </a:lnTo>
                <a:lnTo>
                  <a:pt x="0" y="254507"/>
                </a:lnTo>
                <a:lnTo>
                  <a:pt x="12191" y="254507"/>
                </a:lnTo>
                <a:lnTo>
                  <a:pt x="12192" y="115823"/>
                </a:lnTo>
                <a:lnTo>
                  <a:pt x="25146" y="103631"/>
                </a:lnTo>
                <a:lnTo>
                  <a:pt x="25146" y="115823"/>
                </a:lnTo>
                <a:lnTo>
                  <a:pt x="121920" y="115823"/>
                </a:lnTo>
                <a:lnTo>
                  <a:pt x="121920" y="103631"/>
                </a:lnTo>
                <a:lnTo>
                  <a:pt x="134874" y="90677"/>
                </a:lnTo>
                <a:close/>
              </a:path>
              <a:path w="273684" h="345440">
                <a:moveTo>
                  <a:pt x="25146" y="115823"/>
                </a:moveTo>
                <a:lnTo>
                  <a:pt x="25146" y="103631"/>
                </a:lnTo>
                <a:lnTo>
                  <a:pt x="12192" y="115823"/>
                </a:lnTo>
                <a:lnTo>
                  <a:pt x="25146" y="115823"/>
                </a:lnTo>
                <a:close/>
              </a:path>
              <a:path w="273684" h="345440">
                <a:moveTo>
                  <a:pt x="25146" y="229361"/>
                </a:moveTo>
                <a:lnTo>
                  <a:pt x="25146" y="115823"/>
                </a:lnTo>
                <a:lnTo>
                  <a:pt x="12192" y="115823"/>
                </a:lnTo>
                <a:lnTo>
                  <a:pt x="12192" y="229361"/>
                </a:lnTo>
                <a:lnTo>
                  <a:pt x="25146" y="229361"/>
                </a:lnTo>
                <a:close/>
              </a:path>
              <a:path w="273684" h="345440">
                <a:moveTo>
                  <a:pt x="147066" y="278139"/>
                </a:moveTo>
                <a:lnTo>
                  <a:pt x="147066" y="229361"/>
                </a:lnTo>
                <a:lnTo>
                  <a:pt x="12192" y="229361"/>
                </a:lnTo>
                <a:lnTo>
                  <a:pt x="25146" y="242315"/>
                </a:lnTo>
                <a:lnTo>
                  <a:pt x="25146" y="254507"/>
                </a:lnTo>
                <a:lnTo>
                  <a:pt x="121920" y="254507"/>
                </a:lnTo>
                <a:lnTo>
                  <a:pt x="121920" y="242315"/>
                </a:lnTo>
                <a:lnTo>
                  <a:pt x="134874" y="254507"/>
                </a:lnTo>
                <a:lnTo>
                  <a:pt x="134874" y="292007"/>
                </a:lnTo>
                <a:lnTo>
                  <a:pt x="147066" y="278139"/>
                </a:lnTo>
                <a:close/>
              </a:path>
              <a:path w="273684" h="345440">
                <a:moveTo>
                  <a:pt x="25146" y="254507"/>
                </a:moveTo>
                <a:lnTo>
                  <a:pt x="25146" y="242315"/>
                </a:lnTo>
                <a:lnTo>
                  <a:pt x="12192" y="229361"/>
                </a:lnTo>
                <a:lnTo>
                  <a:pt x="12191" y="254507"/>
                </a:lnTo>
                <a:lnTo>
                  <a:pt x="25146" y="254507"/>
                </a:lnTo>
                <a:close/>
              </a:path>
              <a:path w="273684" h="345440">
                <a:moveTo>
                  <a:pt x="273558" y="172973"/>
                </a:moveTo>
                <a:lnTo>
                  <a:pt x="121920" y="0"/>
                </a:lnTo>
                <a:lnTo>
                  <a:pt x="121920" y="90677"/>
                </a:lnTo>
                <a:lnTo>
                  <a:pt x="124968" y="90677"/>
                </a:lnTo>
                <a:lnTo>
                  <a:pt x="124968" y="42671"/>
                </a:lnTo>
                <a:lnTo>
                  <a:pt x="147066" y="34289"/>
                </a:lnTo>
                <a:lnTo>
                  <a:pt x="147066" y="67808"/>
                </a:lnTo>
                <a:lnTo>
                  <a:pt x="239519" y="172973"/>
                </a:lnTo>
                <a:lnTo>
                  <a:pt x="246888" y="164591"/>
                </a:lnTo>
                <a:lnTo>
                  <a:pt x="246888" y="203262"/>
                </a:lnTo>
                <a:lnTo>
                  <a:pt x="273558" y="172973"/>
                </a:lnTo>
                <a:close/>
              </a:path>
              <a:path w="273684" h="345440">
                <a:moveTo>
                  <a:pt x="134874" y="115823"/>
                </a:moveTo>
                <a:lnTo>
                  <a:pt x="134874" y="90677"/>
                </a:lnTo>
                <a:lnTo>
                  <a:pt x="121920" y="103631"/>
                </a:lnTo>
                <a:lnTo>
                  <a:pt x="121920" y="115823"/>
                </a:lnTo>
                <a:lnTo>
                  <a:pt x="134874" y="115823"/>
                </a:lnTo>
                <a:close/>
              </a:path>
              <a:path w="273684" h="345440">
                <a:moveTo>
                  <a:pt x="134874" y="254507"/>
                </a:moveTo>
                <a:lnTo>
                  <a:pt x="121920" y="242315"/>
                </a:lnTo>
                <a:lnTo>
                  <a:pt x="121920" y="254507"/>
                </a:lnTo>
                <a:lnTo>
                  <a:pt x="134874" y="254507"/>
                </a:lnTo>
                <a:close/>
              </a:path>
              <a:path w="273684" h="345440">
                <a:moveTo>
                  <a:pt x="134874" y="292007"/>
                </a:moveTo>
                <a:lnTo>
                  <a:pt x="134874" y="254507"/>
                </a:lnTo>
                <a:lnTo>
                  <a:pt x="121920" y="254507"/>
                </a:lnTo>
                <a:lnTo>
                  <a:pt x="121920" y="345185"/>
                </a:lnTo>
                <a:lnTo>
                  <a:pt x="124968" y="341724"/>
                </a:lnTo>
                <a:lnTo>
                  <a:pt x="124968" y="303275"/>
                </a:lnTo>
                <a:lnTo>
                  <a:pt x="134874" y="292007"/>
                </a:lnTo>
                <a:close/>
              </a:path>
              <a:path w="273684" h="345440">
                <a:moveTo>
                  <a:pt x="147066" y="67808"/>
                </a:moveTo>
                <a:lnTo>
                  <a:pt x="147066" y="34289"/>
                </a:lnTo>
                <a:lnTo>
                  <a:pt x="124968" y="42671"/>
                </a:lnTo>
                <a:lnTo>
                  <a:pt x="147066" y="67808"/>
                </a:lnTo>
                <a:close/>
              </a:path>
              <a:path w="273684" h="345440">
                <a:moveTo>
                  <a:pt x="147066" y="115823"/>
                </a:moveTo>
                <a:lnTo>
                  <a:pt x="147066" y="67808"/>
                </a:lnTo>
                <a:lnTo>
                  <a:pt x="124968" y="42671"/>
                </a:lnTo>
                <a:lnTo>
                  <a:pt x="124968" y="90677"/>
                </a:lnTo>
                <a:lnTo>
                  <a:pt x="134874" y="90677"/>
                </a:lnTo>
                <a:lnTo>
                  <a:pt x="134874" y="115823"/>
                </a:lnTo>
                <a:lnTo>
                  <a:pt x="147066" y="115823"/>
                </a:lnTo>
                <a:close/>
              </a:path>
              <a:path w="273684" h="345440">
                <a:moveTo>
                  <a:pt x="246888" y="203262"/>
                </a:moveTo>
                <a:lnTo>
                  <a:pt x="246888" y="181355"/>
                </a:lnTo>
                <a:lnTo>
                  <a:pt x="239519" y="172973"/>
                </a:lnTo>
                <a:lnTo>
                  <a:pt x="124968" y="303275"/>
                </a:lnTo>
                <a:lnTo>
                  <a:pt x="147066" y="311657"/>
                </a:lnTo>
                <a:lnTo>
                  <a:pt x="147066" y="316628"/>
                </a:lnTo>
                <a:lnTo>
                  <a:pt x="246888" y="203262"/>
                </a:lnTo>
                <a:close/>
              </a:path>
              <a:path w="273684" h="345440">
                <a:moveTo>
                  <a:pt x="147066" y="316628"/>
                </a:moveTo>
                <a:lnTo>
                  <a:pt x="147066" y="311657"/>
                </a:lnTo>
                <a:lnTo>
                  <a:pt x="124968" y="303275"/>
                </a:lnTo>
                <a:lnTo>
                  <a:pt x="124968" y="341724"/>
                </a:lnTo>
                <a:lnTo>
                  <a:pt x="147066" y="316628"/>
                </a:lnTo>
                <a:close/>
              </a:path>
              <a:path w="273684" h="345440">
                <a:moveTo>
                  <a:pt x="246888" y="181355"/>
                </a:moveTo>
                <a:lnTo>
                  <a:pt x="246888" y="164591"/>
                </a:lnTo>
                <a:lnTo>
                  <a:pt x="239519" y="172973"/>
                </a:lnTo>
                <a:lnTo>
                  <a:pt x="246888" y="181355"/>
                </a:lnTo>
                <a:close/>
              </a:path>
            </a:pathLst>
          </a:custGeom>
          <a:solidFill>
            <a:srgbClr val="000000"/>
          </a:solidFill>
        </p:spPr>
        <p:txBody>
          <a:bodyPr wrap="square" lIns="0" tIns="0" rIns="0" bIns="0" rtlCol="0"/>
          <a:lstStyle/>
          <a:p>
            <a:pPr defTabSz="829178"/>
            <a:endParaRPr sz="1632">
              <a:solidFill>
                <a:prstClr val="black"/>
              </a:solidFill>
              <a:latin typeface="Calibri"/>
            </a:endParaRPr>
          </a:p>
        </p:txBody>
      </p:sp>
      <p:sp>
        <p:nvSpPr>
          <p:cNvPr id="18" name="object 18"/>
          <p:cNvSpPr txBox="1"/>
          <p:nvPr/>
        </p:nvSpPr>
        <p:spPr>
          <a:xfrm>
            <a:off x="4535422" y="6341337"/>
            <a:ext cx="2412680" cy="166712"/>
          </a:xfrm>
          <a:prstGeom prst="rect">
            <a:avLst/>
          </a:prstGeom>
        </p:spPr>
        <p:txBody>
          <a:bodyPr vert="horz" wrap="square" lIns="0" tIns="0" rIns="0" bIns="0" rtlCol="0">
            <a:spAutoFit/>
          </a:bodyPr>
          <a:lstStyle/>
          <a:p>
            <a:pPr marL="11516" defTabSz="829178">
              <a:lnSpc>
                <a:spcPts val="1292"/>
              </a:lnSpc>
            </a:pPr>
            <a:r>
              <a:rPr sz="1088" spc="-5" dirty="0">
                <a:solidFill>
                  <a:srgbClr val="FFFFFF"/>
                </a:solidFill>
                <a:latin typeface="Arial"/>
                <a:cs typeface="Arial"/>
                <a:hlinkClick r:id="rId4"/>
              </a:rPr>
              <a:t>Florian.Lempp@med.uni-heidelberg.de</a:t>
            </a:r>
            <a:endParaRPr sz="1088">
              <a:solidFill>
                <a:prstClr val="black"/>
              </a:solidFill>
              <a:latin typeface="Arial"/>
              <a:cs typeface="Arial"/>
            </a:endParaRPr>
          </a:p>
        </p:txBody>
      </p:sp>
      <p:sp>
        <p:nvSpPr>
          <p:cNvPr id="19" name="object 19"/>
          <p:cNvSpPr txBox="1">
            <a:spLocks noGrp="1"/>
          </p:cNvSpPr>
          <p:nvPr>
            <p:ph type="ftr" sz="quarter" idx="5"/>
          </p:nvPr>
        </p:nvSpPr>
        <p:spPr>
          <a:prstGeom prst="rect">
            <a:avLst/>
          </a:prstGeom>
        </p:spPr>
        <p:txBody>
          <a:bodyPr vert="horz" wrap="square" lIns="0" tIns="0" rIns="0" bIns="0" rtlCol="0">
            <a:spAutoFit/>
          </a:bodyPr>
          <a:lstStyle/>
          <a:p>
            <a:pPr marL="11516" defTabSz="829178">
              <a:lnSpc>
                <a:spcPts val="1292"/>
              </a:lnSpc>
            </a:pPr>
            <a:r>
              <a:rPr spc="-5" dirty="0">
                <a:solidFill>
                  <a:prstClr val="white"/>
                </a:solidFill>
              </a:rPr>
              <a:t>HDIN Meeting AASLD 2018 </a:t>
            </a:r>
            <a:r>
              <a:rPr dirty="0">
                <a:solidFill>
                  <a:prstClr val="white"/>
                </a:solidFill>
              </a:rPr>
              <a:t>|</a:t>
            </a:r>
            <a:r>
              <a:rPr spc="-103" dirty="0">
                <a:solidFill>
                  <a:prstClr val="white"/>
                </a:solidFill>
              </a:rPr>
              <a:t> </a:t>
            </a:r>
            <a:r>
              <a:rPr spc="-14" dirty="0">
                <a:solidFill>
                  <a:prstClr val="white"/>
                </a:solidFill>
              </a:rPr>
              <a:t>10.11.2018</a:t>
            </a:r>
          </a:p>
        </p:txBody>
      </p:sp>
      <p:sp>
        <p:nvSpPr>
          <p:cNvPr id="20" name="object 3">
            <a:extLst>
              <a:ext uri="{FF2B5EF4-FFF2-40B4-BE49-F238E27FC236}">
                <a16:creationId xmlns:a16="http://schemas.microsoft.com/office/drawing/2014/main" id="{C60C4699-8046-471F-8E50-DD91C974D09F}"/>
              </a:ext>
            </a:extLst>
          </p:cNvPr>
          <p:cNvSpPr txBox="1"/>
          <p:nvPr/>
        </p:nvSpPr>
        <p:spPr>
          <a:xfrm>
            <a:off x="294402" y="6547614"/>
            <a:ext cx="2412680" cy="166712"/>
          </a:xfrm>
          <a:prstGeom prst="rect">
            <a:avLst/>
          </a:prstGeom>
        </p:spPr>
        <p:txBody>
          <a:bodyPr vert="horz" wrap="square" lIns="0" tIns="0" rIns="0" bIns="0" rtlCol="0">
            <a:spAutoFit/>
          </a:bodyPr>
          <a:lstStyle/>
          <a:p>
            <a:pPr marL="11516" defTabSz="829178">
              <a:lnSpc>
                <a:spcPts val="1292"/>
              </a:lnSpc>
            </a:pPr>
            <a:r>
              <a:rPr sz="1088" spc="-5" dirty="0">
                <a:solidFill>
                  <a:prstClr val="black"/>
                </a:solidFill>
                <a:latin typeface="Arial"/>
                <a:cs typeface="Arial"/>
                <a:hlinkClick r:id="rId4">
                  <a:extLst>
                    <a:ext uri="{A12FA001-AC4F-418D-AE19-62706E023703}">
                      <ahyp:hlinkClr xmlns:ahyp="http://schemas.microsoft.com/office/drawing/2018/hyperlinkcolor" val="tx"/>
                    </a:ext>
                  </a:extLst>
                </a:hlinkClick>
              </a:rPr>
              <a:t>Florian.Lempp@med.uni-heidelberg.de</a:t>
            </a:r>
            <a:endParaRPr sz="1088" dirty="0">
              <a:solidFill>
                <a:prstClr val="black"/>
              </a:solidFill>
              <a:latin typeface="Arial"/>
              <a:cs typeface="Arial"/>
            </a:endParaRPr>
          </a:p>
        </p:txBody>
      </p:sp>
      <p:sp>
        <p:nvSpPr>
          <p:cNvPr id="21" name="object 4">
            <a:extLst>
              <a:ext uri="{FF2B5EF4-FFF2-40B4-BE49-F238E27FC236}">
                <a16:creationId xmlns:a16="http://schemas.microsoft.com/office/drawing/2014/main" id="{FA1E0237-AB92-4143-A036-B0768517FB6E}"/>
              </a:ext>
            </a:extLst>
          </p:cNvPr>
          <p:cNvSpPr txBox="1">
            <a:spLocks/>
          </p:cNvSpPr>
          <p:nvPr/>
        </p:nvSpPr>
        <p:spPr>
          <a:xfrm>
            <a:off x="2797601" y="6554483"/>
            <a:ext cx="2509417" cy="166712"/>
          </a:xfrm>
          <a:prstGeom prst="rect">
            <a:avLst/>
          </a:prstGeom>
        </p:spPr>
        <p:txBody>
          <a:bodyPr vert="horz" wrap="square" lIns="0" tIns="0" rIns="0" bIns="0" rtlCol="0">
            <a:spAutoFit/>
          </a:bodyPr>
          <a:lstStyle>
            <a:defPPr>
              <a:defRPr lang="en-US"/>
            </a:defPPr>
            <a:lvl1pPr marL="0" algn="l" defTabSz="914400" rtl="0" eaLnBrk="1" latinLnBrk="0" hangingPunct="1">
              <a:defRPr sz="1200" b="0"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1516" defTabSz="829178">
              <a:lnSpc>
                <a:spcPts val="1292"/>
              </a:lnSpc>
            </a:pPr>
            <a:r>
              <a:rPr lang="en-US" sz="1088" spc="-5" dirty="0">
                <a:solidFill>
                  <a:prstClr val="black"/>
                </a:solidFill>
              </a:rPr>
              <a:t>HDIN Meeting AASLD 2018 </a:t>
            </a:r>
            <a:r>
              <a:rPr lang="en-US" sz="1088" dirty="0">
                <a:solidFill>
                  <a:prstClr val="black"/>
                </a:solidFill>
              </a:rPr>
              <a:t>|</a:t>
            </a:r>
            <a:r>
              <a:rPr lang="en-US" sz="1088" spc="-103" dirty="0">
                <a:solidFill>
                  <a:prstClr val="black"/>
                </a:solidFill>
              </a:rPr>
              <a:t> </a:t>
            </a:r>
            <a:r>
              <a:rPr lang="en-US" sz="1088" spc="-14" dirty="0">
                <a:solidFill>
                  <a:prstClr val="black"/>
                </a:solidFill>
              </a:rPr>
              <a:t>10.11.2018</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8" name="Picture 6" descr="PPT-15.png">
            <a:extLst>
              <a:ext uri="{FF2B5EF4-FFF2-40B4-BE49-F238E27FC236}">
                <a16:creationId xmlns:a16="http://schemas.microsoft.com/office/drawing/2014/main" id="{D161D21B-092B-43A6-8CB4-77B86D133E0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1167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7" name="Bilateral Hydronephrosis and Stercoral Perforation with Fecal Peritonitis:…"/>
          <p:cNvSpPr txBox="1">
            <a:spLocks noGrp="1"/>
          </p:cNvSpPr>
          <p:nvPr>
            <p:ph type="title" idx="4294967295"/>
          </p:nvPr>
        </p:nvSpPr>
        <p:spPr>
          <a:xfrm>
            <a:off x="1706991" y="1315661"/>
            <a:ext cx="8778875" cy="1488956"/>
          </a:xfrm>
          <a:prstGeom prst="rect">
            <a:avLst/>
          </a:prstGeom>
        </p:spPr>
        <p:txBody>
          <a:bodyPr vert="horz" wrap="square" lIns="0" tIns="11516" rIns="0" bIns="0" rtlCol="0">
            <a:spAutoFit/>
          </a:bodyPr>
          <a:lstStyle>
            <a:lvl1pPr defTabSz="486378">
              <a:defRPr sz="4600">
                <a:effectLst>
                  <a:outerShdw blurRad="12700" dist="14249" dir="2700000" rotWithShape="0">
                    <a:srgbClr val="000000"/>
                  </a:outerShdw>
                </a:effectLst>
              </a:defRPr>
            </a:lvl1pPr>
          </a:lstStyle>
          <a:p>
            <a:pPr marL="11516">
              <a:spcBef>
                <a:spcPts val="91"/>
              </a:spcBef>
            </a:pPr>
            <a:r>
              <a:rPr sz="3200" b="1" spc="-5" dirty="0">
                <a:solidFill>
                  <a:schemeClr val="tx1"/>
                </a:solidFill>
                <a:effectLst/>
                <a:latin typeface="Arial"/>
                <a:ea typeface="+mj-ea"/>
                <a:cs typeface="Arial"/>
              </a:rPr>
              <a:t>Clinicians Fail to Screen for HDV in Patients with HBV Despite Guideline Recommendations</a:t>
            </a:r>
          </a:p>
        </p:txBody>
      </p:sp>
      <p:sp>
        <p:nvSpPr>
          <p:cNvPr id="138" name="18th Hepatitis Delta International Network Meeting…"/>
          <p:cNvSpPr txBox="1"/>
          <p:nvPr/>
        </p:nvSpPr>
        <p:spPr>
          <a:xfrm>
            <a:off x="1719772" y="3197178"/>
            <a:ext cx="8779731" cy="122322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vert="horz"/>
          <a:lstStyle>
            <a:lvl1pPr marL="342900" indent="-342900" algn="ctr" eaLnBrk="0" fontAlgn="base" hangingPunct="0">
              <a:spcBef>
                <a:spcPct val="20000"/>
              </a:spcBef>
              <a:spcAft>
                <a:spcPct val="0"/>
              </a:spcAft>
              <a:defRPr sz="2200">
                <a:ea typeface="ＭＳ Ｐゴシック" pitchFamily="-108" charset="-128"/>
                <a:cs typeface="ＭＳ Ｐゴシック" pitchFamily="-108" charset="-128"/>
              </a:defRPr>
            </a:lvl1pPr>
            <a:lvl2pPr marL="536575" indent="-268288" eaLnBrk="0" fontAlgn="base" hangingPunct="0">
              <a:spcBef>
                <a:spcPct val="20000"/>
              </a:spcBef>
              <a:spcAft>
                <a:spcPct val="0"/>
              </a:spcAft>
              <a:buChar char="–"/>
              <a:defRPr sz="2000">
                <a:ea typeface="ＭＳ Ｐゴシック" pitchFamily="-108" charset="-128"/>
              </a:defRPr>
            </a:lvl2pPr>
            <a:lvl3pPr marL="987425" indent="-271463" eaLnBrk="0" fontAlgn="base" hangingPunct="0">
              <a:spcBef>
                <a:spcPct val="20000"/>
              </a:spcBef>
              <a:spcAft>
                <a:spcPct val="0"/>
              </a:spcAft>
              <a:buChar char="•"/>
              <a:defRPr>
                <a:ea typeface="ＭＳ Ｐゴシック" pitchFamily="-108" charset="-128"/>
              </a:defRPr>
            </a:lvl3pPr>
            <a:lvl4pPr marL="2286000" indent="-228600" eaLnBrk="0" fontAlgn="base" hangingPunct="0">
              <a:spcBef>
                <a:spcPct val="20000"/>
              </a:spcBef>
              <a:spcAft>
                <a:spcPct val="0"/>
              </a:spcAft>
              <a:buChar char="–"/>
              <a:defRPr sz="1600">
                <a:ea typeface="ＭＳ Ｐゴシック" pitchFamily="-108" charset="-128"/>
              </a:defRPr>
            </a:lvl4pPr>
            <a:lvl5pPr marL="2693988" indent="-228600" eaLnBrk="0" fontAlgn="base" hangingPunct="0">
              <a:spcBef>
                <a:spcPct val="20000"/>
              </a:spcBef>
              <a:spcAft>
                <a:spcPct val="0"/>
              </a:spcAft>
              <a:buChar char="»"/>
              <a:defRPr sz="1600">
                <a:ea typeface="ＭＳ Ｐゴシック" pitchFamily="-108" charset="-128"/>
              </a:defRPr>
            </a:lvl5pPr>
            <a:lvl6pPr marL="3151188" indent="-228600" fontAlgn="base">
              <a:spcBef>
                <a:spcPct val="20000"/>
              </a:spcBef>
              <a:spcAft>
                <a:spcPct val="0"/>
              </a:spcAft>
              <a:buChar char="»"/>
              <a:defRPr sz="1600">
                <a:ea typeface="ＭＳ Ｐゴシック" pitchFamily="-108" charset="-128"/>
              </a:defRPr>
            </a:lvl6pPr>
            <a:lvl7pPr marL="3608388" indent="-228600" fontAlgn="base">
              <a:spcBef>
                <a:spcPct val="20000"/>
              </a:spcBef>
              <a:spcAft>
                <a:spcPct val="0"/>
              </a:spcAft>
              <a:buChar char="»"/>
              <a:defRPr sz="1600">
                <a:ea typeface="ＭＳ Ｐゴシック" pitchFamily="-108" charset="-128"/>
              </a:defRPr>
            </a:lvl7pPr>
            <a:lvl8pPr marL="4065588" indent="-228600" fontAlgn="base">
              <a:spcBef>
                <a:spcPct val="20000"/>
              </a:spcBef>
              <a:spcAft>
                <a:spcPct val="0"/>
              </a:spcAft>
              <a:buChar char="»"/>
              <a:defRPr sz="1600">
                <a:ea typeface="ＭＳ Ｐゴシック" pitchFamily="-108" charset="-128"/>
              </a:defRPr>
            </a:lvl8pPr>
            <a:lvl9pPr marL="4522788" indent="-228600" fontAlgn="base">
              <a:spcBef>
                <a:spcPct val="20000"/>
              </a:spcBef>
              <a:spcAft>
                <a:spcPct val="0"/>
              </a:spcAft>
              <a:buChar char="»"/>
              <a:defRPr sz="1600">
                <a:ea typeface="ＭＳ Ｐゴシック" pitchFamily="-108" charset="-128"/>
              </a:defRPr>
            </a:lvl9pPr>
          </a:lstStyle>
          <a:p>
            <a:r>
              <a:rPr dirty="0">
                <a:sym typeface="Garamond"/>
              </a:rPr>
              <a:t>18th Hepatitis Delta International Network Meeting</a:t>
            </a:r>
          </a:p>
          <a:p>
            <a:r>
              <a:rPr dirty="0">
                <a:sym typeface="Garamond"/>
              </a:rPr>
              <a:t>Boston, Massachusetts</a:t>
            </a:r>
          </a:p>
          <a:p>
            <a:r>
              <a:rPr dirty="0">
                <a:sym typeface="Garamond"/>
              </a:rPr>
              <a:t>November 9th, 2019 </a:t>
            </a:r>
          </a:p>
        </p:txBody>
      </p:sp>
      <p:sp>
        <p:nvSpPr>
          <p:cNvPr id="4" name="Andrew Moore, MD…">
            <a:extLst>
              <a:ext uri="{FF2B5EF4-FFF2-40B4-BE49-F238E27FC236}">
                <a16:creationId xmlns:a16="http://schemas.microsoft.com/office/drawing/2014/main" id="{168C3E7E-B989-4A23-BF23-6161F5E16C44}"/>
              </a:ext>
            </a:extLst>
          </p:cNvPr>
          <p:cNvSpPr txBox="1">
            <a:spLocks/>
          </p:cNvSpPr>
          <p:nvPr/>
        </p:nvSpPr>
        <p:spPr>
          <a:xfrm>
            <a:off x="3636127" y="4511798"/>
            <a:ext cx="9153525" cy="1752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vert="horz" lIns="50800" tIns="50800" rIns="50800" bIns="50800" anchor="ctr">
            <a:normAutofit/>
          </a:bodyPr>
          <a:lstStyle>
            <a:lvl1pPr marL="312528" marR="0" indent="-312528" algn="l" defTabSz="410751" rtl="0" latinLnBrk="0">
              <a:lnSpc>
                <a:spcPct val="100000"/>
              </a:lnSpc>
              <a:spcBef>
                <a:spcPts val="2953"/>
              </a:spcBef>
              <a:spcAft>
                <a:spcPts val="0"/>
              </a:spcAft>
              <a:buClrTx/>
              <a:buSzPct val="145000"/>
              <a:buFontTx/>
              <a:buChar char="•"/>
              <a:tabLst/>
              <a:defRPr sz="2250" b="0" i="0" u="none" strike="noStrike" cap="none" spc="0" baseline="0">
                <a:solidFill>
                  <a:srgbClr val="000000"/>
                </a:solidFill>
                <a:uFillTx/>
                <a:latin typeface="+mn-lt"/>
                <a:ea typeface="+mn-ea"/>
                <a:cs typeface="+mn-cs"/>
                <a:sym typeface="Helvetica Neue"/>
              </a:defRPr>
            </a:lvl1pPr>
            <a:lvl2pPr marL="625056" marR="0" indent="-312528" algn="l" defTabSz="410751" rtl="0" latinLnBrk="0">
              <a:lnSpc>
                <a:spcPct val="100000"/>
              </a:lnSpc>
              <a:spcBef>
                <a:spcPts val="2953"/>
              </a:spcBef>
              <a:spcAft>
                <a:spcPts val="0"/>
              </a:spcAft>
              <a:buClrTx/>
              <a:buSzPct val="145000"/>
              <a:buFontTx/>
              <a:buChar char="•"/>
              <a:tabLst/>
              <a:defRPr sz="2250" b="0" i="0" u="none" strike="noStrike" cap="none" spc="0" baseline="0">
                <a:solidFill>
                  <a:srgbClr val="000000"/>
                </a:solidFill>
                <a:uFillTx/>
                <a:latin typeface="+mn-lt"/>
                <a:ea typeface="+mn-ea"/>
                <a:cs typeface="+mn-cs"/>
                <a:sym typeface="Helvetica Neue"/>
              </a:defRPr>
            </a:lvl2pPr>
            <a:lvl3pPr marL="937584" marR="0" indent="-312528" algn="l" defTabSz="410751" rtl="0" latinLnBrk="0">
              <a:lnSpc>
                <a:spcPct val="100000"/>
              </a:lnSpc>
              <a:spcBef>
                <a:spcPts val="2953"/>
              </a:spcBef>
              <a:spcAft>
                <a:spcPts val="0"/>
              </a:spcAft>
              <a:buClrTx/>
              <a:buSzPct val="145000"/>
              <a:buFontTx/>
              <a:buChar char="•"/>
              <a:tabLst/>
              <a:defRPr sz="2250" b="0" i="0" u="none" strike="noStrike" cap="none" spc="0" baseline="0">
                <a:solidFill>
                  <a:srgbClr val="000000"/>
                </a:solidFill>
                <a:uFillTx/>
                <a:latin typeface="+mn-lt"/>
                <a:ea typeface="+mn-ea"/>
                <a:cs typeface="+mn-cs"/>
                <a:sym typeface="Helvetica Neue"/>
              </a:defRPr>
            </a:lvl3pPr>
            <a:lvl4pPr marL="1250112" marR="0" indent="-312528" algn="l" defTabSz="410751" rtl="0" latinLnBrk="0">
              <a:lnSpc>
                <a:spcPct val="100000"/>
              </a:lnSpc>
              <a:spcBef>
                <a:spcPts val="2953"/>
              </a:spcBef>
              <a:spcAft>
                <a:spcPts val="0"/>
              </a:spcAft>
              <a:buClrTx/>
              <a:buSzPct val="145000"/>
              <a:buFontTx/>
              <a:buChar char="•"/>
              <a:tabLst/>
              <a:defRPr sz="2250" b="0" i="0" u="none" strike="noStrike" cap="none" spc="0" baseline="0">
                <a:solidFill>
                  <a:srgbClr val="000000"/>
                </a:solidFill>
                <a:uFillTx/>
                <a:latin typeface="+mn-lt"/>
                <a:ea typeface="+mn-ea"/>
                <a:cs typeface="+mn-cs"/>
                <a:sym typeface="Helvetica Neue"/>
              </a:defRPr>
            </a:lvl4pPr>
            <a:lvl5pPr marL="1562640" marR="0" indent="-312528" algn="l" defTabSz="410751" rtl="0" latinLnBrk="0">
              <a:lnSpc>
                <a:spcPct val="100000"/>
              </a:lnSpc>
              <a:spcBef>
                <a:spcPts val="2953"/>
              </a:spcBef>
              <a:spcAft>
                <a:spcPts val="0"/>
              </a:spcAft>
              <a:buClrTx/>
              <a:buSzPct val="145000"/>
              <a:buFontTx/>
              <a:buChar char="•"/>
              <a:tabLst/>
              <a:defRPr sz="2250" b="0" i="0" u="none" strike="noStrike" cap="none" spc="0" baseline="0">
                <a:solidFill>
                  <a:srgbClr val="000000"/>
                </a:solidFill>
                <a:uFillTx/>
                <a:latin typeface="+mn-lt"/>
                <a:ea typeface="+mn-ea"/>
                <a:cs typeface="+mn-cs"/>
                <a:sym typeface="Helvetica Neue"/>
              </a:defRPr>
            </a:lvl5pPr>
            <a:lvl6pPr marL="1875168" marR="0" indent="-312528" algn="l" defTabSz="410751" rtl="0" latinLnBrk="0">
              <a:lnSpc>
                <a:spcPct val="100000"/>
              </a:lnSpc>
              <a:spcBef>
                <a:spcPts val="2953"/>
              </a:spcBef>
              <a:spcAft>
                <a:spcPts val="0"/>
              </a:spcAft>
              <a:buClrTx/>
              <a:buSzPct val="145000"/>
              <a:buFontTx/>
              <a:buChar char="•"/>
              <a:tabLst/>
              <a:defRPr sz="2250" b="0" i="0" u="none" strike="noStrike" cap="none" spc="0" baseline="0">
                <a:solidFill>
                  <a:srgbClr val="000000"/>
                </a:solidFill>
                <a:uFillTx/>
                <a:latin typeface="+mn-lt"/>
                <a:ea typeface="+mn-ea"/>
                <a:cs typeface="+mn-cs"/>
                <a:sym typeface="Helvetica Neue"/>
              </a:defRPr>
            </a:lvl6pPr>
            <a:lvl7pPr marL="2187696" marR="0" indent="-312528" algn="l" defTabSz="410751" rtl="0" latinLnBrk="0">
              <a:lnSpc>
                <a:spcPct val="100000"/>
              </a:lnSpc>
              <a:spcBef>
                <a:spcPts val="2953"/>
              </a:spcBef>
              <a:spcAft>
                <a:spcPts val="0"/>
              </a:spcAft>
              <a:buClrTx/>
              <a:buSzPct val="145000"/>
              <a:buFontTx/>
              <a:buChar char="•"/>
              <a:tabLst/>
              <a:defRPr sz="2250" b="0" i="0" u="none" strike="noStrike" cap="none" spc="0" baseline="0">
                <a:solidFill>
                  <a:srgbClr val="000000"/>
                </a:solidFill>
                <a:uFillTx/>
                <a:latin typeface="+mn-lt"/>
                <a:ea typeface="+mn-ea"/>
                <a:cs typeface="+mn-cs"/>
                <a:sym typeface="Helvetica Neue"/>
              </a:defRPr>
            </a:lvl7pPr>
            <a:lvl8pPr marL="2500224" marR="0" indent="-312528" algn="l" defTabSz="410751" rtl="0" latinLnBrk="0">
              <a:lnSpc>
                <a:spcPct val="100000"/>
              </a:lnSpc>
              <a:spcBef>
                <a:spcPts val="2953"/>
              </a:spcBef>
              <a:spcAft>
                <a:spcPts val="0"/>
              </a:spcAft>
              <a:buClrTx/>
              <a:buSzPct val="145000"/>
              <a:buFontTx/>
              <a:buChar char="•"/>
              <a:tabLst/>
              <a:defRPr sz="2250" b="0" i="0" u="none" strike="noStrike" cap="none" spc="0" baseline="0">
                <a:solidFill>
                  <a:srgbClr val="000000"/>
                </a:solidFill>
                <a:uFillTx/>
                <a:latin typeface="+mn-lt"/>
                <a:ea typeface="+mn-ea"/>
                <a:cs typeface="+mn-cs"/>
                <a:sym typeface="Helvetica Neue"/>
              </a:defRPr>
            </a:lvl8pPr>
            <a:lvl9pPr marL="2812752" marR="0" indent="-312528" algn="l" defTabSz="410751" rtl="0" latinLnBrk="0">
              <a:lnSpc>
                <a:spcPct val="100000"/>
              </a:lnSpc>
              <a:spcBef>
                <a:spcPts val="2953"/>
              </a:spcBef>
              <a:spcAft>
                <a:spcPts val="0"/>
              </a:spcAft>
              <a:buClrTx/>
              <a:buSzPct val="145000"/>
              <a:buFontTx/>
              <a:buChar char="•"/>
              <a:tabLst/>
              <a:defRPr sz="2250" b="0" i="0" u="none" strike="noStrike" cap="none" spc="0" baseline="0">
                <a:solidFill>
                  <a:srgbClr val="000000"/>
                </a:solidFill>
                <a:uFillTx/>
                <a:latin typeface="+mn-lt"/>
                <a:ea typeface="+mn-ea"/>
                <a:cs typeface="+mn-cs"/>
                <a:sym typeface="Helvetica Neue"/>
              </a:defRPr>
            </a:lvl9pPr>
          </a:lstStyle>
          <a:p>
            <a:pPr marL="0" indent="0" algn="ctr" defTabSz="457200" eaLnBrk="0" fontAlgn="base" hangingPunct="0">
              <a:spcBef>
                <a:spcPct val="20000"/>
              </a:spcBef>
              <a:spcAft>
                <a:spcPct val="0"/>
              </a:spcAft>
              <a:buNone/>
            </a:pPr>
            <a:r>
              <a:rPr lang="en-US" sz="1400" kern="1200" dirty="0">
                <a:solidFill>
                  <a:schemeClr val="tx1"/>
                </a:solidFill>
                <a:ea typeface="ＭＳ Ｐゴシック" pitchFamily="-108" charset="-128"/>
              </a:rPr>
              <a:t>Andrew Moore, MD</a:t>
            </a:r>
          </a:p>
          <a:p>
            <a:pPr marL="0" indent="0" algn="ctr" defTabSz="457200" eaLnBrk="0" fontAlgn="base" hangingPunct="0">
              <a:spcBef>
                <a:spcPct val="20000"/>
              </a:spcBef>
              <a:spcAft>
                <a:spcPct val="0"/>
              </a:spcAft>
              <a:buNone/>
            </a:pPr>
            <a:r>
              <a:rPr lang="en-US" sz="1400" kern="1200" dirty="0">
                <a:solidFill>
                  <a:schemeClr val="tx1"/>
                </a:solidFill>
                <a:ea typeface="ＭＳ Ｐゴシック" pitchFamily="-108" charset="-128"/>
              </a:rPr>
              <a:t>Department of Internal Medicine</a:t>
            </a:r>
          </a:p>
        </p:txBody>
      </p:sp>
      <p:sp>
        <p:nvSpPr>
          <p:cNvPr id="5" name="Justin Mitchell, MD…">
            <a:extLst>
              <a:ext uri="{FF2B5EF4-FFF2-40B4-BE49-F238E27FC236}">
                <a16:creationId xmlns:a16="http://schemas.microsoft.com/office/drawing/2014/main" id="{3C65CFE4-48D9-45BA-89F6-3D9AB3C0C992}"/>
              </a:ext>
            </a:extLst>
          </p:cNvPr>
          <p:cNvSpPr txBox="1"/>
          <p:nvPr/>
        </p:nvSpPr>
        <p:spPr>
          <a:xfrm>
            <a:off x="-500801" y="4751037"/>
            <a:ext cx="9126100" cy="124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vert="horz" lIns="50800" tIns="50800" rIns="50800" bIns="50800" anchor="ctr">
            <a:normAutofit/>
          </a:bodyPr>
          <a:lstStyle>
            <a:lvl1pPr marL="342900" marR="0" indent="-342900" algn="ctr" eaLnBrk="0" fontAlgn="base" hangingPunct="0">
              <a:lnSpc>
                <a:spcPct val="100000"/>
              </a:lnSpc>
              <a:spcBef>
                <a:spcPct val="20000"/>
              </a:spcBef>
              <a:spcAft>
                <a:spcPct val="0"/>
              </a:spcAft>
              <a:buClrTx/>
              <a:buSzPct val="145000"/>
              <a:buFontTx/>
              <a:buChar char="•"/>
              <a:tabLst/>
              <a:defRPr sz="2200" b="0" i="0" u="none" strike="noStrike" cap="none" spc="0" baseline="0">
                <a:uFillTx/>
                <a:ea typeface="ＭＳ Ｐゴシック" pitchFamily="-108" charset="-128"/>
                <a:sym typeface="Helvetica Neue"/>
              </a:defRPr>
            </a:lvl1pPr>
            <a:lvl2pPr marL="625056" marR="0" indent="-312528" defTabSz="410751">
              <a:lnSpc>
                <a:spcPct val="100000"/>
              </a:lnSpc>
              <a:spcBef>
                <a:spcPts val="2953"/>
              </a:spcBef>
              <a:spcAft>
                <a:spcPts val="0"/>
              </a:spcAft>
              <a:buClrTx/>
              <a:buSzPct val="145000"/>
              <a:buFontTx/>
              <a:buChar char="•"/>
              <a:tabLst/>
              <a:defRPr sz="2250" b="0" i="0" u="none" strike="noStrike" cap="none" spc="0" baseline="0">
                <a:solidFill>
                  <a:srgbClr val="000000"/>
                </a:solidFill>
                <a:uFillTx/>
                <a:sym typeface="Helvetica Neue"/>
              </a:defRPr>
            </a:lvl2pPr>
            <a:lvl3pPr marL="937584" marR="0" indent="-312528" defTabSz="410751">
              <a:lnSpc>
                <a:spcPct val="100000"/>
              </a:lnSpc>
              <a:spcBef>
                <a:spcPts val="2953"/>
              </a:spcBef>
              <a:spcAft>
                <a:spcPts val="0"/>
              </a:spcAft>
              <a:buClrTx/>
              <a:buSzPct val="145000"/>
              <a:buFontTx/>
              <a:buChar char="•"/>
              <a:tabLst/>
              <a:defRPr sz="2250" b="0" i="0" u="none" strike="noStrike" cap="none" spc="0" baseline="0">
                <a:solidFill>
                  <a:srgbClr val="000000"/>
                </a:solidFill>
                <a:uFillTx/>
                <a:sym typeface="Helvetica Neue"/>
              </a:defRPr>
            </a:lvl3pPr>
            <a:lvl4pPr marL="1250112" marR="0" indent="-312528" defTabSz="410751">
              <a:lnSpc>
                <a:spcPct val="100000"/>
              </a:lnSpc>
              <a:spcBef>
                <a:spcPts val="2953"/>
              </a:spcBef>
              <a:spcAft>
                <a:spcPts val="0"/>
              </a:spcAft>
              <a:buClrTx/>
              <a:buSzPct val="145000"/>
              <a:buFontTx/>
              <a:buChar char="•"/>
              <a:tabLst/>
              <a:defRPr sz="2250" b="0" i="0" u="none" strike="noStrike" cap="none" spc="0" baseline="0">
                <a:solidFill>
                  <a:srgbClr val="000000"/>
                </a:solidFill>
                <a:uFillTx/>
                <a:sym typeface="Helvetica Neue"/>
              </a:defRPr>
            </a:lvl4pPr>
            <a:lvl5pPr marL="1562640" marR="0" indent="-312528" defTabSz="410751">
              <a:lnSpc>
                <a:spcPct val="100000"/>
              </a:lnSpc>
              <a:spcBef>
                <a:spcPts val="2953"/>
              </a:spcBef>
              <a:spcAft>
                <a:spcPts val="0"/>
              </a:spcAft>
              <a:buClrTx/>
              <a:buSzPct val="145000"/>
              <a:buFontTx/>
              <a:buChar char="•"/>
              <a:tabLst/>
              <a:defRPr sz="2250" b="0" i="0" u="none" strike="noStrike" cap="none" spc="0" baseline="0">
                <a:solidFill>
                  <a:srgbClr val="000000"/>
                </a:solidFill>
                <a:uFillTx/>
                <a:sym typeface="Helvetica Neue"/>
              </a:defRPr>
            </a:lvl5pPr>
            <a:lvl6pPr marL="1875168" marR="0" indent="-312528" defTabSz="410751">
              <a:lnSpc>
                <a:spcPct val="100000"/>
              </a:lnSpc>
              <a:spcBef>
                <a:spcPts val="2953"/>
              </a:spcBef>
              <a:spcAft>
                <a:spcPts val="0"/>
              </a:spcAft>
              <a:buClrTx/>
              <a:buSzPct val="145000"/>
              <a:buFontTx/>
              <a:buChar char="•"/>
              <a:tabLst/>
              <a:defRPr sz="2250" b="0" i="0" u="none" strike="noStrike" cap="none" spc="0" baseline="0">
                <a:solidFill>
                  <a:srgbClr val="000000"/>
                </a:solidFill>
                <a:uFillTx/>
                <a:sym typeface="Helvetica Neue"/>
              </a:defRPr>
            </a:lvl6pPr>
            <a:lvl7pPr marL="2187696" marR="0" indent="-312528" defTabSz="410751">
              <a:lnSpc>
                <a:spcPct val="100000"/>
              </a:lnSpc>
              <a:spcBef>
                <a:spcPts val="2953"/>
              </a:spcBef>
              <a:spcAft>
                <a:spcPts val="0"/>
              </a:spcAft>
              <a:buClrTx/>
              <a:buSzPct val="145000"/>
              <a:buFontTx/>
              <a:buChar char="•"/>
              <a:tabLst/>
              <a:defRPr sz="2250" b="0" i="0" u="none" strike="noStrike" cap="none" spc="0" baseline="0">
                <a:solidFill>
                  <a:srgbClr val="000000"/>
                </a:solidFill>
                <a:uFillTx/>
                <a:sym typeface="Helvetica Neue"/>
              </a:defRPr>
            </a:lvl7pPr>
            <a:lvl8pPr marL="2500224" marR="0" indent="-312528" defTabSz="410751">
              <a:lnSpc>
                <a:spcPct val="100000"/>
              </a:lnSpc>
              <a:spcBef>
                <a:spcPts val="2953"/>
              </a:spcBef>
              <a:spcAft>
                <a:spcPts val="0"/>
              </a:spcAft>
              <a:buClrTx/>
              <a:buSzPct val="145000"/>
              <a:buFontTx/>
              <a:buChar char="•"/>
              <a:tabLst/>
              <a:defRPr sz="2250" b="0" i="0" u="none" strike="noStrike" cap="none" spc="0" baseline="0">
                <a:solidFill>
                  <a:srgbClr val="000000"/>
                </a:solidFill>
                <a:uFillTx/>
                <a:sym typeface="Helvetica Neue"/>
              </a:defRPr>
            </a:lvl8pPr>
            <a:lvl9pPr marL="2812752" marR="0" indent="-312528" defTabSz="410751">
              <a:lnSpc>
                <a:spcPct val="100000"/>
              </a:lnSpc>
              <a:spcBef>
                <a:spcPts val="2953"/>
              </a:spcBef>
              <a:spcAft>
                <a:spcPts val="0"/>
              </a:spcAft>
              <a:buClrTx/>
              <a:buSzPct val="145000"/>
              <a:buFontTx/>
              <a:buChar char="•"/>
              <a:tabLst/>
              <a:defRPr sz="2250" b="0" i="0" u="none" strike="noStrike" cap="none" spc="0" baseline="0">
                <a:solidFill>
                  <a:srgbClr val="000000"/>
                </a:solidFill>
                <a:uFillTx/>
                <a:sym typeface="Helvetica Neue"/>
              </a:defRPr>
            </a:lvl9pPr>
          </a:lstStyle>
          <a:p>
            <a:pPr marL="0" indent="0">
              <a:buNone/>
            </a:pPr>
            <a:r>
              <a:rPr sz="1400" dirty="0">
                <a:sym typeface="Garamond"/>
              </a:rPr>
              <a:t>Justin Mitchell, MD</a:t>
            </a:r>
            <a:r>
              <a:rPr lang="en-US" sz="1400" dirty="0">
                <a:sym typeface="Garamond"/>
              </a:rPr>
              <a:t>	Nancy Reau, MD</a:t>
            </a:r>
            <a:endParaRPr sz="1400" dirty="0">
              <a:sym typeface="Garamond"/>
            </a:endParaRPr>
          </a:p>
          <a:p>
            <a:pPr marL="0" indent="0">
              <a:buNone/>
            </a:pPr>
            <a:r>
              <a:rPr sz="1400" dirty="0">
                <a:sym typeface="Garamond"/>
              </a:rPr>
              <a:t>Department of Gastroenterology and Hepatology</a:t>
            </a:r>
          </a:p>
        </p:txBody>
      </p:sp>
      <p:sp>
        <p:nvSpPr>
          <p:cNvPr id="7" name="Rush University Medical Center…">
            <a:extLst>
              <a:ext uri="{FF2B5EF4-FFF2-40B4-BE49-F238E27FC236}">
                <a16:creationId xmlns:a16="http://schemas.microsoft.com/office/drawing/2014/main" id="{46A0EFA5-38A8-4E07-9926-25414EE038DF}"/>
              </a:ext>
            </a:extLst>
          </p:cNvPr>
          <p:cNvSpPr txBox="1"/>
          <p:nvPr/>
        </p:nvSpPr>
        <p:spPr>
          <a:xfrm>
            <a:off x="1532950" y="5552218"/>
            <a:ext cx="9153377" cy="131672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vert="horz" lIns="50800" tIns="50800" rIns="50800" bIns="50800" anchor="ctr">
            <a:normAutofit/>
          </a:bodyPr>
          <a:lstStyle>
            <a:defPPr>
              <a:defRPr lang="de-DE"/>
            </a:defPPr>
            <a:lvl1pPr marL="342900" marR="0" indent="-342900" algn="ctr" eaLnBrk="0" fontAlgn="base" hangingPunct="0">
              <a:lnSpc>
                <a:spcPct val="100000"/>
              </a:lnSpc>
              <a:spcBef>
                <a:spcPct val="20000"/>
              </a:spcBef>
              <a:spcAft>
                <a:spcPct val="0"/>
              </a:spcAft>
              <a:buClrTx/>
              <a:buSzPct val="145000"/>
              <a:buFontTx/>
              <a:buChar char="•"/>
              <a:tabLst/>
              <a:defRPr sz="2200" b="0" i="0" u="none" strike="noStrike" cap="none" spc="0" baseline="0">
                <a:uFillTx/>
                <a:ea typeface="ＭＳ Ｐゴシック" pitchFamily="-108" charset="-128"/>
              </a:defRPr>
            </a:lvl1pPr>
            <a:lvl2pPr marL="625056" marR="0" indent="-312528" defTabSz="410751">
              <a:lnSpc>
                <a:spcPct val="100000"/>
              </a:lnSpc>
              <a:spcBef>
                <a:spcPts val="2953"/>
              </a:spcBef>
              <a:spcAft>
                <a:spcPts val="0"/>
              </a:spcAft>
              <a:buClrTx/>
              <a:buSzPct val="145000"/>
              <a:buFontTx/>
              <a:buChar char="•"/>
              <a:tabLst/>
              <a:defRPr sz="2250" b="0" i="0" u="none" strike="noStrike" cap="none" spc="0" baseline="0">
                <a:solidFill>
                  <a:srgbClr val="000000"/>
                </a:solidFill>
                <a:uFillTx/>
              </a:defRPr>
            </a:lvl2pPr>
            <a:lvl3pPr marL="937584" marR="0" indent="-312528" defTabSz="410751">
              <a:lnSpc>
                <a:spcPct val="100000"/>
              </a:lnSpc>
              <a:spcBef>
                <a:spcPts val="2953"/>
              </a:spcBef>
              <a:spcAft>
                <a:spcPts val="0"/>
              </a:spcAft>
              <a:buClrTx/>
              <a:buSzPct val="145000"/>
              <a:buFontTx/>
              <a:buChar char="•"/>
              <a:tabLst/>
              <a:defRPr sz="2250" b="0" i="0" u="none" strike="noStrike" cap="none" spc="0" baseline="0">
                <a:solidFill>
                  <a:srgbClr val="000000"/>
                </a:solidFill>
                <a:uFillTx/>
              </a:defRPr>
            </a:lvl3pPr>
            <a:lvl4pPr marL="1250112" marR="0" indent="-312528" defTabSz="410751">
              <a:lnSpc>
                <a:spcPct val="100000"/>
              </a:lnSpc>
              <a:spcBef>
                <a:spcPts val="2953"/>
              </a:spcBef>
              <a:spcAft>
                <a:spcPts val="0"/>
              </a:spcAft>
              <a:buClrTx/>
              <a:buSzPct val="145000"/>
              <a:buFontTx/>
              <a:buChar char="•"/>
              <a:tabLst/>
              <a:defRPr sz="2250" b="0" i="0" u="none" strike="noStrike" cap="none" spc="0" baseline="0">
                <a:solidFill>
                  <a:srgbClr val="000000"/>
                </a:solidFill>
                <a:uFillTx/>
              </a:defRPr>
            </a:lvl4pPr>
            <a:lvl5pPr marL="1562640" marR="0" indent="-312528" defTabSz="410751">
              <a:lnSpc>
                <a:spcPct val="100000"/>
              </a:lnSpc>
              <a:spcBef>
                <a:spcPts val="2953"/>
              </a:spcBef>
              <a:spcAft>
                <a:spcPts val="0"/>
              </a:spcAft>
              <a:buClrTx/>
              <a:buSzPct val="145000"/>
              <a:buFontTx/>
              <a:buChar char="•"/>
              <a:tabLst/>
              <a:defRPr sz="2250" b="0" i="0" u="none" strike="noStrike" cap="none" spc="0" baseline="0">
                <a:solidFill>
                  <a:srgbClr val="000000"/>
                </a:solidFill>
                <a:uFillTx/>
              </a:defRPr>
            </a:lvl5pPr>
            <a:lvl6pPr marL="1875168" marR="0" indent="-312528" defTabSz="410751">
              <a:lnSpc>
                <a:spcPct val="100000"/>
              </a:lnSpc>
              <a:spcBef>
                <a:spcPts val="2953"/>
              </a:spcBef>
              <a:spcAft>
                <a:spcPts val="0"/>
              </a:spcAft>
              <a:buClrTx/>
              <a:buSzPct val="145000"/>
              <a:buFontTx/>
              <a:buChar char="•"/>
              <a:tabLst/>
              <a:defRPr sz="2250" b="0" i="0" u="none" strike="noStrike" cap="none" spc="0" baseline="0">
                <a:solidFill>
                  <a:srgbClr val="000000"/>
                </a:solidFill>
                <a:uFillTx/>
              </a:defRPr>
            </a:lvl6pPr>
            <a:lvl7pPr marL="2187696" marR="0" indent="-312528" defTabSz="410751">
              <a:lnSpc>
                <a:spcPct val="100000"/>
              </a:lnSpc>
              <a:spcBef>
                <a:spcPts val="2953"/>
              </a:spcBef>
              <a:spcAft>
                <a:spcPts val="0"/>
              </a:spcAft>
              <a:buClrTx/>
              <a:buSzPct val="145000"/>
              <a:buFontTx/>
              <a:buChar char="•"/>
              <a:tabLst/>
              <a:defRPr sz="2250" b="0" i="0" u="none" strike="noStrike" cap="none" spc="0" baseline="0">
                <a:solidFill>
                  <a:srgbClr val="000000"/>
                </a:solidFill>
                <a:uFillTx/>
              </a:defRPr>
            </a:lvl7pPr>
            <a:lvl8pPr marL="2500224" marR="0" indent="-312528" defTabSz="410751">
              <a:lnSpc>
                <a:spcPct val="100000"/>
              </a:lnSpc>
              <a:spcBef>
                <a:spcPts val="2953"/>
              </a:spcBef>
              <a:spcAft>
                <a:spcPts val="0"/>
              </a:spcAft>
              <a:buClrTx/>
              <a:buSzPct val="145000"/>
              <a:buFontTx/>
              <a:buChar char="•"/>
              <a:tabLst/>
              <a:defRPr sz="2250" b="0" i="0" u="none" strike="noStrike" cap="none" spc="0" baseline="0">
                <a:solidFill>
                  <a:srgbClr val="000000"/>
                </a:solidFill>
                <a:uFillTx/>
              </a:defRPr>
            </a:lvl8pPr>
            <a:lvl9pPr marL="2812752" marR="0" indent="-312528" defTabSz="410751">
              <a:lnSpc>
                <a:spcPct val="100000"/>
              </a:lnSpc>
              <a:spcBef>
                <a:spcPts val="2953"/>
              </a:spcBef>
              <a:spcAft>
                <a:spcPts val="0"/>
              </a:spcAft>
              <a:buClrTx/>
              <a:buSzPct val="145000"/>
              <a:buFontTx/>
              <a:buChar char="•"/>
              <a:tabLst/>
              <a:defRPr sz="2250" b="0" i="0" u="none" strike="noStrike" cap="none" spc="0" baseline="0">
                <a:solidFill>
                  <a:srgbClr val="000000"/>
                </a:solidFill>
                <a:uFillTx/>
              </a:defRPr>
            </a:lvl9pPr>
          </a:lstStyle>
          <a:p>
            <a:pPr marL="0" indent="0">
              <a:buNone/>
            </a:pPr>
            <a:r>
              <a:rPr sz="1400" dirty="0">
                <a:sym typeface="Garamond"/>
              </a:rPr>
              <a:t>Rush University Medical Center</a:t>
            </a:r>
          </a:p>
          <a:p>
            <a:pPr marL="0" indent="0">
              <a:buNone/>
            </a:pPr>
            <a:r>
              <a:rPr sz="1400" dirty="0">
                <a:sym typeface="Garamond"/>
              </a:rPr>
              <a:t>Chicago, IL, USA  </a:t>
            </a:r>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6" descr="PPT-15.png">
            <a:extLst>
              <a:ext uri="{FF2B5EF4-FFF2-40B4-BE49-F238E27FC236}">
                <a16:creationId xmlns:a16="http://schemas.microsoft.com/office/drawing/2014/main" id="{585A492D-8B9D-4684-A1AF-ADF456215A5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833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 name="EASL Guidelines for Testing of Hepatitis D:…"/>
          <p:cNvSpPr txBox="1"/>
          <p:nvPr/>
        </p:nvSpPr>
        <p:spPr>
          <a:xfrm>
            <a:off x="2250858" y="1952506"/>
            <a:ext cx="7772401" cy="370056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vert="horz"/>
          <a:lstStyle>
            <a:defPPr>
              <a:defRPr lang="de-DE"/>
            </a:defPPr>
            <a:lvl1pPr marL="342900" indent="-342900" algn="ctr" eaLnBrk="0" fontAlgn="base" hangingPunct="0">
              <a:spcBef>
                <a:spcPct val="20000"/>
              </a:spcBef>
              <a:spcAft>
                <a:spcPct val="0"/>
              </a:spcAft>
              <a:defRPr sz="2200">
                <a:ea typeface="ＭＳ Ｐゴシック" pitchFamily="-108" charset="-128"/>
                <a:cs typeface="ＭＳ Ｐゴシック" pitchFamily="-108" charset="-128"/>
              </a:defRPr>
            </a:lvl1pPr>
            <a:lvl2pPr marL="536575" indent="-268288" eaLnBrk="0" fontAlgn="base" hangingPunct="0">
              <a:spcBef>
                <a:spcPct val="20000"/>
              </a:spcBef>
              <a:spcAft>
                <a:spcPct val="0"/>
              </a:spcAft>
              <a:buChar char="–"/>
              <a:defRPr sz="2000">
                <a:ea typeface="ＭＳ Ｐゴシック" pitchFamily="-108" charset="-128"/>
              </a:defRPr>
            </a:lvl2pPr>
            <a:lvl3pPr marL="987425" indent="-271463" eaLnBrk="0" fontAlgn="base" hangingPunct="0">
              <a:spcBef>
                <a:spcPct val="20000"/>
              </a:spcBef>
              <a:spcAft>
                <a:spcPct val="0"/>
              </a:spcAft>
              <a:buChar char="•"/>
              <a:defRPr>
                <a:ea typeface="ＭＳ Ｐゴシック" pitchFamily="-108" charset="-128"/>
              </a:defRPr>
            </a:lvl3pPr>
            <a:lvl4pPr marL="2286000" indent="-228600" eaLnBrk="0" fontAlgn="base" hangingPunct="0">
              <a:spcBef>
                <a:spcPct val="20000"/>
              </a:spcBef>
              <a:spcAft>
                <a:spcPct val="0"/>
              </a:spcAft>
              <a:buChar char="–"/>
              <a:defRPr sz="1600">
                <a:ea typeface="ＭＳ Ｐゴシック" pitchFamily="-108" charset="-128"/>
              </a:defRPr>
            </a:lvl4pPr>
            <a:lvl5pPr marL="2693988" indent="-228600" eaLnBrk="0" fontAlgn="base" hangingPunct="0">
              <a:spcBef>
                <a:spcPct val="20000"/>
              </a:spcBef>
              <a:spcAft>
                <a:spcPct val="0"/>
              </a:spcAft>
              <a:buChar char="»"/>
              <a:defRPr sz="1600">
                <a:ea typeface="ＭＳ Ｐゴシック" pitchFamily="-108" charset="-128"/>
              </a:defRPr>
            </a:lvl5pPr>
            <a:lvl6pPr marL="3151188" indent="-228600" fontAlgn="base">
              <a:spcBef>
                <a:spcPct val="20000"/>
              </a:spcBef>
              <a:spcAft>
                <a:spcPct val="0"/>
              </a:spcAft>
              <a:buChar char="»"/>
              <a:defRPr sz="1600">
                <a:ea typeface="ＭＳ Ｐゴシック" pitchFamily="-108" charset="-128"/>
              </a:defRPr>
            </a:lvl6pPr>
            <a:lvl7pPr marL="3608388" indent="-228600" fontAlgn="base">
              <a:spcBef>
                <a:spcPct val="20000"/>
              </a:spcBef>
              <a:spcAft>
                <a:spcPct val="0"/>
              </a:spcAft>
              <a:buChar char="»"/>
              <a:defRPr sz="1600">
                <a:ea typeface="ＭＳ Ｐゴシック" pitchFamily="-108" charset="-128"/>
              </a:defRPr>
            </a:lvl7pPr>
            <a:lvl8pPr marL="4065588" indent="-228600" fontAlgn="base">
              <a:spcBef>
                <a:spcPct val="20000"/>
              </a:spcBef>
              <a:spcAft>
                <a:spcPct val="0"/>
              </a:spcAft>
              <a:buChar char="»"/>
              <a:defRPr sz="1600">
                <a:ea typeface="ＭＳ Ｐゴシック" pitchFamily="-108" charset="-128"/>
              </a:defRPr>
            </a:lvl8pPr>
            <a:lvl9pPr marL="4522788" indent="-228600" fontAlgn="base">
              <a:spcBef>
                <a:spcPct val="20000"/>
              </a:spcBef>
              <a:spcAft>
                <a:spcPct val="0"/>
              </a:spcAft>
              <a:buChar char="»"/>
              <a:defRPr sz="1600">
                <a:ea typeface="ＭＳ Ｐゴシック" pitchFamily="-108" charset="-128"/>
              </a:defRPr>
            </a:lvl9pPr>
          </a:lstStyle>
          <a:p>
            <a:r>
              <a:rPr dirty="0">
                <a:sym typeface="Helvetica Neue"/>
              </a:rPr>
              <a:t>EASL Guidelines for Testing of Hepatitis D:</a:t>
            </a:r>
          </a:p>
          <a:p>
            <a:r>
              <a:rPr dirty="0">
                <a:sym typeface="Helvetica Neue"/>
              </a:rPr>
              <a:t> </a:t>
            </a:r>
          </a:p>
          <a:p>
            <a:r>
              <a:rPr dirty="0">
                <a:sym typeface="Helvetica Neue"/>
              </a:rPr>
              <a:t>Initial assessment of subjects with chronic HBV infection: </a:t>
            </a:r>
          </a:p>
          <a:p>
            <a:endParaRPr dirty="0">
              <a:sym typeface="Helvetica Neue"/>
            </a:endParaRPr>
          </a:p>
          <a:p>
            <a:r>
              <a:rPr dirty="0">
                <a:sym typeface="Helvetica Neue"/>
              </a:rPr>
              <a:t>(6) Co-morbidities, including alcoholic, autoimmune, metabolic liver disease with steatosis or steatohepatitis and other causes of chronic liver disease should be systematically excluded including co-infections with hepatitis D virus (HDV), hepatitis C virus (HCV) and HIV. </a:t>
            </a:r>
            <a:br>
              <a:rPr dirty="0">
                <a:sym typeface="Helvetica Neue"/>
              </a:rPr>
            </a:br>
            <a:endParaRPr dirty="0">
              <a:sym typeface="Helvetica Neue"/>
            </a:endParaRPr>
          </a:p>
        </p:txBody>
      </p:sp>
      <p:sp>
        <p:nvSpPr>
          <p:cNvPr id="154" name="GUIDELINE RECOMMENDATIONS :"/>
          <p:cNvSpPr txBox="1">
            <a:spLocks noGrp="1"/>
          </p:cNvSpPr>
          <p:nvPr>
            <p:ph type="title" idx="4294967295"/>
          </p:nvPr>
        </p:nvSpPr>
        <p:spPr>
          <a:xfrm>
            <a:off x="155940" y="153382"/>
            <a:ext cx="77724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lvl1pPr defTabSz="754277">
              <a:defRPr sz="4800">
                <a:effectLst>
                  <a:outerShdw blurRad="12700" dist="22098" dir="2700000" rotWithShape="0">
                    <a:srgbClr val="000000"/>
                  </a:outerShdw>
                </a:effectLst>
              </a:defRPr>
            </a:lvl1pPr>
          </a:lstStyle>
          <a:p>
            <a:pPr algn="l" defTabSz="457200" eaLnBrk="0" fontAlgn="base" hangingPunct="0">
              <a:spcBef>
                <a:spcPct val="0"/>
              </a:spcBef>
              <a:spcAft>
                <a:spcPct val="0"/>
              </a:spcAft>
            </a:pPr>
            <a:r>
              <a:rPr lang="en-US" sz="3600" b="1" kern="1200" dirty="0">
                <a:solidFill>
                  <a:schemeClr val="bg1"/>
                </a:solidFill>
                <a:effectLst/>
                <a:latin typeface="Calibri" panose="020F0502020204030204" pitchFamily="34" charset="0"/>
                <a:ea typeface="ＭＳ Ｐゴシック" pitchFamily="-108" charset="-128"/>
                <a:cs typeface="Calibri" panose="020F0502020204030204" pitchFamily="34" charset="0"/>
              </a:rPr>
              <a:t>Guideline Recommendations</a:t>
            </a:r>
            <a:endParaRPr sz="3600" b="1" kern="1200" dirty="0">
              <a:solidFill>
                <a:schemeClr val="bg1"/>
              </a:solidFill>
              <a:effectLst/>
              <a:latin typeface="Calibri" panose="020F0502020204030204" pitchFamily="34" charset="0"/>
              <a:ea typeface="ＭＳ Ｐゴシック" pitchFamily="-108" charset="-128"/>
              <a:cs typeface="Calibri" panose="020F0502020204030204" pitchFamily="34" charset="0"/>
            </a:endParaRPr>
          </a:p>
        </p:txBody>
      </p:sp>
      <p:sp>
        <p:nvSpPr>
          <p:cNvPr id="155" name="EASL 2017 Clinical Practice Guidelines on the Management of Hepatitis B Virus Infection. Journal of Hepatology. 2017; 67: 372 - 373"/>
          <p:cNvSpPr txBox="1"/>
          <p:nvPr/>
        </p:nvSpPr>
        <p:spPr>
          <a:xfrm>
            <a:off x="223209" y="6470173"/>
            <a:ext cx="7705131" cy="22358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anchor="ctr">
            <a:spAutoFit/>
          </a:bodyPr>
          <a:lstStyle>
            <a:lvl1pPr algn="l" defTabSz="457200">
              <a:defRPr sz="1400">
                <a:solidFill>
                  <a:srgbClr val="FFFFFF"/>
                </a:solidFill>
                <a:latin typeface="Arial"/>
                <a:ea typeface="Arial"/>
                <a:cs typeface="Arial"/>
                <a:sym typeface="Arial"/>
              </a:defRPr>
            </a:lvl1pPr>
          </a:lstStyle>
          <a:p>
            <a:pPr defTabSz="321457" hangingPunct="0"/>
            <a:r>
              <a:rPr sz="984" kern="0" dirty="0">
                <a:solidFill>
                  <a:schemeClr val="tx1"/>
                </a:solidFill>
              </a:rPr>
              <a:t>EASL 2017 Clinical Practice Guidelines on the Management of Hepatitis B Virus Infection. Journal of Hepatology. 2017; 67: 372 - 373</a:t>
            </a:r>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 name="Picture 6" descr="PPT-15.png">
            <a:extLst>
              <a:ext uri="{FF2B5EF4-FFF2-40B4-BE49-F238E27FC236}">
                <a16:creationId xmlns:a16="http://schemas.microsoft.com/office/drawing/2014/main" id="{761E0CAC-EC3F-4512-82F1-30B0ABC30AD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833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8" name="AASLD Guidelines for Testing of Hepatitis D:…"/>
          <p:cNvSpPr txBox="1"/>
          <p:nvPr/>
        </p:nvSpPr>
        <p:spPr>
          <a:xfrm>
            <a:off x="466927" y="3648447"/>
            <a:ext cx="1468877" cy="173412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719" tIns="35719" rIns="35719" bIns="35719" anchor="ctr">
            <a:spAutoFit/>
          </a:bodyPr>
          <a:lstStyle>
            <a:lvl1pPr algn="l" defTabSz="457200">
              <a:defRPr sz="2600" b="1" i="1">
                <a:solidFill>
                  <a:srgbClr val="FFFFFF"/>
                </a:solidFill>
                <a:latin typeface="+mj-lt"/>
                <a:ea typeface="+mj-ea"/>
                <a:cs typeface="+mj-cs"/>
                <a:sym typeface="Helvetica"/>
              </a:defRPr>
            </a:lvl1pPr>
          </a:lstStyle>
          <a:p>
            <a:pPr defTabSz="321457" hangingPunct="0"/>
            <a:r>
              <a:rPr sz="1200" kern="0" dirty="0">
                <a:solidFill>
                  <a:schemeClr val="accent2">
                    <a:lumMod val="75000"/>
                  </a:schemeClr>
                </a:solidFill>
                <a:latin typeface="Arial" panose="020B0604020202020204" pitchFamily="34" charset="0"/>
                <a:cs typeface="Arial" panose="020B0604020202020204" pitchFamily="34" charset="0"/>
              </a:rPr>
              <a:t>Recommended screening test is anti-HDV. If this test result is positive, it should be followed by HDV-RNA testing to diagnose active HDV infection. </a:t>
            </a:r>
          </a:p>
        </p:txBody>
      </p:sp>
      <p:sp>
        <p:nvSpPr>
          <p:cNvPr id="159" name="Terrault, N, et al. Update on Prevention, Diagnosis, and Treatment of Chronic Hepatitis B: AASLD 2018 Hepatitis B Guidance. Hepatology. 2018; 67 (4): 1575 - 1576."/>
          <p:cNvSpPr txBox="1"/>
          <p:nvPr/>
        </p:nvSpPr>
        <p:spPr>
          <a:xfrm>
            <a:off x="152839" y="6487662"/>
            <a:ext cx="10284940" cy="2260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719" tIns="35719" rIns="35719" bIns="35719" anchor="ctr">
            <a:spAutoFit/>
          </a:bodyPr>
          <a:lstStyle>
            <a:defPPr>
              <a:defRPr lang="de-DE"/>
            </a:defPPr>
            <a:lvl1pPr defTabSz="321457" hangingPunct="0">
              <a:defRPr sz="1200" b="1" i="1" kern="0">
                <a:latin typeface="Arial" panose="020B0604020202020204" pitchFamily="34" charset="0"/>
                <a:ea typeface="+mj-ea"/>
                <a:cs typeface="Arial" panose="020B0604020202020204" pitchFamily="34" charset="0"/>
              </a:defRPr>
            </a:lvl1pPr>
          </a:lstStyle>
          <a:p>
            <a:r>
              <a:rPr sz="1000" b="0" i="0" dirty="0" err="1">
                <a:sym typeface="Arial"/>
              </a:rPr>
              <a:t>Terrault</a:t>
            </a:r>
            <a:r>
              <a:rPr sz="1000" b="0" i="0" dirty="0">
                <a:sym typeface="Arial"/>
              </a:rPr>
              <a:t>, N, et al. Update on Prevention, Diagnosis, and Treatment of Chronic Hepatitis B: AASLD 2018 Hepatitis B Guidance. Hepatology. 2018; 67 (4): 1575 - 1576. </a:t>
            </a:r>
          </a:p>
        </p:txBody>
      </p:sp>
      <p:sp>
        <p:nvSpPr>
          <p:cNvPr id="160" name="EASL Guidelines for Testing of Hepatitis D:…"/>
          <p:cNvSpPr txBox="1"/>
          <p:nvPr/>
        </p:nvSpPr>
        <p:spPr>
          <a:xfrm>
            <a:off x="2221149" y="1225429"/>
            <a:ext cx="7772401" cy="4846037"/>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vert="horz"/>
          <a:lstStyle>
            <a:defPPr>
              <a:defRPr lang="de-DE"/>
            </a:defPPr>
            <a:lvl1pPr marL="342900" indent="-342900" algn="ctr" eaLnBrk="0" fontAlgn="base" hangingPunct="0">
              <a:spcBef>
                <a:spcPct val="20000"/>
              </a:spcBef>
              <a:spcAft>
                <a:spcPct val="0"/>
              </a:spcAft>
              <a:defRPr sz="2200">
                <a:ea typeface="ＭＳ Ｐゴシック" pitchFamily="-108" charset="-128"/>
                <a:cs typeface="ＭＳ Ｐゴシック" pitchFamily="-108" charset="-128"/>
              </a:defRPr>
            </a:lvl1pPr>
            <a:lvl2pPr marL="536575" indent="-268288" eaLnBrk="0" fontAlgn="base" hangingPunct="0">
              <a:spcBef>
                <a:spcPct val="20000"/>
              </a:spcBef>
              <a:spcAft>
                <a:spcPct val="0"/>
              </a:spcAft>
              <a:buChar char="–"/>
              <a:defRPr sz="2000">
                <a:ea typeface="ＭＳ Ｐゴシック" pitchFamily="-108" charset="-128"/>
              </a:defRPr>
            </a:lvl2pPr>
            <a:lvl3pPr marL="987425" indent="-271463" eaLnBrk="0" fontAlgn="base" hangingPunct="0">
              <a:spcBef>
                <a:spcPct val="20000"/>
              </a:spcBef>
              <a:spcAft>
                <a:spcPct val="0"/>
              </a:spcAft>
              <a:buChar char="•"/>
              <a:defRPr>
                <a:ea typeface="ＭＳ Ｐゴシック" pitchFamily="-108" charset="-128"/>
              </a:defRPr>
            </a:lvl3pPr>
            <a:lvl4pPr marL="2286000" indent="-228600" eaLnBrk="0" fontAlgn="base" hangingPunct="0">
              <a:spcBef>
                <a:spcPct val="20000"/>
              </a:spcBef>
              <a:spcAft>
                <a:spcPct val="0"/>
              </a:spcAft>
              <a:buChar char="–"/>
              <a:defRPr sz="1600">
                <a:ea typeface="ＭＳ Ｐゴシック" pitchFamily="-108" charset="-128"/>
              </a:defRPr>
            </a:lvl4pPr>
            <a:lvl5pPr marL="2693988" indent="-228600" eaLnBrk="0" fontAlgn="base" hangingPunct="0">
              <a:spcBef>
                <a:spcPct val="20000"/>
              </a:spcBef>
              <a:spcAft>
                <a:spcPct val="0"/>
              </a:spcAft>
              <a:buChar char="»"/>
              <a:defRPr sz="1600">
                <a:ea typeface="ＭＳ Ｐゴシック" pitchFamily="-108" charset="-128"/>
              </a:defRPr>
            </a:lvl5pPr>
            <a:lvl6pPr marL="3151188" indent="-228600" fontAlgn="base">
              <a:spcBef>
                <a:spcPct val="20000"/>
              </a:spcBef>
              <a:spcAft>
                <a:spcPct val="0"/>
              </a:spcAft>
              <a:buChar char="»"/>
              <a:defRPr sz="1600">
                <a:ea typeface="ＭＳ Ｐゴシック" pitchFamily="-108" charset="-128"/>
              </a:defRPr>
            </a:lvl6pPr>
            <a:lvl7pPr marL="3608388" indent="-228600" fontAlgn="base">
              <a:spcBef>
                <a:spcPct val="20000"/>
              </a:spcBef>
              <a:spcAft>
                <a:spcPct val="0"/>
              </a:spcAft>
              <a:buChar char="»"/>
              <a:defRPr sz="1600">
                <a:ea typeface="ＭＳ Ｐゴシック" pitchFamily="-108" charset="-128"/>
              </a:defRPr>
            </a:lvl7pPr>
            <a:lvl8pPr marL="4065588" indent="-228600" fontAlgn="base">
              <a:spcBef>
                <a:spcPct val="20000"/>
              </a:spcBef>
              <a:spcAft>
                <a:spcPct val="0"/>
              </a:spcAft>
              <a:buChar char="»"/>
              <a:defRPr sz="1600">
                <a:ea typeface="ＭＳ Ｐゴシック" pitchFamily="-108" charset="-128"/>
              </a:defRPr>
            </a:lvl8pPr>
            <a:lvl9pPr marL="4522788" indent="-228600" fontAlgn="base">
              <a:spcBef>
                <a:spcPct val="20000"/>
              </a:spcBef>
              <a:spcAft>
                <a:spcPct val="0"/>
              </a:spcAft>
              <a:buChar char="»"/>
              <a:defRPr sz="1600">
                <a:ea typeface="ＭＳ Ｐゴシック" pitchFamily="-108" charset="-128"/>
              </a:defRPr>
            </a:lvl9pPr>
          </a:lstStyle>
          <a:p>
            <a:r>
              <a:rPr b="1" dirty="0">
                <a:sym typeface="Helvetica Neue"/>
              </a:rPr>
              <a:t>AASLD Guidelines for Testing of Hepatitis D</a:t>
            </a:r>
            <a:endParaRPr lang="en-US" b="1" dirty="0">
              <a:sym typeface="Helvetica Neue"/>
            </a:endParaRPr>
          </a:p>
          <a:p>
            <a:endParaRPr dirty="0">
              <a:sym typeface="Helvetica Neue"/>
            </a:endParaRPr>
          </a:p>
          <a:p>
            <a:r>
              <a:rPr dirty="0">
                <a:sym typeface="Helvetica Neue"/>
              </a:rPr>
              <a:t> The 2016 HBV Guidelines recommend testing of HBsAg-positive persons at risk for HDV:</a:t>
            </a:r>
          </a:p>
          <a:p>
            <a:pPr algn="l">
              <a:buFont typeface="Arial" panose="020B0604020202020204" pitchFamily="34" charset="0"/>
              <a:buChar char="•"/>
            </a:pPr>
            <a:r>
              <a:rPr sz="1600" dirty="0">
                <a:sym typeface="Helvetica Neue"/>
              </a:rPr>
              <a:t>HIV infection or HCV infection</a:t>
            </a:r>
          </a:p>
          <a:p>
            <a:pPr algn="l">
              <a:buFont typeface="Arial" panose="020B0604020202020204" pitchFamily="34" charset="0"/>
              <a:buChar char="•"/>
            </a:pPr>
            <a:r>
              <a:rPr sz="1600" dirty="0">
                <a:sym typeface="Helvetica Neue"/>
              </a:rPr>
              <a:t>Persons who inject drugs </a:t>
            </a:r>
          </a:p>
          <a:p>
            <a:pPr algn="l">
              <a:buFont typeface="Arial" panose="020B0604020202020204" pitchFamily="34" charset="0"/>
              <a:buChar char="•"/>
            </a:pPr>
            <a:r>
              <a:rPr sz="1600" dirty="0">
                <a:sym typeface="Helvetica Neue"/>
              </a:rPr>
              <a:t>Men who have sex with men</a:t>
            </a:r>
          </a:p>
          <a:p>
            <a:pPr algn="l">
              <a:buFont typeface="Arial" panose="020B0604020202020204" pitchFamily="34" charset="0"/>
              <a:buChar char="•"/>
            </a:pPr>
            <a:r>
              <a:rPr sz="1600" dirty="0">
                <a:sym typeface="Helvetica Neue"/>
              </a:rPr>
              <a:t>Persons with multiple sexual partners or any history of sexually transmitted disease </a:t>
            </a:r>
          </a:p>
          <a:p>
            <a:pPr algn="l">
              <a:buFont typeface="Arial" panose="020B0604020202020204" pitchFamily="34" charset="0"/>
              <a:buChar char="•"/>
            </a:pPr>
            <a:r>
              <a:rPr sz="1600" dirty="0">
                <a:sym typeface="Helvetica Neue"/>
              </a:rPr>
              <a:t>Immigrants from areas of high HDV endemicity</a:t>
            </a:r>
          </a:p>
          <a:p>
            <a:pPr algn="l">
              <a:buFont typeface="Arial" panose="020B0604020202020204" pitchFamily="34" charset="0"/>
              <a:buChar char="•"/>
            </a:pPr>
            <a:r>
              <a:rPr sz="1600" dirty="0">
                <a:sym typeface="Helvetica Neue"/>
              </a:rPr>
              <a:t>HBsAg-positive patients with low or undetectable HBV DNA but high ALT levels should be considered </a:t>
            </a:r>
            <a:endParaRPr lang="en-US" sz="1600" dirty="0">
              <a:sym typeface="Helvetica Neue"/>
            </a:endParaRPr>
          </a:p>
          <a:p>
            <a:pPr algn="l">
              <a:buFont typeface="Arial" panose="020B0604020202020204" pitchFamily="34" charset="0"/>
              <a:buChar char="•"/>
            </a:pPr>
            <a:endParaRPr sz="1600" dirty="0">
              <a:sym typeface="Helvetica Neue"/>
            </a:endParaRPr>
          </a:p>
          <a:p>
            <a:r>
              <a:rPr dirty="0">
                <a:sym typeface="Helvetica Neue"/>
              </a:rPr>
              <a:t>If there is any uncertainty regarding the need to test, HDV screening is recommended</a:t>
            </a:r>
          </a:p>
        </p:txBody>
      </p:sp>
      <p:sp>
        <p:nvSpPr>
          <p:cNvPr id="6" name="GUIDELINE RECOMMENDATIONS :">
            <a:extLst>
              <a:ext uri="{FF2B5EF4-FFF2-40B4-BE49-F238E27FC236}">
                <a16:creationId xmlns:a16="http://schemas.microsoft.com/office/drawing/2014/main" id="{6149A161-6D71-484D-9340-70A05E17D044}"/>
              </a:ext>
            </a:extLst>
          </p:cNvPr>
          <p:cNvSpPr txBox="1">
            <a:spLocks/>
          </p:cNvSpPr>
          <p:nvPr/>
        </p:nvSpPr>
        <p:spPr>
          <a:xfrm>
            <a:off x="152839" y="140203"/>
            <a:ext cx="77724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sz="3600" b="1" i="0">
                <a:solidFill>
                  <a:schemeClr val="bg1"/>
                </a:solidFill>
                <a:latin typeface="Calibri" panose="020F0502020204030204" pitchFamily="34" charset="0"/>
                <a:ea typeface="ＭＳ Ｐゴシック" pitchFamily="-108" charset="-128"/>
                <a:cs typeface="Calibri" panose="020F0502020204030204" pitchFamily="34" charset="0"/>
              </a:defRPr>
            </a:lvl1pPr>
            <a:lvl2pPr marL="0" marR="0" indent="0" algn="ctr" defTabSz="410751" rtl="0" latinLnBrk="0">
              <a:lnSpc>
                <a:spcPct val="100000"/>
              </a:lnSpc>
              <a:spcBef>
                <a:spcPts val="0"/>
              </a:spcBef>
              <a:spcAft>
                <a:spcPts val="0"/>
              </a:spcAft>
              <a:buClrTx/>
              <a:buSzTx/>
              <a:buFontTx/>
              <a:buNone/>
              <a:tabLst/>
              <a:defRPr sz="5625" b="0" i="0" u="none" strike="noStrike" cap="none" spc="0" baseline="0">
                <a:solidFill>
                  <a:srgbClr val="000000"/>
                </a:solidFill>
                <a:uFillTx/>
                <a:latin typeface="Helvetica Neue Medium"/>
                <a:ea typeface="Helvetica Neue Medium"/>
                <a:cs typeface="Helvetica Neue Medium"/>
                <a:sym typeface="Helvetica Neue Medium"/>
              </a:defRPr>
            </a:lvl2pPr>
            <a:lvl3pPr marL="0" marR="0" indent="0" algn="ctr" defTabSz="410751" rtl="0" latinLnBrk="0">
              <a:lnSpc>
                <a:spcPct val="100000"/>
              </a:lnSpc>
              <a:spcBef>
                <a:spcPts val="0"/>
              </a:spcBef>
              <a:spcAft>
                <a:spcPts val="0"/>
              </a:spcAft>
              <a:buClrTx/>
              <a:buSzTx/>
              <a:buFontTx/>
              <a:buNone/>
              <a:tabLst/>
              <a:defRPr sz="5625" b="0" i="0" u="none" strike="noStrike" cap="none" spc="0" baseline="0">
                <a:solidFill>
                  <a:srgbClr val="000000"/>
                </a:solidFill>
                <a:uFillTx/>
                <a:latin typeface="Helvetica Neue Medium"/>
                <a:ea typeface="Helvetica Neue Medium"/>
                <a:cs typeface="Helvetica Neue Medium"/>
                <a:sym typeface="Helvetica Neue Medium"/>
              </a:defRPr>
            </a:lvl3pPr>
            <a:lvl4pPr marL="0" marR="0" indent="0" algn="ctr" defTabSz="410751" rtl="0" latinLnBrk="0">
              <a:lnSpc>
                <a:spcPct val="100000"/>
              </a:lnSpc>
              <a:spcBef>
                <a:spcPts val="0"/>
              </a:spcBef>
              <a:spcAft>
                <a:spcPts val="0"/>
              </a:spcAft>
              <a:buClrTx/>
              <a:buSzTx/>
              <a:buFontTx/>
              <a:buNone/>
              <a:tabLst/>
              <a:defRPr sz="5625" b="0" i="0" u="none" strike="noStrike" cap="none" spc="0" baseline="0">
                <a:solidFill>
                  <a:srgbClr val="000000"/>
                </a:solidFill>
                <a:uFillTx/>
                <a:latin typeface="Helvetica Neue Medium"/>
                <a:ea typeface="Helvetica Neue Medium"/>
                <a:cs typeface="Helvetica Neue Medium"/>
                <a:sym typeface="Helvetica Neue Medium"/>
              </a:defRPr>
            </a:lvl4pPr>
            <a:lvl5pPr marL="0" marR="0" indent="0" algn="ctr" defTabSz="410751" rtl="0" latinLnBrk="0">
              <a:lnSpc>
                <a:spcPct val="100000"/>
              </a:lnSpc>
              <a:spcBef>
                <a:spcPts val="0"/>
              </a:spcBef>
              <a:spcAft>
                <a:spcPts val="0"/>
              </a:spcAft>
              <a:buClrTx/>
              <a:buSzTx/>
              <a:buFontTx/>
              <a:buNone/>
              <a:tabLst/>
              <a:defRPr sz="5625" b="0" i="0" u="none" strike="noStrike" cap="none" spc="0" baseline="0">
                <a:solidFill>
                  <a:srgbClr val="000000"/>
                </a:solidFill>
                <a:uFillTx/>
                <a:latin typeface="Helvetica Neue Medium"/>
                <a:ea typeface="Helvetica Neue Medium"/>
                <a:cs typeface="Helvetica Neue Medium"/>
                <a:sym typeface="Helvetica Neue Medium"/>
              </a:defRPr>
            </a:lvl5pPr>
            <a:lvl6pPr marL="0" marR="0" indent="0" algn="ctr" defTabSz="410751" rtl="0" latinLnBrk="0">
              <a:lnSpc>
                <a:spcPct val="100000"/>
              </a:lnSpc>
              <a:spcBef>
                <a:spcPts val="0"/>
              </a:spcBef>
              <a:spcAft>
                <a:spcPts val="0"/>
              </a:spcAft>
              <a:buClrTx/>
              <a:buSzTx/>
              <a:buFontTx/>
              <a:buNone/>
              <a:tabLst/>
              <a:defRPr sz="5625" b="0" i="0" u="none" strike="noStrike" cap="none" spc="0" baseline="0">
                <a:solidFill>
                  <a:srgbClr val="000000"/>
                </a:solidFill>
                <a:uFillTx/>
                <a:latin typeface="Helvetica Neue Medium"/>
                <a:ea typeface="Helvetica Neue Medium"/>
                <a:cs typeface="Helvetica Neue Medium"/>
                <a:sym typeface="Helvetica Neue Medium"/>
              </a:defRPr>
            </a:lvl6pPr>
            <a:lvl7pPr marL="0" marR="0" indent="0" algn="ctr" defTabSz="410751" rtl="0" latinLnBrk="0">
              <a:lnSpc>
                <a:spcPct val="100000"/>
              </a:lnSpc>
              <a:spcBef>
                <a:spcPts val="0"/>
              </a:spcBef>
              <a:spcAft>
                <a:spcPts val="0"/>
              </a:spcAft>
              <a:buClrTx/>
              <a:buSzTx/>
              <a:buFontTx/>
              <a:buNone/>
              <a:tabLst/>
              <a:defRPr sz="5625" b="0" i="0" u="none" strike="noStrike" cap="none" spc="0" baseline="0">
                <a:solidFill>
                  <a:srgbClr val="000000"/>
                </a:solidFill>
                <a:uFillTx/>
                <a:latin typeface="Helvetica Neue Medium"/>
                <a:ea typeface="Helvetica Neue Medium"/>
                <a:cs typeface="Helvetica Neue Medium"/>
                <a:sym typeface="Helvetica Neue Medium"/>
              </a:defRPr>
            </a:lvl7pPr>
            <a:lvl8pPr marL="0" marR="0" indent="0" algn="ctr" defTabSz="410751" rtl="0" latinLnBrk="0">
              <a:lnSpc>
                <a:spcPct val="100000"/>
              </a:lnSpc>
              <a:spcBef>
                <a:spcPts val="0"/>
              </a:spcBef>
              <a:spcAft>
                <a:spcPts val="0"/>
              </a:spcAft>
              <a:buClrTx/>
              <a:buSzTx/>
              <a:buFontTx/>
              <a:buNone/>
              <a:tabLst/>
              <a:defRPr sz="5625" b="0" i="0" u="none" strike="noStrike" cap="none" spc="0" baseline="0">
                <a:solidFill>
                  <a:srgbClr val="000000"/>
                </a:solidFill>
                <a:uFillTx/>
                <a:latin typeface="Helvetica Neue Medium"/>
                <a:ea typeface="Helvetica Neue Medium"/>
                <a:cs typeface="Helvetica Neue Medium"/>
                <a:sym typeface="Helvetica Neue Medium"/>
              </a:defRPr>
            </a:lvl8pPr>
            <a:lvl9pPr marL="0" marR="0" indent="0" algn="ctr" defTabSz="410751" rtl="0" latinLnBrk="0">
              <a:lnSpc>
                <a:spcPct val="100000"/>
              </a:lnSpc>
              <a:spcBef>
                <a:spcPts val="0"/>
              </a:spcBef>
              <a:spcAft>
                <a:spcPts val="0"/>
              </a:spcAft>
              <a:buClrTx/>
              <a:buSzTx/>
              <a:buFontTx/>
              <a:buNone/>
              <a:tabLst/>
              <a:defRPr sz="5625" b="0" i="0" u="none" strike="noStrike" cap="none" spc="0" baseline="0">
                <a:solidFill>
                  <a:srgbClr val="000000"/>
                </a:solidFill>
                <a:uFillTx/>
                <a:latin typeface="Helvetica Neue Medium"/>
                <a:ea typeface="Helvetica Neue Medium"/>
                <a:cs typeface="Helvetica Neue Medium"/>
                <a:sym typeface="Helvetica Neue Medium"/>
              </a:defRPr>
            </a:lvl9pPr>
          </a:lstStyle>
          <a:p>
            <a:r>
              <a:rPr lang="en-US" dirty="0"/>
              <a:t>Guideline Recommendations</a:t>
            </a:r>
          </a:p>
        </p:txBody>
      </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6" descr="PPT-15.png">
            <a:extLst>
              <a:ext uri="{FF2B5EF4-FFF2-40B4-BE49-F238E27FC236}">
                <a16:creationId xmlns:a16="http://schemas.microsoft.com/office/drawing/2014/main" id="{DBC4A9AC-A37F-401A-B496-3108A1EE098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833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2" name="METHODS:"/>
          <p:cNvSpPr txBox="1">
            <a:spLocks noGrp="1"/>
          </p:cNvSpPr>
          <p:nvPr>
            <p:ph type="title" idx="4294967295"/>
          </p:nvPr>
        </p:nvSpPr>
        <p:spPr>
          <a:xfrm>
            <a:off x="186592" y="93693"/>
            <a:ext cx="83788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p>
            <a:pPr algn="l" defTabSz="457200" eaLnBrk="0" fontAlgn="base" hangingPunct="0">
              <a:spcBef>
                <a:spcPct val="0"/>
              </a:spcBef>
              <a:spcAft>
                <a:spcPct val="0"/>
              </a:spcAft>
            </a:pPr>
            <a:r>
              <a:rPr lang="en-US" sz="3600" b="1" kern="1200" dirty="0">
                <a:solidFill>
                  <a:schemeClr val="bg1"/>
                </a:solidFill>
                <a:latin typeface="Calibri" panose="020F0502020204030204" pitchFamily="34" charset="0"/>
                <a:ea typeface="ＭＳ Ｐゴシック" pitchFamily="-108" charset="-128"/>
                <a:cs typeface="Calibri" panose="020F0502020204030204" pitchFamily="34" charset="0"/>
              </a:rPr>
              <a:t>Methods</a:t>
            </a:r>
            <a:endParaRPr sz="3600" b="1" kern="1200" dirty="0">
              <a:solidFill>
                <a:schemeClr val="bg1"/>
              </a:solidFill>
              <a:latin typeface="Calibri" panose="020F0502020204030204" pitchFamily="34" charset="0"/>
              <a:ea typeface="ＭＳ Ｐゴシック" pitchFamily="-108" charset="-128"/>
              <a:cs typeface="Calibri" panose="020F0502020204030204" pitchFamily="34" charset="0"/>
            </a:endParaRPr>
          </a:p>
        </p:txBody>
      </p:sp>
      <p:sp>
        <p:nvSpPr>
          <p:cNvPr id="163" name="Why are the HDV screening guidelines not being followed?…"/>
          <p:cNvSpPr txBox="1"/>
          <p:nvPr/>
        </p:nvSpPr>
        <p:spPr>
          <a:xfrm>
            <a:off x="1811111" y="1438369"/>
            <a:ext cx="9324790" cy="322684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vert="horz"/>
          <a:lstStyle>
            <a:defPPr>
              <a:defRPr lang="de-DE"/>
            </a:defPPr>
            <a:lvl1pPr marL="342900" indent="-342900" algn="ctr" eaLnBrk="0" fontAlgn="base" hangingPunct="0">
              <a:spcBef>
                <a:spcPct val="20000"/>
              </a:spcBef>
              <a:spcAft>
                <a:spcPct val="0"/>
              </a:spcAft>
              <a:defRPr sz="2200">
                <a:ea typeface="ＭＳ Ｐゴシック" pitchFamily="-108" charset="-128"/>
                <a:cs typeface="ＭＳ Ｐゴシック" pitchFamily="-108" charset="-128"/>
              </a:defRPr>
            </a:lvl1pPr>
            <a:lvl2pPr marL="536575" indent="-268288" eaLnBrk="0" fontAlgn="base" hangingPunct="0">
              <a:spcBef>
                <a:spcPct val="20000"/>
              </a:spcBef>
              <a:spcAft>
                <a:spcPct val="0"/>
              </a:spcAft>
              <a:buChar char="–"/>
              <a:defRPr sz="2000">
                <a:ea typeface="ＭＳ Ｐゴシック" pitchFamily="-108" charset="-128"/>
              </a:defRPr>
            </a:lvl2pPr>
            <a:lvl3pPr marL="987425" indent="-271463" eaLnBrk="0" fontAlgn="base" hangingPunct="0">
              <a:spcBef>
                <a:spcPct val="20000"/>
              </a:spcBef>
              <a:spcAft>
                <a:spcPct val="0"/>
              </a:spcAft>
              <a:buChar char="•"/>
              <a:defRPr>
                <a:ea typeface="ＭＳ Ｐゴシック" pitchFamily="-108" charset="-128"/>
              </a:defRPr>
            </a:lvl3pPr>
            <a:lvl4pPr marL="2286000" indent="-228600" eaLnBrk="0" fontAlgn="base" hangingPunct="0">
              <a:spcBef>
                <a:spcPct val="20000"/>
              </a:spcBef>
              <a:spcAft>
                <a:spcPct val="0"/>
              </a:spcAft>
              <a:buChar char="–"/>
              <a:defRPr sz="1600">
                <a:ea typeface="ＭＳ Ｐゴシック" pitchFamily="-108" charset="-128"/>
              </a:defRPr>
            </a:lvl4pPr>
            <a:lvl5pPr marL="2693988" indent="-228600" eaLnBrk="0" fontAlgn="base" hangingPunct="0">
              <a:spcBef>
                <a:spcPct val="20000"/>
              </a:spcBef>
              <a:spcAft>
                <a:spcPct val="0"/>
              </a:spcAft>
              <a:buChar char="»"/>
              <a:defRPr sz="1600">
                <a:ea typeface="ＭＳ Ｐゴシック" pitchFamily="-108" charset="-128"/>
              </a:defRPr>
            </a:lvl5pPr>
            <a:lvl6pPr marL="3151188" indent="-228600" fontAlgn="base">
              <a:spcBef>
                <a:spcPct val="20000"/>
              </a:spcBef>
              <a:spcAft>
                <a:spcPct val="0"/>
              </a:spcAft>
              <a:buChar char="»"/>
              <a:defRPr sz="1600">
                <a:ea typeface="ＭＳ Ｐゴシック" pitchFamily="-108" charset="-128"/>
              </a:defRPr>
            </a:lvl6pPr>
            <a:lvl7pPr marL="3608388" indent="-228600" fontAlgn="base">
              <a:spcBef>
                <a:spcPct val="20000"/>
              </a:spcBef>
              <a:spcAft>
                <a:spcPct val="0"/>
              </a:spcAft>
              <a:buChar char="»"/>
              <a:defRPr sz="1600">
                <a:ea typeface="ＭＳ Ｐゴシック" pitchFamily="-108" charset="-128"/>
              </a:defRPr>
            </a:lvl7pPr>
            <a:lvl8pPr marL="4065588" indent="-228600" fontAlgn="base">
              <a:spcBef>
                <a:spcPct val="20000"/>
              </a:spcBef>
              <a:spcAft>
                <a:spcPct val="0"/>
              </a:spcAft>
              <a:buChar char="»"/>
              <a:defRPr sz="1600">
                <a:ea typeface="ＭＳ Ｐゴシック" pitchFamily="-108" charset="-128"/>
              </a:defRPr>
            </a:lvl8pPr>
            <a:lvl9pPr marL="4522788" indent="-228600" fontAlgn="base">
              <a:spcBef>
                <a:spcPct val="20000"/>
              </a:spcBef>
              <a:spcAft>
                <a:spcPct val="0"/>
              </a:spcAft>
              <a:buChar char="»"/>
              <a:defRPr sz="1600">
                <a:ea typeface="ＭＳ Ｐゴシック" pitchFamily="-108" charset="-128"/>
              </a:defRPr>
            </a:lvl9pPr>
          </a:lstStyle>
          <a:p>
            <a:pPr algn="l"/>
            <a:r>
              <a:rPr b="1" dirty="0">
                <a:solidFill>
                  <a:srgbClr val="0070C0"/>
                </a:solidFill>
                <a:sym typeface="Garamond"/>
              </a:rPr>
              <a:t>Retrospective chart review at a tertiary academic institution: </a:t>
            </a:r>
          </a:p>
          <a:p>
            <a:pPr lvl="1">
              <a:buFont typeface="Arial" panose="020B0604020202020204" pitchFamily="34" charset="0"/>
              <a:buChar char="•"/>
            </a:pPr>
            <a:r>
              <a:rPr dirty="0">
                <a:sym typeface="Garamond"/>
              </a:rPr>
              <a:t>Dates reviewed: 1/1/2014 - 1/1/2019</a:t>
            </a:r>
          </a:p>
          <a:p>
            <a:pPr lvl="1">
              <a:buFont typeface="Arial" panose="020B0604020202020204" pitchFamily="34" charset="0"/>
              <a:buChar char="•"/>
            </a:pPr>
            <a:r>
              <a:rPr dirty="0">
                <a:sym typeface="Garamond"/>
              </a:rPr>
              <a:t>339 patients identified that were HBsAg+</a:t>
            </a:r>
          </a:p>
          <a:p>
            <a:pPr lvl="1">
              <a:buFont typeface="Arial" panose="020B0604020202020204" pitchFamily="34" charset="0"/>
              <a:buChar char="•"/>
            </a:pPr>
            <a:r>
              <a:rPr dirty="0">
                <a:sym typeface="Garamond"/>
              </a:rPr>
              <a:t>Demographic information: race, sex, and age</a:t>
            </a:r>
          </a:p>
          <a:p>
            <a:pPr lvl="1">
              <a:buFont typeface="Arial" panose="020B0604020202020204" pitchFamily="34" charset="0"/>
              <a:buChar char="•"/>
            </a:pPr>
            <a:r>
              <a:rPr dirty="0">
                <a:sym typeface="Garamond"/>
              </a:rPr>
              <a:t>Of those who were HBsAg+, also identified those who were also HIV+ or HCV-Ab+</a:t>
            </a:r>
          </a:p>
          <a:p>
            <a:pPr lvl="1">
              <a:buFont typeface="Arial" panose="020B0604020202020204" pitchFamily="34" charset="0"/>
              <a:buChar char="•"/>
            </a:pPr>
            <a:r>
              <a:rPr dirty="0">
                <a:sym typeface="Garamond"/>
              </a:rPr>
              <a:t>Of those who were HBsAg+, identified if ever screened using the HDV-Ab</a:t>
            </a:r>
          </a:p>
        </p:txBody>
      </p:sp>
      <p:sp>
        <p:nvSpPr>
          <p:cNvPr id="164" name="Why are the HDV screening guidelines not being followed?…"/>
          <p:cNvSpPr txBox="1"/>
          <p:nvPr/>
        </p:nvSpPr>
        <p:spPr>
          <a:xfrm>
            <a:off x="1811111" y="4364053"/>
            <a:ext cx="8174539" cy="211115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vert="horz"/>
          <a:lstStyle>
            <a:defPPr>
              <a:defRPr lang="de-DE"/>
            </a:defPPr>
            <a:lvl1pPr marL="342900" indent="-342900" algn="ctr" eaLnBrk="0" fontAlgn="base" hangingPunct="0">
              <a:spcBef>
                <a:spcPct val="20000"/>
              </a:spcBef>
              <a:spcAft>
                <a:spcPct val="0"/>
              </a:spcAft>
              <a:defRPr sz="2200">
                <a:ea typeface="ＭＳ Ｐゴシック" pitchFamily="-108" charset="-128"/>
                <a:cs typeface="ＭＳ Ｐゴシック" pitchFamily="-108" charset="-128"/>
              </a:defRPr>
            </a:lvl1pPr>
            <a:lvl2pPr marL="536575" indent="-268288" eaLnBrk="0" fontAlgn="base" hangingPunct="0">
              <a:spcBef>
                <a:spcPct val="20000"/>
              </a:spcBef>
              <a:spcAft>
                <a:spcPct val="0"/>
              </a:spcAft>
              <a:buChar char="–"/>
              <a:defRPr sz="2000">
                <a:ea typeface="ＭＳ Ｐゴシック" pitchFamily="-108" charset="-128"/>
              </a:defRPr>
            </a:lvl2pPr>
            <a:lvl3pPr marL="987425" indent="-271463" eaLnBrk="0" fontAlgn="base" hangingPunct="0">
              <a:spcBef>
                <a:spcPct val="20000"/>
              </a:spcBef>
              <a:spcAft>
                <a:spcPct val="0"/>
              </a:spcAft>
              <a:buChar char="•"/>
              <a:defRPr>
                <a:ea typeface="ＭＳ Ｐゴシック" pitchFamily="-108" charset="-128"/>
              </a:defRPr>
            </a:lvl3pPr>
            <a:lvl4pPr marL="2286000" indent="-228600" eaLnBrk="0" fontAlgn="base" hangingPunct="0">
              <a:spcBef>
                <a:spcPct val="20000"/>
              </a:spcBef>
              <a:spcAft>
                <a:spcPct val="0"/>
              </a:spcAft>
              <a:buChar char="–"/>
              <a:defRPr sz="1600">
                <a:ea typeface="ＭＳ Ｐゴシック" pitchFamily="-108" charset="-128"/>
              </a:defRPr>
            </a:lvl4pPr>
            <a:lvl5pPr marL="2693988" indent="-228600" eaLnBrk="0" fontAlgn="base" hangingPunct="0">
              <a:spcBef>
                <a:spcPct val="20000"/>
              </a:spcBef>
              <a:spcAft>
                <a:spcPct val="0"/>
              </a:spcAft>
              <a:buChar char="»"/>
              <a:defRPr sz="1600">
                <a:ea typeface="ＭＳ Ｐゴシック" pitchFamily="-108" charset="-128"/>
              </a:defRPr>
            </a:lvl5pPr>
            <a:lvl6pPr marL="3151188" indent="-228600" fontAlgn="base">
              <a:spcBef>
                <a:spcPct val="20000"/>
              </a:spcBef>
              <a:spcAft>
                <a:spcPct val="0"/>
              </a:spcAft>
              <a:buChar char="»"/>
              <a:defRPr sz="1600">
                <a:ea typeface="ＭＳ Ｐゴシック" pitchFamily="-108" charset="-128"/>
              </a:defRPr>
            </a:lvl6pPr>
            <a:lvl7pPr marL="3608388" indent="-228600" fontAlgn="base">
              <a:spcBef>
                <a:spcPct val="20000"/>
              </a:spcBef>
              <a:spcAft>
                <a:spcPct val="0"/>
              </a:spcAft>
              <a:buChar char="»"/>
              <a:defRPr sz="1600">
                <a:ea typeface="ＭＳ Ｐゴシック" pitchFamily="-108" charset="-128"/>
              </a:defRPr>
            </a:lvl7pPr>
            <a:lvl8pPr marL="4065588" indent="-228600" fontAlgn="base">
              <a:spcBef>
                <a:spcPct val="20000"/>
              </a:spcBef>
              <a:spcAft>
                <a:spcPct val="0"/>
              </a:spcAft>
              <a:buChar char="»"/>
              <a:defRPr sz="1600">
                <a:ea typeface="ＭＳ Ｐゴシック" pitchFamily="-108" charset="-128"/>
              </a:defRPr>
            </a:lvl8pPr>
            <a:lvl9pPr marL="4522788" indent="-228600" fontAlgn="base">
              <a:spcBef>
                <a:spcPct val="20000"/>
              </a:spcBef>
              <a:spcAft>
                <a:spcPct val="0"/>
              </a:spcAft>
              <a:buChar char="»"/>
              <a:defRPr sz="1600">
                <a:ea typeface="ＭＳ Ｐゴシック" pitchFamily="-108" charset="-128"/>
              </a:defRPr>
            </a:lvl9pPr>
          </a:lstStyle>
          <a:p>
            <a:pPr algn="l"/>
            <a:r>
              <a:rPr b="1" dirty="0">
                <a:solidFill>
                  <a:srgbClr val="0070C0"/>
                </a:solidFill>
                <a:sym typeface="Garamond"/>
              </a:rPr>
              <a:t>Screening rates determined: </a:t>
            </a:r>
          </a:p>
          <a:p>
            <a:pPr lvl="1">
              <a:buFont typeface="Arial" panose="020B0604020202020204" pitchFamily="34" charset="0"/>
              <a:buChar char="•"/>
            </a:pPr>
            <a:r>
              <a:rPr dirty="0">
                <a:sym typeface="Garamond"/>
              </a:rPr>
              <a:t>% of those who were HBsAg+ and ever screened for HDV</a:t>
            </a:r>
          </a:p>
          <a:p>
            <a:pPr lvl="1">
              <a:buFont typeface="Arial" panose="020B0604020202020204" pitchFamily="34" charset="0"/>
              <a:buChar char="•"/>
            </a:pPr>
            <a:r>
              <a:rPr dirty="0">
                <a:sym typeface="Garamond"/>
              </a:rPr>
              <a:t>% HBsAg+ and HIV+ ever screened for HDV</a:t>
            </a:r>
          </a:p>
          <a:p>
            <a:pPr lvl="1">
              <a:buFont typeface="Arial" panose="020B0604020202020204" pitchFamily="34" charset="0"/>
              <a:buChar char="•"/>
            </a:pPr>
            <a:r>
              <a:rPr dirty="0">
                <a:sym typeface="Garamond"/>
              </a:rPr>
              <a:t>% </a:t>
            </a:r>
            <a:r>
              <a:rPr dirty="0" err="1">
                <a:sym typeface="Garamond"/>
              </a:rPr>
              <a:t>HbsAg</a:t>
            </a:r>
            <a:r>
              <a:rPr dirty="0">
                <a:sym typeface="Garamond"/>
              </a:rPr>
              <a:t>+ and HCV-Ab+ ever screened for HDV</a:t>
            </a:r>
          </a:p>
          <a:p>
            <a:pPr lvl="1">
              <a:buFont typeface="Arial" panose="020B0604020202020204" pitchFamily="34" charset="0"/>
              <a:buChar char="•"/>
            </a:pPr>
            <a:r>
              <a:rPr dirty="0">
                <a:sym typeface="Garamond"/>
              </a:rPr>
              <a:t>% of screening based on race and sex</a:t>
            </a:r>
          </a:p>
        </p:txBody>
      </p:sp>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PPT-15.png">
            <a:extLst>
              <a:ext uri="{FF2B5EF4-FFF2-40B4-BE49-F238E27FC236}">
                <a16:creationId xmlns:a16="http://schemas.microsoft.com/office/drawing/2014/main" id="{D782EB67-34DA-42C5-BAB6-3000B1EB3B1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833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6" name="RESULTS:"/>
          <p:cNvSpPr txBox="1">
            <a:spLocks noGrp="1"/>
          </p:cNvSpPr>
          <p:nvPr>
            <p:ph type="title" idx="4294967295"/>
          </p:nvPr>
        </p:nvSpPr>
        <p:spPr>
          <a:xfrm>
            <a:off x="215630" y="105481"/>
            <a:ext cx="7772400" cy="646331"/>
          </a:xfrm>
          <a:prstGeom prst="rect">
            <a:avLst/>
          </a:prstGeom>
          <a:noFill/>
          <a:ln w="12700">
            <a:noFill/>
            <a:miter lim="400000"/>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p>
            <a:pPr algn="l" defTabSz="457200" eaLnBrk="0" fontAlgn="base" hangingPunct="0">
              <a:spcBef>
                <a:spcPct val="0"/>
              </a:spcBef>
              <a:spcAft>
                <a:spcPct val="0"/>
              </a:spcAft>
            </a:pPr>
            <a:r>
              <a:rPr lang="en-US" sz="3600" b="1" kern="1200" dirty="0">
                <a:solidFill>
                  <a:schemeClr val="bg1"/>
                </a:solidFill>
                <a:latin typeface="Calibri" panose="020F0502020204030204" pitchFamily="34" charset="0"/>
                <a:ea typeface="ＭＳ Ｐゴシック" pitchFamily="-108" charset="-128"/>
                <a:cs typeface="Calibri" panose="020F0502020204030204" pitchFamily="34" charset="0"/>
              </a:rPr>
              <a:t>Results</a:t>
            </a:r>
          </a:p>
        </p:txBody>
      </p:sp>
      <p:pic>
        <p:nvPicPr>
          <p:cNvPr id="167" name="Image" descr="Image"/>
          <p:cNvPicPr>
            <a:picLocks noChangeAspect="1"/>
          </p:cNvPicPr>
          <p:nvPr/>
        </p:nvPicPr>
        <p:blipFill>
          <a:blip r:embed="rId4"/>
          <a:stretch>
            <a:fillRect/>
          </a:stretch>
        </p:blipFill>
        <p:spPr>
          <a:xfrm>
            <a:off x="2305921" y="1218534"/>
            <a:ext cx="7580158" cy="4784459"/>
          </a:xfrm>
          <a:prstGeom prst="rect">
            <a:avLst/>
          </a:prstGeom>
          <a:ln w="57150">
            <a:solidFill>
              <a:srgbClr val="0070C0"/>
            </a:solidFill>
            <a:miter lim="400000"/>
          </a:ln>
        </p:spPr>
      </p:pic>
      <p:sp>
        <p:nvSpPr>
          <p:cNvPr id="168" name="Andrew Moore, MD, Justin Mitchell, MD, Nancy Reau, MD, FACG. P0644 - CLINICIANS FAIL TO SCREEN FOR HDV IN PATIENTS WITH HBV DESPITE GUIDELINE RECOMMENDATIONS. Program No. P0644. ACG 2019 Annual Scientific Meeting Abstracts. San Antonio, Texas: American College of Gastroenterology."/>
          <p:cNvSpPr txBox="1"/>
          <p:nvPr/>
        </p:nvSpPr>
        <p:spPr>
          <a:xfrm>
            <a:off x="0" y="6322979"/>
            <a:ext cx="9959989" cy="841124"/>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vert="horz"/>
          <a:lstStyle>
            <a:defPPr>
              <a:defRPr lang="de-DE"/>
            </a:defPPr>
            <a:lvl1pPr marL="342900" indent="-342900" eaLnBrk="0" fontAlgn="base" hangingPunct="0">
              <a:spcBef>
                <a:spcPct val="20000"/>
              </a:spcBef>
              <a:spcAft>
                <a:spcPct val="0"/>
              </a:spcAft>
              <a:defRPr sz="2200">
                <a:ea typeface="ＭＳ Ｐゴシック" pitchFamily="-108" charset="-128"/>
                <a:cs typeface="ＭＳ Ｐゴシック" pitchFamily="-108" charset="-128"/>
              </a:defRPr>
            </a:lvl1pPr>
            <a:lvl2pPr marL="536575" lvl="1" indent="-268288" eaLnBrk="0" fontAlgn="base" hangingPunct="0">
              <a:spcBef>
                <a:spcPct val="20000"/>
              </a:spcBef>
              <a:spcAft>
                <a:spcPct val="0"/>
              </a:spcAft>
              <a:buFont typeface="Arial" panose="020B0604020202020204" pitchFamily="34" charset="0"/>
              <a:buChar char="•"/>
              <a:defRPr sz="2000">
                <a:ea typeface="ＭＳ Ｐゴシック" pitchFamily="-108" charset="-128"/>
              </a:defRPr>
            </a:lvl2pPr>
            <a:lvl3pPr marL="987425" indent="-271463" eaLnBrk="0" fontAlgn="base" hangingPunct="0">
              <a:spcBef>
                <a:spcPct val="20000"/>
              </a:spcBef>
              <a:spcAft>
                <a:spcPct val="0"/>
              </a:spcAft>
              <a:buChar char="•"/>
              <a:defRPr>
                <a:ea typeface="ＭＳ Ｐゴシック" pitchFamily="-108" charset="-128"/>
              </a:defRPr>
            </a:lvl3pPr>
            <a:lvl4pPr marL="2286000" indent="-228600" eaLnBrk="0" fontAlgn="base" hangingPunct="0">
              <a:spcBef>
                <a:spcPct val="20000"/>
              </a:spcBef>
              <a:spcAft>
                <a:spcPct val="0"/>
              </a:spcAft>
              <a:buChar char="–"/>
              <a:defRPr sz="1600">
                <a:ea typeface="ＭＳ Ｐゴシック" pitchFamily="-108" charset="-128"/>
              </a:defRPr>
            </a:lvl4pPr>
            <a:lvl5pPr marL="2693988" indent="-228600" eaLnBrk="0" fontAlgn="base" hangingPunct="0">
              <a:spcBef>
                <a:spcPct val="20000"/>
              </a:spcBef>
              <a:spcAft>
                <a:spcPct val="0"/>
              </a:spcAft>
              <a:buChar char="»"/>
              <a:defRPr sz="1600">
                <a:ea typeface="ＭＳ Ｐゴシック" pitchFamily="-108" charset="-128"/>
              </a:defRPr>
            </a:lvl5pPr>
            <a:lvl6pPr marL="3151188" indent="-228600" fontAlgn="base">
              <a:spcBef>
                <a:spcPct val="20000"/>
              </a:spcBef>
              <a:spcAft>
                <a:spcPct val="0"/>
              </a:spcAft>
              <a:buChar char="»"/>
              <a:defRPr sz="1600">
                <a:ea typeface="ＭＳ Ｐゴシック" pitchFamily="-108" charset="-128"/>
              </a:defRPr>
            </a:lvl6pPr>
            <a:lvl7pPr marL="3608388" indent="-228600" fontAlgn="base">
              <a:spcBef>
                <a:spcPct val="20000"/>
              </a:spcBef>
              <a:spcAft>
                <a:spcPct val="0"/>
              </a:spcAft>
              <a:buChar char="»"/>
              <a:defRPr sz="1600">
                <a:ea typeface="ＭＳ Ｐゴシック" pitchFamily="-108" charset="-128"/>
              </a:defRPr>
            </a:lvl7pPr>
            <a:lvl8pPr marL="4065588" indent="-228600" fontAlgn="base">
              <a:spcBef>
                <a:spcPct val="20000"/>
              </a:spcBef>
              <a:spcAft>
                <a:spcPct val="0"/>
              </a:spcAft>
              <a:buChar char="»"/>
              <a:defRPr sz="1600">
                <a:ea typeface="ＭＳ Ｐゴシック" pitchFamily="-108" charset="-128"/>
              </a:defRPr>
            </a:lvl8pPr>
            <a:lvl9pPr marL="4522788" indent="-228600" fontAlgn="base">
              <a:spcBef>
                <a:spcPct val="20000"/>
              </a:spcBef>
              <a:spcAft>
                <a:spcPct val="0"/>
              </a:spcAft>
              <a:buChar char="»"/>
              <a:defRPr sz="1600">
                <a:ea typeface="ＭＳ Ｐゴシック" pitchFamily="-108" charset="-128"/>
              </a:defRPr>
            </a:lvl9pPr>
          </a:lstStyle>
          <a:p>
            <a:r>
              <a:rPr sz="1000" dirty="0">
                <a:latin typeface="Arial" panose="020B0604020202020204" pitchFamily="34" charset="0"/>
                <a:cs typeface="Arial" panose="020B0604020202020204" pitchFamily="34" charset="0"/>
                <a:sym typeface="Helvetica Neue"/>
              </a:rPr>
              <a:t>Andrew Moore, MD, Justin Mitchell, MD, Nancy Reau, MD, FACG. P0644 - CLINICIANS FAIL TO SCREEN FOR HDV IN PATIENTS WITH HBV DESPITE GUIDELINE RECOMMENDATIONS. Program No. P0644. ACG 2019 Annual Scientific Meeting Abstracts. San Antonio, Texas: American College of Gastroenterology.</a:t>
            </a:r>
          </a:p>
        </p:txBody>
      </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PPT-15.png">
            <a:extLst>
              <a:ext uri="{FF2B5EF4-FFF2-40B4-BE49-F238E27FC236}">
                <a16:creationId xmlns:a16="http://schemas.microsoft.com/office/drawing/2014/main" id="{1113DB87-8AF4-4493-957A-BE67C0F1F8A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833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2" name="DISCUSSION:"/>
          <p:cNvSpPr txBox="1">
            <a:spLocks noGrp="1"/>
          </p:cNvSpPr>
          <p:nvPr>
            <p:ph type="title" idx="4294967295"/>
          </p:nvPr>
        </p:nvSpPr>
        <p:spPr>
          <a:xfrm>
            <a:off x="247052" y="97902"/>
            <a:ext cx="77724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p>
            <a:pPr algn="l" defTabSz="457200" eaLnBrk="0" fontAlgn="base" hangingPunct="0">
              <a:spcBef>
                <a:spcPct val="0"/>
              </a:spcBef>
              <a:spcAft>
                <a:spcPct val="0"/>
              </a:spcAft>
            </a:pPr>
            <a:r>
              <a:rPr lang="en-US" sz="3600" b="1" kern="1200" dirty="0">
                <a:solidFill>
                  <a:schemeClr val="bg1"/>
                </a:solidFill>
                <a:latin typeface="Calibri" panose="020F0502020204030204" pitchFamily="34" charset="0"/>
                <a:ea typeface="ＭＳ Ｐゴシック" pitchFamily="-108" charset="-128"/>
                <a:cs typeface="Calibri" panose="020F0502020204030204" pitchFamily="34" charset="0"/>
              </a:rPr>
              <a:t>Discussion</a:t>
            </a:r>
          </a:p>
        </p:txBody>
      </p:sp>
      <p:sp>
        <p:nvSpPr>
          <p:cNvPr id="173" name="Why are the HDV screening guidelines not being followed?…"/>
          <p:cNvSpPr txBox="1"/>
          <p:nvPr/>
        </p:nvSpPr>
        <p:spPr>
          <a:xfrm>
            <a:off x="1693262" y="1157986"/>
            <a:ext cx="8805479" cy="2803653"/>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vert="horz"/>
          <a:lstStyle>
            <a:defPPr>
              <a:defRPr lang="de-DE"/>
            </a:defPPr>
            <a:lvl1pPr marL="342900" indent="-342900" eaLnBrk="0" fontAlgn="base" hangingPunct="0">
              <a:spcBef>
                <a:spcPct val="20000"/>
              </a:spcBef>
              <a:spcAft>
                <a:spcPct val="0"/>
              </a:spcAft>
              <a:defRPr sz="2200">
                <a:ea typeface="ＭＳ Ｐゴシック" pitchFamily="-108" charset="-128"/>
                <a:cs typeface="ＭＳ Ｐゴシック" pitchFamily="-108" charset="-128"/>
              </a:defRPr>
            </a:lvl1pPr>
            <a:lvl2pPr marL="536575" lvl="1" indent="-268288" eaLnBrk="0" fontAlgn="base" hangingPunct="0">
              <a:spcBef>
                <a:spcPct val="20000"/>
              </a:spcBef>
              <a:spcAft>
                <a:spcPct val="0"/>
              </a:spcAft>
              <a:buFont typeface="Arial" panose="020B0604020202020204" pitchFamily="34" charset="0"/>
              <a:buChar char="•"/>
              <a:defRPr sz="2000">
                <a:ea typeface="ＭＳ Ｐゴシック" pitchFamily="-108" charset="-128"/>
              </a:defRPr>
            </a:lvl2pPr>
            <a:lvl3pPr marL="987425" indent="-271463" eaLnBrk="0" fontAlgn="base" hangingPunct="0">
              <a:spcBef>
                <a:spcPct val="20000"/>
              </a:spcBef>
              <a:spcAft>
                <a:spcPct val="0"/>
              </a:spcAft>
              <a:buChar char="•"/>
              <a:defRPr>
                <a:ea typeface="ＭＳ Ｐゴシック" pitchFamily="-108" charset="-128"/>
              </a:defRPr>
            </a:lvl3pPr>
            <a:lvl4pPr marL="2286000" indent="-228600" eaLnBrk="0" fontAlgn="base" hangingPunct="0">
              <a:spcBef>
                <a:spcPct val="20000"/>
              </a:spcBef>
              <a:spcAft>
                <a:spcPct val="0"/>
              </a:spcAft>
              <a:buChar char="–"/>
              <a:defRPr sz="1600">
                <a:ea typeface="ＭＳ Ｐゴシック" pitchFamily="-108" charset="-128"/>
              </a:defRPr>
            </a:lvl4pPr>
            <a:lvl5pPr marL="2693988" indent="-228600" eaLnBrk="0" fontAlgn="base" hangingPunct="0">
              <a:spcBef>
                <a:spcPct val="20000"/>
              </a:spcBef>
              <a:spcAft>
                <a:spcPct val="0"/>
              </a:spcAft>
              <a:buChar char="»"/>
              <a:defRPr sz="1600">
                <a:ea typeface="ＭＳ Ｐゴシック" pitchFamily="-108" charset="-128"/>
              </a:defRPr>
            </a:lvl5pPr>
            <a:lvl6pPr marL="3151188" indent="-228600" fontAlgn="base">
              <a:spcBef>
                <a:spcPct val="20000"/>
              </a:spcBef>
              <a:spcAft>
                <a:spcPct val="0"/>
              </a:spcAft>
              <a:buChar char="»"/>
              <a:defRPr sz="1600">
                <a:ea typeface="ＭＳ Ｐゴシック" pitchFamily="-108" charset="-128"/>
              </a:defRPr>
            </a:lvl6pPr>
            <a:lvl7pPr marL="3608388" indent="-228600" fontAlgn="base">
              <a:spcBef>
                <a:spcPct val="20000"/>
              </a:spcBef>
              <a:spcAft>
                <a:spcPct val="0"/>
              </a:spcAft>
              <a:buChar char="»"/>
              <a:defRPr sz="1600">
                <a:ea typeface="ＭＳ Ｐゴシック" pitchFamily="-108" charset="-128"/>
              </a:defRPr>
            </a:lvl7pPr>
            <a:lvl8pPr marL="4065588" indent="-228600" fontAlgn="base">
              <a:spcBef>
                <a:spcPct val="20000"/>
              </a:spcBef>
              <a:spcAft>
                <a:spcPct val="0"/>
              </a:spcAft>
              <a:buChar char="»"/>
              <a:defRPr sz="1600">
                <a:ea typeface="ＭＳ Ｐゴシック" pitchFamily="-108" charset="-128"/>
              </a:defRPr>
            </a:lvl8pPr>
            <a:lvl9pPr marL="4522788" indent="-228600" fontAlgn="base">
              <a:spcBef>
                <a:spcPct val="20000"/>
              </a:spcBef>
              <a:spcAft>
                <a:spcPct val="0"/>
              </a:spcAft>
              <a:buChar char="»"/>
              <a:defRPr sz="1600">
                <a:ea typeface="ＭＳ Ｐゴシック" pitchFamily="-108" charset="-128"/>
              </a:defRPr>
            </a:lvl9pPr>
          </a:lstStyle>
          <a:p>
            <a:r>
              <a:rPr b="1" dirty="0">
                <a:solidFill>
                  <a:srgbClr val="0070C0"/>
                </a:solidFill>
                <a:sym typeface="Garamond"/>
              </a:rPr>
              <a:t>Why are the HDV screening guidelines not being followed?</a:t>
            </a:r>
          </a:p>
          <a:p>
            <a:pPr lvl="1"/>
            <a:r>
              <a:rPr dirty="0">
                <a:sym typeface="Garamond"/>
              </a:rPr>
              <a:t>Lack of awareness of guidelines</a:t>
            </a:r>
          </a:p>
          <a:p>
            <a:pPr lvl="1"/>
            <a:r>
              <a:rPr dirty="0">
                <a:sym typeface="Garamond"/>
              </a:rPr>
              <a:t>Perception that HDV is no longer clinically relevant, which is exacerbated studies showing lower than expected prevalence, a result of decreased testing</a:t>
            </a:r>
          </a:p>
          <a:p>
            <a:pPr lvl="1"/>
            <a:r>
              <a:rPr dirty="0">
                <a:sym typeface="Garamond"/>
              </a:rPr>
              <a:t>Poor availability of diagnostic testing</a:t>
            </a:r>
          </a:p>
          <a:p>
            <a:pPr lvl="1"/>
            <a:r>
              <a:rPr dirty="0">
                <a:sym typeface="Garamond"/>
              </a:rPr>
              <a:t>Limited treatment options </a:t>
            </a:r>
          </a:p>
        </p:txBody>
      </p:sp>
      <p:sp>
        <p:nvSpPr>
          <p:cNvPr id="174" name="What are some directions for the future?…"/>
          <p:cNvSpPr txBox="1"/>
          <p:nvPr/>
        </p:nvSpPr>
        <p:spPr>
          <a:xfrm>
            <a:off x="1693261" y="3962618"/>
            <a:ext cx="8805480" cy="230351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vert="horz"/>
          <a:lstStyle>
            <a:defPPr>
              <a:defRPr lang="de-DE"/>
            </a:defPPr>
            <a:lvl1pPr marL="342900" indent="-342900" eaLnBrk="0" fontAlgn="base" hangingPunct="0">
              <a:spcBef>
                <a:spcPct val="20000"/>
              </a:spcBef>
              <a:spcAft>
                <a:spcPct val="0"/>
              </a:spcAft>
              <a:defRPr sz="2200">
                <a:ea typeface="ＭＳ Ｐゴシック" pitchFamily="-108" charset="-128"/>
                <a:cs typeface="ＭＳ Ｐゴシック" pitchFamily="-108" charset="-128"/>
              </a:defRPr>
            </a:lvl1pPr>
            <a:lvl2pPr marL="536575" lvl="1" indent="-268288" eaLnBrk="0" fontAlgn="base" hangingPunct="0">
              <a:spcBef>
                <a:spcPct val="20000"/>
              </a:spcBef>
              <a:spcAft>
                <a:spcPct val="0"/>
              </a:spcAft>
              <a:buFont typeface="Arial" panose="020B0604020202020204" pitchFamily="34" charset="0"/>
              <a:buChar char="•"/>
              <a:defRPr sz="2000">
                <a:ea typeface="ＭＳ Ｐゴシック" pitchFamily="-108" charset="-128"/>
              </a:defRPr>
            </a:lvl2pPr>
            <a:lvl3pPr marL="987425" indent="-271463" eaLnBrk="0" fontAlgn="base" hangingPunct="0">
              <a:spcBef>
                <a:spcPct val="20000"/>
              </a:spcBef>
              <a:spcAft>
                <a:spcPct val="0"/>
              </a:spcAft>
              <a:buChar char="•"/>
              <a:defRPr>
                <a:ea typeface="ＭＳ Ｐゴシック" pitchFamily="-108" charset="-128"/>
              </a:defRPr>
            </a:lvl3pPr>
            <a:lvl4pPr marL="2286000" indent="-228600" eaLnBrk="0" fontAlgn="base" hangingPunct="0">
              <a:spcBef>
                <a:spcPct val="20000"/>
              </a:spcBef>
              <a:spcAft>
                <a:spcPct val="0"/>
              </a:spcAft>
              <a:buChar char="–"/>
              <a:defRPr sz="1600">
                <a:ea typeface="ＭＳ Ｐゴシック" pitchFamily="-108" charset="-128"/>
              </a:defRPr>
            </a:lvl4pPr>
            <a:lvl5pPr marL="2693988" indent="-228600" eaLnBrk="0" fontAlgn="base" hangingPunct="0">
              <a:spcBef>
                <a:spcPct val="20000"/>
              </a:spcBef>
              <a:spcAft>
                <a:spcPct val="0"/>
              </a:spcAft>
              <a:buChar char="»"/>
              <a:defRPr sz="1600">
                <a:ea typeface="ＭＳ Ｐゴシック" pitchFamily="-108" charset="-128"/>
              </a:defRPr>
            </a:lvl5pPr>
            <a:lvl6pPr marL="3151188" indent="-228600" fontAlgn="base">
              <a:spcBef>
                <a:spcPct val="20000"/>
              </a:spcBef>
              <a:spcAft>
                <a:spcPct val="0"/>
              </a:spcAft>
              <a:buChar char="»"/>
              <a:defRPr sz="1600">
                <a:ea typeface="ＭＳ Ｐゴシック" pitchFamily="-108" charset="-128"/>
              </a:defRPr>
            </a:lvl6pPr>
            <a:lvl7pPr marL="3608388" indent="-228600" fontAlgn="base">
              <a:spcBef>
                <a:spcPct val="20000"/>
              </a:spcBef>
              <a:spcAft>
                <a:spcPct val="0"/>
              </a:spcAft>
              <a:buChar char="»"/>
              <a:defRPr sz="1600">
                <a:ea typeface="ＭＳ Ｐゴシック" pitchFamily="-108" charset="-128"/>
              </a:defRPr>
            </a:lvl7pPr>
            <a:lvl8pPr marL="4065588" indent="-228600" fontAlgn="base">
              <a:spcBef>
                <a:spcPct val="20000"/>
              </a:spcBef>
              <a:spcAft>
                <a:spcPct val="0"/>
              </a:spcAft>
              <a:buChar char="»"/>
              <a:defRPr sz="1600">
                <a:ea typeface="ＭＳ Ｐゴシック" pitchFamily="-108" charset="-128"/>
              </a:defRPr>
            </a:lvl8pPr>
            <a:lvl9pPr marL="4522788" indent="-228600" fontAlgn="base">
              <a:spcBef>
                <a:spcPct val="20000"/>
              </a:spcBef>
              <a:spcAft>
                <a:spcPct val="0"/>
              </a:spcAft>
              <a:buChar char="»"/>
              <a:defRPr sz="1600">
                <a:ea typeface="ＭＳ Ｐゴシック" pitchFamily="-108" charset="-128"/>
              </a:defRPr>
            </a:lvl9pPr>
          </a:lstStyle>
          <a:p>
            <a:r>
              <a:rPr b="1" dirty="0">
                <a:solidFill>
                  <a:schemeClr val="accent1">
                    <a:lumMod val="75000"/>
                  </a:schemeClr>
                </a:solidFill>
                <a:sym typeface="Garamond"/>
              </a:rPr>
              <a:t>What are some directions for the future? </a:t>
            </a:r>
          </a:p>
          <a:p>
            <a:pPr lvl="1"/>
            <a:r>
              <a:rPr dirty="0">
                <a:sym typeface="Garamond"/>
              </a:rPr>
              <a:t>Possibility of screening all HBV patients in an attempt to gather better prevalence data </a:t>
            </a:r>
          </a:p>
          <a:p>
            <a:pPr lvl="1"/>
            <a:r>
              <a:rPr dirty="0">
                <a:sym typeface="Garamond"/>
              </a:rPr>
              <a:t>If increased screening shows higher prevalence, this may result in increased awareness and thus more emphasis on earlier interventions and development of better treatments</a:t>
            </a:r>
          </a:p>
        </p:txBody>
      </p:sp>
      <p:sp>
        <p:nvSpPr>
          <p:cNvPr id="175" name="Rizzetto M, Alavian SM. Hepatitis delta: the rediscovery. Clin Liver Dis. 2013;17(3):475–487"/>
          <p:cNvSpPr txBox="1"/>
          <p:nvPr/>
        </p:nvSpPr>
        <p:spPr>
          <a:xfrm>
            <a:off x="247052" y="6447310"/>
            <a:ext cx="12151404" cy="41069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vert="horz"/>
          <a:lstStyle>
            <a:defPPr>
              <a:defRPr lang="de-DE"/>
            </a:defPPr>
            <a:lvl1pPr marL="342900" indent="-342900" eaLnBrk="0" fontAlgn="base" hangingPunct="0">
              <a:spcBef>
                <a:spcPct val="20000"/>
              </a:spcBef>
              <a:spcAft>
                <a:spcPct val="0"/>
              </a:spcAft>
              <a:defRPr sz="2200" b="1">
                <a:solidFill>
                  <a:schemeClr val="accent1">
                    <a:lumMod val="75000"/>
                  </a:schemeClr>
                </a:solidFill>
                <a:ea typeface="ＭＳ Ｐゴシック" pitchFamily="-108" charset="-128"/>
                <a:cs typeface="ＭＳ Ｐゴシック" pitchFamily="-108" charset="-128"/>
              </a:defRPr>
            </a:lvl1pPr>
            <a:lvl2pPr marL="536575" lvl="1" indent="-268288" eaLnBrk="0" fontAlgn="base" hangingPunct="0">
              <a:spcBef>
                <a:spcPct val="20000"/>
              </a:spcBef>
              <a:spcAft>
                <a:spcPct val="0"/>
              </a:spcAft>
              <a:buFont typeface="Arial" panose="020B0604020202020204" pitchFamily="34" charset="0"/>
              <a:buChar char="•"/>
              <a:defRPr sz="2000">
                <a:ea typeface="ＭＳ Ｐゴシック" pitchFamily="-108" charset="-128"/>
              </a:defRPr>
            </a:lvl2pPr>
            <a:lvl3pPr marL="987425" indent="-271463" eaLnBrk="0" fontAlgn="base" hangingPunct="0">
              <a:spcBef>
                <a:spcPct val="20000"/>
              </a:spcBef>
              <a:spcAft>
                <a:spcPct val="0"/>
              </a:spcAft>
              <a:buChar char="•"/>
              <a:defRPr>
                <a:ea typeface="ＭＳ Ｐゴシック" pitchFamily="-108" charset="-128"/>
              </a:defRPr>
            </a:lvl3pPr>
            <a:lvl4pPr marL="2286000" indent="-228600" eaLnBrk="0" fontAlgn="base" hangingPunct="0">
              <a:spcBef>
                <a:spcPct val="20000"/>
              </a:spcBef>
              <a:spcAft>
                <a:spcPct val="0"/>
              </a:spcAft>
              <a:buChar char="–"/>
              <a:defRPr sz="1600">
                <a:ea typeface="ＭＳ Ｐゴシック" pitchFamily="-108" charset="-128"/>
              </a:defRPr>
            </a:lvl4pPr>
            <a:lvl5pPr marL="2693988" indent="-228600" eaLnBrk="0" fontAlgn="base" hangingPunct="0">
              <a:spcBef>
                <a:spcPct val="20000"/>
              </a:spcBef>
              <a:spcAft>
                <a:spcPct val="0"/>
              </a:spcAft>
              <a:buChar char="»"/>
              <a:defRPr sz="1600">
                <a:ea typeface="ＭＳ Ｐゴシック" pitchFamily="-108" charset="-128"/>
              </a:defRPr>
            </a:lvl5pPr>
            <a:lvl6pPr marL="3151188" indent="-228600" fontAlgn="base">
              <a:spcBef>
                <a:spcPct val="20000"/>
              </a:spcBef>
              <a:spcAft>
                <a:spcPct val="0"/>
              </a:spcAft>
              <a:buChar char="»"/>
              <a:defRPr sz="1600">
                <a:ea typeface="ＭＳ Ｐゴシック" pitchFamily="-108" charset="-128"/>
              </a:defRPr>
            </a:lvl6pPr>
            <a:lvl7pPr marL="3608388" indent="-228600" fontAlgn="base">
              <a:spcBef>
                <a:spcPct val="20000"/>
              </a:spcBef>
              <a:spcAft>
                <a:spcPct val="0"/>
              </a:spcAft>
              <a:buChar char="»"/>
              <a:defRPr sz="1600">
                <a:ea typeface="ＭＳ Ｐゴシック" pitchFamily="-108" charset="-128"/>
              </a:defRPr>
            </a:lvl7pPr>
            <a:lvl8pPr marL="4065588" indent="-228600" fontAlgn="base">
              <a:spcBef>
                <a:spcPct val="20000"/>
              </a:spcBef>
              <a:spcAft>
                <a:spcPct val="0"/>
              </a:spcAft>
              <a:buChar char="»"/>
              <a:defRPr sz="1600">
                <a:ea typeface="ＭＳ Ｐゴシック" pitchFamily="-108" charset="-128"/>
              </a:defRPr>
            </a:lvl8pPr>
            <a:lvl9pPr marL="4522788" indent="-228600" fontAlgn="base">
              <a:spcBef>
                <a:spcPct val="20000"/>
              </a:spcBef>
              <a:spcAft>
                <a:spcPct val="0"/>
              </a:spcAft>
              <a:buChar char="»"/>
              <a:defRPr sz="1600">
                <a:ea typeface="ＭＳ Ｐゴシック" pitchFamily="-108" charset="-128"/>
              </a:defRPr>
            </a:lvl9pPr>
          </a:lstStyle>
          <a:p>
            <a:r>
              <a:rPr sz="1000" b="0" dirty="0" err="1">
                <a:solidFill>
                  <a:schemeClr val="tx1"/>
                </a:solidFill>
                <a:latin typeface="Arial" panose="020B0604020202020204" pitchFamily="34" charset="0"/>
                <a:cs typeface="Arial" panose="020B0604020202020204" pitchFamily="34" charset="0"/>
              </a:rPr>
              <a:t>Rizzetto</a:t>
            </a:r>
            <a:r>
              <a:rPr sz="1000" b="0" dirty="0">
                <a:solidFill>
                  <a:schemeClr val="tx1"/>
                </a:solidFill>
                <a:latin typeface="Arial" panose="020B0604020202020204" pitchFamily="34" charset="0"/>
                <a:cs typeface="Arial" panose="020B0604020202020204" pitchFamily="34" charset="0"/>
              </a:rPr>
              <a:t> M, </a:t>
            </a:r>
            <a:r>
              <a:rPr sz="1000" b="0" dirty="0" err="1">
                <a:solidFill>
                  <a:schemeClr val="tx1"/>
                </a:solidFill>
                <a:latin typeface="Arial" panose="020B0604020202020204" pitchFamily="34" charset="0"/>
                <a:cs typeface="Arial" panose="020B0604020202020204" pitchFamily="34" charset="0"/>
              </a:rPr>
              <a:t>Alavian</a:t>
            </a:r>
            <a:r>
              <a:rPr sz="1000" b="0" dirty="0">
                <a:solidFill>
                  <a:schemeClr val="tx1"/>
                </a:solidFill>
                <a:latin typeface="Arial" panose="020B0604020202020204" pitchFamily="34" charset="0"/>
                <a:cs typeface="Arial" panose="020B0604020202020204" pitchFamily="34" charset="0"/>
              </a:rPr>
              <a:t> SM. Hepatitis delta: the rediscovery. Clin Liver Dis. 2013;17(3):475–487</a:t>
            </a:r>
          </a:p>
        </p:txBody>
      </p:sp>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PPT-15.png">
            <a:extLst>
              <a:ext uri="{FF2B5EF4-FFF2-40B4-BE49-F238E27FC236}">
                <a16:creationId xmlns:a16="http://schemas.microsoft.com/office/drawing/2014/main" id="{AEA116B9-E6F6-429B-816D-CAEA450438D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1167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31A6FACC-AEEC-884C-8748-6660098A03DE}"/>
              </a:ext>
            </a:extLst>
          </p:cNvPr>
          <p:cNvSpPr>
            <a:spLocks noGrp="1"/>
          </p:cNvSpPr>
          <p:nvPr>
            <p:ph type="title"/>
          </p:nvPr>
        </p:nvSpPr>
        <p:spPr>
          <a:xfrm>
            <a:off x="232850" y="11990"/>
            <a:ext cx="10972800" cy="11430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2000" tIns="36000" rIns="72000" bIns="36000" numCol="1" anchor="ctr" anchorCtr="0" compatLnSpc="1">
            <a:prstTxWarp prst="textNoShape">
              <a:avLst/>
            </a:prstTxWarp>
          </a:bodyPr>
          <a:lstStyle/>
          <a:p>
            <a:pPr eaLnBrk="1" hangingPunct="1"/>
            <a:r>
              <a:rPr lang="en-US" sz="3200" b="1" kern="1200" dirty="0">
                <a:solidFill>
                  <a:schemeClr val="bg1"/>
                </a:solidFill>
                <a:latin typeface="Calibri" panose="020F0502020204030204" pitchFamily="34" charset="0"/>
                <a:ea typeface="ＭＳ Ｐゴシック" charset="0"/>
                <a:cs typeface="Calibri" panose="020F0502020204030204" pitchFamily="34" charset="0"/>
              </a:rPr>
              <a:t>HDV Treatments Are Needed –</a:t>
            </a:r>
            <a:br>
              <a:rPr lang="en-US" sz="3200" b="1" kern="1200" dirty="0">
                <a:solidFill>
                  <a:schemeClr val="bg1"/>
                </a:solidFill>
                <a:latin typeface="Calibri" panose="020F0502020204030204" pitchFamily="34" charset="0"/>
                <a:ea typeface="ＭＳ Ｐゴシック" charset="0"/>
                <a:cs typeface="Calibri" panose="020F0502020204030204" pitchFamily="34" charset="0"/>
              </a:rPr>
            </a:br>
            <a:r>
              <a:rPr lang="en-US" sz="3200" b="1" kern="1200" dirty="0">
                <a:solidFill>
                  <a:schemeClr val="bg1"/>
                </a:solidFill>
                <a:latin typeface="Calibri" panose="020F0502020204030204" pitchFamily="34" charset="0"/>
                <a:ea typeface="ＭＳ Ｐゴシック" charset="0"/>
                <a:cs typeface="Calibri" panose="020F0502020204030204" pitchFamily="34" charset="0"/>
              </a:rPr>
              <a:t>HDV Cure is the Objective!</a:t>
            </a:r>
          </a:p>
        </p:txBody>
      </p:sp>
      <p:sp>
        <p:nvSpPr>
          <p:cNvPr id="5" name="TextBox 4">
            <a:extLst>
              <a:ext uri="{FF2B5EF4-FFF2-40B4-BE49-F238E27FC236}">
                <a16:creationId xmlns:a16="http://schemas.microsoft.com/office/drawing/2014/main" id="{58DD4693-B4C3-3D47-B733-29D0F58B43CD}"/>
              </a:ext>
            </a:extLst>
          </p:cNvPr>
          <p:cNvSpPr txBox="1"/>
          <p:nvPr/>
        </p:nvSpPr>
        <p:spPr>
          <a:xfrm>
            <a:off x="597243" y="1287623"/>
            <a:ext cx="10997514" cy="4530343"/>
          </a:xfrm>
          <a:prstGeom prst="rect">
            <a:avLst/>
          </a:prstGeom>
          <a:noFill/>
        </p:spPr>
        <p:txBody>
          <a:bodyPr wrap="square" rtlCol="0">
            <a:spAutoFit/>
          </a:bodyPr>
          <a:lstStyle/>
          <a:p>
            <a:pPr marL="285750" indent="-285750">
              <a:lnSpc>
                <a:spcPct val="150000"/>
              </a:lnSpc>
              <a:spcBef>
                <a:spcPts val="600"/>
              </a:spcBef>
              <a:spcAft>
                <a:spcPts val="600"/>
              </a:spcAft>
              <a:buFont typeface="Arial" panose="020B0604020202020204" pitchFamily="34" charset="0"/>
              <a:buChar char="•"/>
            </a:pPr>
            <a:r>
              <a:rPr lang="en-US" sz="2000" dirty="0">
                <a:latin typeface="Open Sans" panose="020B0606030504020204" pitchFamily="34" charset="0"/>
                <a:ea typeface="Open Sans" panose="020B0606030504020204" pitchFamily="34" charset="0"/>
                <a:cs typeface="Open Sans" panose="020B0606030504020204" pitchFamily="34" charset="0"/>
              </a:rPr>
              <a:t>HDV is the most severe form of hepatitis</a:t>
            </a:r>
          </a:p>
          <a:p>
            <a:pPr marL="285750" indent="-285750">
              <a:lnSpc>
                <a:spcPct val="150000"/>
              </a:lnSpc>
              <a:spcBef>
                <a:spcPts val="600"/>
              </a:spcBef>
              <a:spcAft>
                <a:spcPts val="600"/>
              </a:spcAft>
              <a:buFont typeface="Arial" panose="020B0604020202020204" pitchFamily="34" charset="0"/>
              <a:buChar char="•"/>
            </a:pPr>
            <a:r>
              <a:rPr lang="en-US" sz="2000" dirty="0">
                <a:latin typeface="Open Sans" panose="020B0606030504020204" pitchFamily="34" charset="0"/>
                <a:ea typeface="Open Sans" panose="020B0606030504020204" pitchFamily="34" charset="0"/>
                <a:cs typeface="Open Sans" panose="020B0606030504020204" pitchFamily="34" charset="0"/>
              </a:rPr>
              <a:t>HDV requires only small amounts of HBsAg to complete viral packaging</a:t>
            </a:r>
          </a:p>
          <a:p>
            <a:pPr marL="285750" indent="-285750">
              <a:lnSpc>
                <a:spcPct val="150000"/>
              </a:lnSpc>
              <a:spcBef>
                <a:spcPts val="600"/>
              </a:spcBef>
              <a:spcAft>
                <a:spcPts val="600"/>
              </a:spcAft>
              <a:buFont typeface="Arial" panose="020B0604020202020204" pitchFamily="34" charset="0"/>
              <a:buChar char="•"/>
            </a:pPr>
            <a:r>
              <a:rPr lang="en-US" sz="2000" dirty="0">
                <a:latin typeface="Open Sans" panose="020B0606030504020204" pitchFamily="34" charset="0"/>
                <a:ea typeface="Open Sans" panose="020B0606030504020204" pitchFamily="34" charset="0"/>
                <a:cs typeface="Open Sans" panose="020B0606030504020204" pitchFamily="34" charset="0"/>
              </a:rPr>
              <a:t>Theoretically, Sterilizing HBV cure is the only way to obviate a need for an HDV cure</a:t>
            </a:r>
          </a:p>
          <a:p>
            <a:pPr marL="285750" indent="-285750">
              <a:lnSpc>
                <a:spcPct val="150000"/>
              </a:lnSpc>
              <a:spcBef>
                <a:spcPts val="600"/>
              </a:spcBef>
              <a:spcAft>
                <a:spcPts val="600"/>
              </a:spcAft>
              <a:buFont typeface="Arial" panose="020B0604020202020204" pitchFamily="34" charset="0"/>
              <a:buChar char="•"/>
            </a:pPr>
            <a:r>
              <a:rPr lang="en-US" sz="2000" b="1" u="sng" dirty="0">
                <a:latin typeface="Open Sans" panose="020B0606030504020204" pitchFamily="34" charset="0"/>
                <a:ea typeface="Open Sans" panose="020B0606030504020204" pitchFamily="34" charset="0"/>
                <a:cs typeface="Open Sans" panose="020B0606030504020204" pitchFamily="34" charset="0"/>
              </a:rPr>
              <a:t>Sterilizing HBV cure</a:t>
            </a:r>
            <a:r>
              <a:rPr lang="en-US" sz="2000" dirty="0">
                <a:latin typeface="Open Sans" panose="020B0606030504020204" pitchFamily="34" charset="0"/>
                <a:ea typeface="Open Sans" panose="020B0606030504020204" pitchFamily="34" charset="0"/>
                <a:cs typeface="Open Sans" panose="020B0606030504020204" pitchFamily="34" charset="0"/>
              </a:rPr>
              <a:t>: Nowhere in sight, </a:t>
            </a:r>
            <a:r>
              <a:rPr lang="en-US" sz="2000" dirty="0">
                <a:highlight>
                  <a:srgbClr val="FFFF00"/>
                </a:highlight>
                <a:latin typeface="Open Sans" panose="020B0606030504020204" pitchFamily="34" charset="0"/>
                <a:ea typeface="Open Sans" panose="020B0606030504020204" pitchFamily="34" charset="0"/>
                <a:cs typeface="Open Sans" panose="020B0606030504020204" pitchFamily="34" charset="0"/>
              </a:rPr>
              <a:t>remove all </a:t>
            </a:r>
            <a:r>
              <a:rPr lang="en-US" sz="2000" dirty="0" err="1">
                <a:highlight>
                  <a:srgbClr val="FFFF00"/>
                </a:highlight>
                <a:latin typeface="Open Sans" panose="020B0606030504020204" pitchFamily="34" charset="0"/>
                <a:ea typeface="Open Sans" panose="020B0606030504020204" pitchFamily="34" charset="0"/>
                <a:cs typeface="Open Sans" panose="020B0606030504020204" pitchFamily="34" charset="0"/>
              </a:rPr>
              <a:t>cccDNA</a:t>
            </a:r>
            <a:r>
              <a:rPr lang="en-US" sz="2000" dirty="0">
                <a:highlight>
                  <a:srgbClr val="FFFF00"/>
                </a:highlight>
                <a:latin typeface="Open Sans" panose="020B0606030504020204" pitchFamily="34" charset="0"/>
                <a:ea typeface="Open Sans" panose="020B0606030504020204" pitchFamily="34" charset="0"/>
                <a:cs typeface="Open Sans" panose="020B0606030504020204" pitchFamily="34" charset="0"/>
              </a:rPr>
              <a:t> and all </a:t>
            </a:r>
            <a:r>
              <a:rPr lang="en-US" sz="2000" dirty="0" err="1">
                <a:highlight>
                  <a:srgbClr val="FFFF00"/>
                </a:highlight>
                <a:latin typeface="Open Sans" panose="020B0606030504020204" pitchFamily="34" charset="0"/>
                <a:ea typeface="Open Sans" panose="020B0606030504020204" pitchFamily="34" charset="0"/>
                <a:cs typeface="Open Sans" panose="020B0606030504020204" pitchFamily="34" charset="0"/>
              </a:rPr>
              <a:t>integrants</a:t>
            </a:r>
            <a:r>
              <a:rPr lang="en-US" sz="2000" dirty="0">
                <a:highlight>
                  <a:srgbClr val="FFFF00"/>
                </a:highlight>
                <a:latin typeface="Open Sans" panose="020B0606030504020204" pitchFamily="34" charset="0"/>
                <a:ea typeface="Open Sans" panose="020B0606030504020204" pitchFamily="34" charset="0"/>
                <a:cs typeface="Open Sans" panose="020B0606030504020204" pitchFamily="34" charset="0"/>
              </a:rPr>
              <a:t> </a:t>
            </a:r>
          </a:p>
          <a:p>
            <a:pPr marL="285750" indent="-285750">
              <a:lnSpc>
                <a:spcPct val="150000"/>
              </a:lnSpc>
              <a:spcBef>
                <a:spcPts val="600"/>
              </a:spcBef>
              <a:spcAft>
                <a:spcPts val="600"/>
              </a:spcAft>
              <a:buFont typeface="Arial" panose="020B0604020202020204" pitchFamily="34" charset="0"/>
              <a:buChar char="•"/>
            </a:pPr>
            <a:r>
              <a:rPr lang="en-US" sz="2000" b="1" u="sng" dirty="0">
                <a:latin typeface="Open Sans" panose="020B0606030504020204" pitchFamily="34" charset="0"/>
                <a:ea typeface="Open Sans" panose="020B0606030504020204" pitchFamily="34" charset="0"/>
                <a:cs typeface="Open Sans" panose="020B0606030504020204" pitchFamily="34" charset="0"/>
              </a:rPr>
              <a:t>Functional HBV cure</a:t>
            </a:r>
            <a:r>
              <a:rPr lang="en-US" sz="2000" b="1" dirty="0">
                <a:latin typeface="Open Sans" panose="020B0606030504020204" pitchFamily="34" charset="0"/>
                <a:ea typeface="Open Sans" panose="020B0606030504020204" pitchFamily="34" charset="0"/>
                <a:cs typeface="Open Sans" panose="020B0606030504020204" pitchFamily="34" charset="0"/>
              </a:rPr>
              <a:t>: </a:t>
            </a:r>
            <a:r>
              <a:rPr lang="en-US" sz="2000" dirty="0">
                <a:latin typeface="Open Sans" panose="020B0606030504020204" pitchFamily="34" charset="0"/>
                <a:ea typeface="Open Sans" panose="020B0606030504020204" pitchFamily="34" charset="0"/>
                <a:cs typeface="Open Sans" panose="020B0606030504020204" pitchFamily="34" charset="0"/>
              </a:rPr>
              <a:t>Can it be discovered, developed and approved in our lifetime?</a:t>
            </a:r>
          </a:p>
          <a:p>
            <a:pPr marL="742950" lvl="1" indent="-285750">
              <a:lnSpc>
                <a:spcPct val="150000"/>
              </a:lnSpc>
              <a:spcBef>
                <a:spcPts val="600"/>
              </a:spcBef>
              <a:spcAft>
                <a:spcPts val="600"/>
              </a:spcAft>
              <a:buFont typeface="Arial" panose="020B0604020202020204" pitchFamily="34" charset="0"/>
              <a:buChar char="•"/>
            </a:pPr>
            <a:r>
              <a:rPr lang="en-US" sz="2000" dirty="0">
                <a:latin typeface="Open Sans" panose="020B0606030504020204" pitchFamily="34" charset="0"/>
                <a:ea typeface="Open Sans" panose="020B0606030504020204" pitchFamily="34" charset="0"/>
                <a:cs typeface="Open Sans" panose="020B0606030504020204" pitchFamily="34" charset="0"/>
              </a:rPr>
              <a:t>I expect 30% Functional Cure with 4 drug combination therapies, 60% Sustained HBV DNA Suppression and 10% Relapse &lt; 4 years</a:t>
            </a:r>
          </a:p>
          <a:p>
            <a:pPr marL="285750" indent="-285750">
              <a:lnSpc>
                <a:spcPct val="150000"/>
              </a:lnSpc>
              <a:spcBef>
                <a:spcPts val="600"/>
              </a:spcBef>
              <a:spcAft>
                <a:spcPts val="600"/>
              </a:spcAft>
              <a:buFont typeface="Arial" panose="020B0604020202020204" pitchFamily="34" charset="0"/>
              <a:buChar char="•"/>
            </a:pPr>
            <a:endParaRPr lang="en-US" sz="1400" dirty="0">
              <a:latin typeface="Open Sans" charset="0"/>
              <a:ea typeface="Open Sans" charset="0"/>
              <a:cs typeface="Open Sans" charset="0"/>
            </a:endParaRPr>
          </a:p>
        </p:txBody>
      </p:sp>
      <p:sp>
        <p:nvSpPr>
          <p:cNvPr id="3" name="Rectangle 2">
            <a:extLst>
              <a:ext uri="{FF2B5EF4-FFF2-40B4-BE49-F238E27FC236}">
                <a16:creationId xmlns:a16="http://schemas.microsoft.com/office/drawing/2014/main" id="{E359F48A-F7B7-654D-8F80-18975E3CECD1}"/>
              </a:ext>
            </a:extLst>
          </p:cNvPr>
          <p:cNvSpPr/>
          <p:nvPr/>
        </p:nvSpPr>
        <p:spPr>
          <a:xfrm>
            <a:off x="1636264" y="5574564"/>
            <a:ext cx="8823848" cy="707886"/>
          </a:xfrm>
          <a:prstGeom prst="rect">
            <a:avLst/>
          </a:prstGeom>
          <a:solidFill>
            <a:schemeClr val="tx2">
              <a:lumMod val="75000"/>
            </a:schemeClr>
          </a:solidFill>
        </p:spPr>
        <p:txBody>
          <a:bodyPr wrap="square">
            <a:spAutoFit/>
          </a:bodyPr>
          <a:lstStyle/>
          <a:p>
            <a:pPr algn="ctr"/>
            <a:r>
              <a:rPr lang="en-US" sz="2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HDV treatments:</a:t>
            </a:r>
          </a:p>
          <a:p>
            <a:pPr algn="ctr"/>
            <a:r>
              <a:rPr lang="en-US" sz="2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 In Phase 3; on track to be approved within the next 2-3 years!</a:t>
            </a:r>
          </a:p>
        </p:txBody>
      </p:sp>
    </p:spTree>
    <p:extLst>
      <p:ext uri="{BB962C8B-B14F-4D97-AF65-F5344CB8AC3E}">
        <p14:creationId xmlns:p14="http://schemas.microsoft.com/office/powerpoint/2010/main" val="32815903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 name="Picture 6" descr="PPT-15.png">
            <a:extLst>
              <a:ext uri="{FF2B5EF4-FFF2-40B4-BE49-F238E27FC236}">
                <a16:creationId xmlns:a16="http://schemas.microsoft.com/office/drawing/2014/main" id="{35095F2B-4D3D-4316-801B-81F2733C721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833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bject 2">
            <a:extLst>
              <a:ext uri="{FF2B5EF4-FFF2-40B4-BE49-F238E27FC236}">
                <a16:creationId xmlns:a16="http://schemas.microsoft.com/office/drawing/2014/main" id="{C4A9AD12-5A0E-D043-B9D4-11D026313959}"/>
              </a:ext>
            </a:extLst>
          </p:cNvPr>
          <p:cNvSpPr txBox="1"/>
          <p:nvPr/>
        </p:nvSpPr>
        <p:spPr>
          <a:xfrm>
            <a:off x="1952553" y="1156822"/>
            <a:ext cx="8286893" cy="430887"/>
          </a:xfrm>
          <a:prstGeom prst="rect">
            <a:avLst/>
          </a:prstGeom>
        </p:spPr>
        <p:txBody>
          <a:bodyPr wrap="square" lIns="0" tIns="0" rIns="0" bIns="0">
            <a:spAutoFit/>
          </a:bodyPr>
          <a:lstStyle/>
          <a:p>
            <a:pPr marL="12700" algn="ctr" eaLnBrk="1" fontAlgn="auto" hangingPunct="1">
              <a:spcBef>
                <a:spcPts val="0"/>
              </a:spcBef>
              <a:spcAft>
                <a:spcPts val="0"/>
              </a:spcAft>
              <a:defRPr/>
            </a:pPr>
            <a:r>
              <a:rPr sz="2800" b="1" dirty="0">
                <a:solidFill>
                  <a:srgbClr val="FF0000"/>
                </a:solidFill>
                <a:cs typeface="Calibri"/>
              </a:rPr>
              <a:t>AASLD</a:t>
            </a:r>
            <a:r>
              <a:rPr sz="2800" b="1" spc="-105" dirty="0">
                <a:solidFill>
                  <a:srgbClr val="FF0000"/>
                </a:solidFill>
                <a:cs typeface="Times New Roman"/>
              </a:rPr>
              <a:t> </a:t>
            </a:r>
            <a:r>
              <a:rPr sz="2800" b="1" dirty="0">
                <a:solidFill>
                  <a:srgbClr val="FF0000"/>
                </a:solidFill>
                <a:cs typeface="Calibri"/>
              </a:rPr>
              <a:t>2019</a:t>
            </a:r>
            <a:r>
              <a:rPr sz="2800" b="1" spc="-125" dirty="0">
                <a:solidFill>
                  <a:srgbClr val="FF0000"/>
                </a:solidFill>
                <a:cs typeface="Times New Roman"/>
              </a:rPr>
              <a:t> </a:t>
            </a:r>
            <a:r>
              <a:rPr sz="2800" b="1" spc="-5" dirty="0">
                <a:solidFill>
                  <a:srgbClr val="FF0000"/>
                </a:solidFill>
                <a:cs typeface="Calibri"/>
              </a:rPr>
              <a:t>C</a:t>
            </a:r>
            <a:r>
              <a:rPr sz="2800" b="1" spc="10" dirty="0">
                <a:solidFill>
                  <a:srgbClr val="FF0000"/>
                </a:solidFill>
                <a:cs typeface="Calibri"/>
              </a:rPr>
              <a:t>o</a:t>
            </a:r>
            <a:r>
              <a:rPr sz="2800" b="1" spc="-5" dirty="0">
                <a:solidFill>
                  <a:srgbClr val="FF0000"/>
                </a:solidFill>
                <a:cs typeface="Calibri"/>
              </a:rPr>
              <a:t>nc</a:t>
            </a:r>
            <a:r>
              <a:rPr sz="2800" b="1" dirty="0">
                <a:solidFill>
                  <a:srgbClr val="FF0000"/>
                </a:solidFill>
                <a:cs typeface="Calibri"/>
              </a:rPr>
              <a:t>l</a:t>
            </a:r>
            <a:r>
              <a:rPr sz="2800" b="1" spc="-5" dirty="0">
                <a:solidFill>
                  <a:srgbClr val="FF0000"/>
                </a:solidFill>
                <a:cs typeface="Calibri"/>
              </a:rPr>
              <a:t>u</a:t>
            </a:r>
            <a:r>
              <a:rPr sz="2800" b="1" spc="10" dirty="0">
                <a:solidFill>
                  <a:srgbClr val="FF0000"/>
                </a:solidFill>
                <a:cs typeface="Calibri"/>
              </a:rPr>
              <a:t>s</a:t>
            </a:r>
            <a:r>
              <a:rPr sz="2800" b="1" dirty="0">
                <a:solidFill>
                  <a:srgbClr val="FF0000"/>
                </a:solidFill>
                <a:cs typeface="Calibri"/>
              </a:rPr>
              <a:t>i</a:t>
            </a:r>
            <a:r>
              <a:rPr sz="2800" b="1" spc="-5" dirty="0">
                <a:solidFill>
                  <a:srgbClr val="FF0000"/>
                </a:solidFill>
                <a:cs typeface="Calibri"/>
              </a:rPr>
              <a:t>ons</a:t>
            </a:r>
            <a:r>
              <a:rPr lang="en-US" sz="2800" b="1" spc="-5" dirty="0">
                <a:solidFill>
                  <a:srgbClr val="FF0000"/>
                </a:solidFill>
                <a:cs typeface="Calibri"/>
              </a:rPr>
              <a:t> relevant to HDV </a:t>
            </a:r>
            <a:endParaRPr sz="2800" b="1" dirty="0">
              <a:cs typeface="Calibri"/>
            </a:endParaRPr>
          </a:p>
        </p:txBody>
      </p:sp>
      <p:sp>
        <p:nvSpPr>
          <p:cNvPr id="54275" name="object 3">
            <a:extLst>
              <a:ext uri="{FF2B5EF4-FFF2-40B4-BE49-F238E27FC236}">
                <a16:creationId xmlns:a16="http://schemas.microsoft.com/office/drawing/2014/main" id="{5302EC7F-E751-754D-BB07-149590A28A5C}"/>
              </a:ext>
            </a:extLst>
          </p:cNvPr>
          <p:cNvSpPr txBox="1">
            <a:spLocks noChangeArrowheads="1"/>
          </p:cNvSpPr>
          <p:nvPr/>
        </p:nvSpPr>
        <p:spPr bwMode="auto">
          <a:xfrm>
            <a:off x="322263" y="1839021"/>
            <a:ext cx="11564937" cy="4526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355600" indent="-342900">
              <a:tabLst>
                <a:tab pos="355600" algn="l"/>
              </a:tabLst>
              <a:defRPr>
                <a:solidFill>
                  <a:schemeClr val="tx1"/>
                </a:solidFill>
                <a:latin typeface="Calibri" panose="020F0502020204030204" pitchFamily="34" charset="0"/>
                <a:cs typeface="Arial" panose="020B0604020202020204" pitchFamily="34" charset="0"/>
              </a:defRPr>
            </a:lvl1pPr>
            <a:lvl2pPr marL="984250" indent="-514350">
              <a:tabLst>
                <a:tab pos="355600" algn="l"/>
              </a:tabLst>
              <a:defRPr>
                <a:solidFill>
                  <a:schemeClr val="tx1"/>
                </a:solidFill>
                <a:latin typeface="Calibri" panose="020F0502020204030204" pitchFamily="34" charset="0"/>
                <a:cs typeface="Arial" panose="020B0604020202020204" pitchFamily="34" charset="0"/>
              </a:defRPr>
            </a:lvl2pPr>
            <a:lvl3pPr marL="1143000" indent="-228600">
              <a:tabLst>
                <a:tab pos="355600" algn="l"/>
              </a:tabLst>
              <a:defRPr>
                <a:solidFill>
                  <a:schemeClr val="tx1"/>
                </a:solidFill>
                <a:latin typeface="Calibri" panose="020F0502020204030204" pitchFamily="34" charset="0"/>
                <a:cs typeface="Arial" panose="020B0604020202020204" pitchFamily="34" charset="0"/>
              </a:defRPr>
            </a:lvl3pPr>
            <a:lvl4pPr marL="1600200" indent="-228600">
              <a:tabLst>
                <a:tab pos="355600" algn="l"/>
              </a:tabLst>
              <a:defRPr>
                <a:solidFill>
                  <a:schemeClr val="tx1"/>
                </a:solidFill>
                <a:latin typeface="Calibri" panose="020F0502020204030204" pitchFamily="34" charset="0"/>
                <a:cs typeface="Arial" panose="020B0604020202020204" pitchFamily="34" charset="0"/>
              </a:defRPr>
            </a:lvl4pPr>
            <a:lvl5pPr marL="2057400" indent="-228600">
              <a:tabLst>
                <a:tab pos="355600" algn="l"/>
              </a:tabLst>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tabLst>
                <a:tab pos="355600" algn="l"/>
              </a:tabLs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tabLst>
                <a:tab pos="355600" algn="l"/>
              </a:tabLs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tabLst>
                <a:tab pos="355600" algn="l"/>
              </a:tabLs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tabLst>
                <a:tab pos="355600" algn="l"/>
              </a:tabLst>
              <a:defRPr>
                <a:solidFill>
                  <a:schemeClr val="tx1"/>
                </a:solidFill>
                <a:latin typeface="Calibri" panose="020F0502020204030204" pitchFamily="34" charset="0"/>
                <a:cs typeface="Arial" panose="020B0604020202020204" pitchFamily="34" charset="0"/>
              </a:defRPr>
            </a:lvl9pPr>
          </a:lstStyle>
          <a:p>
            <a:pPr eaLnBrk="1" hangingPunct="1">
              <a:buClr>
                <a:srgbClr val="C00000"/>
              </a:buClr>
              <a:buSzPct val="85000"/>
              <a:buFont typeface="Microsoft Sans Serif" panose="020B0604020202020204" pitchFamily="34" charset="0"/>
              <a:buChar char="▪"/>
            </a:pPr>
            <a:r>
              <a:rPr lang="en-US" altLang="en-US" sz="3200" dirty="0">
                <a:solidFill>
                  <a:srgbClr val="1F487C"/>
                </a:solidFill>
                <a:cs typeface="Calibri" panose="020F0502020204030204" pitchFamily="34" charset="0"/>
              </a:rPr>
              <a:t>Several</a:t>
            </a:r>
            <a:r>
              <a:rPr lang="en-US" altLang="en-US" sz="3200" dirty="0">
                <a:solidFill>
                  <a:srgbClr val="1F487C"/>
                </a:solidFill>
                <a:latin typeface="Times New Roman" panose="02020603050405020304" pitchFamily="18" charset="0"/>
                <a:cs typeface="Times New Roman" panose="02020603050405020304" pitchFamily="18" charset="0"/>
              </a:rPr>
              <a:t> </a:t>
            </a:r>
            <a:r>
              <a:rPr lang="en-US" altLang="en-US" sz="3200" dirty="0">
                <a:solidFill>
                  <a:srgbClr val="1F487C"/>
                </a:solidFill>
                <a:cs typeface="Calibri" panose="020F0502020204030204" pitchFamily="34" charset="0"/>
              </a:rPr>
              <a:t>promising</a:t>
            </a:r>
            <a:r>
              <a:rPr lang="en-US" altLang="en-US" sz="3200" dirty="0">
                <a:solidFill>
                  <a:srgbClr val="1F487C"/>
                </a:solidFill>
                <a:latin typeface="Times New Roman" panose="02020603050405020304" pitchFamily="18" charset="0"/>
                <a:cs typeface="Times New Roman" panose="02020603050405020304" pitchFamily="18" charset="0"/>
              </a:rPr>
              <a:t> </a:t>
            </a:r>
            <a:r>
              <a:rPr lang="en-US" altLang="en-US" sz="3200" dirty="0">
                <a:solidFill>
                  <a:srgbClr val="1F487C"/>
                </a:solidFill>
                <a:cs typeface="Calibri" panose="020F0502020204030204" pitchFamily="34" charset="0"/>
              </a:rPr>
              <a:t>candidates</a:t>
            </a:r>
            <a:r>
              <a:rPr lang="en-US" altLang="en-US" sz="3200" dirty="0">
                <a:solidFill>
                  <a:srgbClr val="1F487C"/>
                </a:solidFill>
                <a:latin typeface="Times New Roman" panose="02020603050405020304" pitchFamily="18" charset="0"/>
                <a:cs typeface="Times New Roman" panose="02020603050405020304" pitchFamily="18" charset="0"/>
              </a:rPr>
              <a:t> </a:t>
            </a:r>
            <a:r>
              <a:rPr lang="en-US" altLang="en-US" sz="3200" dirty="0">
                <a:solidFill>
                  <a:srgbClr val="1F487C"/>
                </a:solidFill>
                <a:cs typeface="Calibri" panose="020F0502020204030204" pitchFamily="34" charset="0"/>
              </a:rPr>
              <a:t>already</a:t>
            </a:r>
            <a:r>
              <a:rPr lang="en-US" altLang="en-US" sz="3200" dirty="0">
                <a:solidFill>
                  <a:srgbClr val="1F487C"/>
                </a:solidFill>
                <a:latin typeface="Times New Roman" panose="02020603050405020304" pitchFamily="18" charset="0"/>
                <a:cs typeface="Times New Roman" panose="02020603050405020304" pitchFamily="18" charset="0"/>
              </a:rPr>
              <a:t> </a:t>
            </a:r>
            <a:r>
              <a:rPr lang="en-US" altLang="en-US" sz="3200" dirty="0">
                <a:solidFill>
                  <a:srgbClr val="1F487C"/>
                </a:solidFill>
                <a:cs typeface="Calibri" panose="020F0502020204030204" pitchFamily="34" charset="0"/>
              </a:rPr>
              <a:t>in</a:t>
            </a:r>
            <a:r>
              <a:rPr lang="en-US" altLang="en-US" sz="3200" dirty="0">
                <a:solidFill>
                  <a:srgbClr val="1F487C"/>
                </a:solidFill>
                <a:latin typeface="Times New Roman" panose="02020603050405020304" pitchFamily="18" charset="0"/>
                <a:cs typeface="Times New Roman" panose="02020603050405020304" pitchFamily="18" charset="0"/>
              </a:rPr>
              <a:t> </a:t>
            </a:r>
            <a:r>
              <a:rPr lang="en-US" altLang="en-US" sz="3200" dirty="0">
                <a:solidFill>
                  <a:srgbClr val="1F487C"/>
                </a:solidFill>
                <a:cs typeface="Calibri" panose="020F0502020204030204" pitchFamily="34" charset="0"/>
              </a:rPr>
              <a:t>Phase</a:t>
            </a:r>
            <a:r>
              <a:rPr lang="en-US" altLang="en-US" sz="3200" dirty="0">
                <a:solidFill>
                  <a:srgbClr val="1F487C"/>
                </a:solidFill>
                <a:latin typeface="Times New Roman" panose="02020603050405020304" pitchFamily="18" charset="0"/>
                <a:cs typeface="Times New Roman" panose="02020603050405020304" pitchFamily="18" charset="0"/>
              </a:rPr>
              <a:t> </a:t>
            </a:r>
            <a:r>
              <a:rPr lang="en-US" altLang="en-US" sz="3200" dirty="0">
                <a:solidFill>
                  <a:srgbClr val="1F487C"/>
                </a:solidFill>
                <a:cs typeface="Calibri" panose="020F0502020204030204" pitchFamily="34" charset="0"/>
              </a:rPr>
              <a:t>II for HBV</a:t>
            </a:r>
            <a:endParaRPr lang="en-US" altLang="en-US" sz="3200" dirty="0">
              <a:cs typeface="Calibri" panose="020F0502020204030204" pitchFamily="34" charset="0"/>
            </a:endParaRPr>
          </a:p>
          <a:p>
            <a:pPr lvl="1" eaLnBrk="1" hangingPunct="1">
              <a:spcBef>
                <a:spcPts val="850"/>
              </a:spcBef>
              <a:buClr>
                <a:srgbClr val="C00000"/>
              </a:buClr>
              <a:buFont typeface="Calibri" panose="020F0502020204030204" pitchFamily="34" charset="0"/>
              <a:buAutoNum type="arabicPeriod"/>
            </a:pPr>
            <a:r>
              <a:rPr lang="en-US" altLang="en-US" sz="2800" dirty="0">
                <a:solidFill>
                  <a:srgbClr val="1F487C"/>
                </a:solidFill>
                <a:cs typeface="Calibri" panose="020F0502020204030204" pitchFamily="34" charset="0"/>
              </a:rPr>
              <a:t>Will</a:t>
            </a:r>
            <a:r>
              <a:rPr lang="en-US" altLang="en-US" sz="2800" dirty="0">
                <a:solidFill>
                  <a:srgbClr val="1F487C"/>
                </a:solidFill>
                <a:latin typeface="Times New Roman" panose="02020603050405020304" pitchFamily="18" charset="0"/>
                <a:cs typeface="Times New Roman" panose="02020603050405020304" pitchFamily="18" charset="0"/>
              </a:rPr>
              <a:t> </a:t>
            </a:r>
            <a:r>
              <a:rPr lang="en-US" altLang="en-US" sz="2800" dirty="0">
                <a:solidFill>
                  <a:srgbClr val="1F487C"/>
                </a:solidFill>
                <a:cs typeface="Calibri" panose="020F0502020204030204" pitchFamily="34" charset="0"/>
              </a:rPr>
              <a:t>CAMs</a:t>
            </a:r>
            <a:r>
              <a:rPr lang="en-US" altLang="en-US" sz="2800" dirty="0">
                <a:solidFill>
                  <a:srgbClr val="1F487C"/>
                </a:solidFill>
                <a:latin typeface="Times New Roman" panose="02020603050405020304" pitchFamily="18" charset="0"/>
                <a:cs typeface="Times New Roman" panose="02020603050405020304" pitchFamily="18" charset="0"/>
              </a:rPr>
              <a:t> </a:t>
            </a:r>
            <a:r>
              <a:rPr lang="en-US" altLang="en-US" sz="2800" dirty="0">
                <a:solidFill>
                  <a:srgbClr val="1F487C"/>
                </a:solidFill>
                <a:cs typeface="Calibri" panose="020F0502020204030204" pitchFamily="34" charset="0"/>
              </a:rPr>
              <a:t>+</a:t>
            </a:r>
            <a:r>
              <a:rPr lang="en-US" altLang="en-US" sz="2800" dirty="0">
                <a:solidFill>
                  <a:srgbClr val="1F487C"/>
                </a:solidFill>
                <a:latin typeface="Times New Roman" panose="02020603050405020304" pitchFamily="18" charset="0"/>
                <a:cs typeface="Times New Roman" panose="02020603050405020304" pitchFamily="18" charset="0"/>
              </a:rPr>
              <a:t> </a:t>
            </a:r>
            <a:r>
              <a:rPr lang="en-US" altLang="en-US" sz="2800" dirty="0">
                <a:solidFill>
                  <a:srgbClr val="1F487C"/>
                </a:solidFill>
                <a:cs typeface="Calibri" panose="020F0502020204030204" pitchFamily="34" charset="0"/>
              </a:rPr>
              <a:t>NUC</a:t>
            </a:r>
            <a:r>
              <a:rPr lang="en-US" altLang="en-US" sz="2800" dirty="0">
                <a:solidFill>
                  <a:srgbClr val="1F487C"/>
                </a:solidFill>
                <a:latin typeface="Times New Roman" panose="02020603050405020304" pitchFamily="18" charset="0"/>
                <a:cs typeface="Times New Roman" panose="02020603050405020304" pitchFamily="18" charset="0"/>
              </a:rPr>
              <a:t> </a:t>
            </a:r>
            <a:r>
              <a:rPr lang="en-US" altLang="en-US" sz="2800" dirty="0">
                <a:solidFill>
                  <a:srgbClr val="1F487C"/>
                </a:solidFill>
                <a:cs typeface="Calibri" panose="020F0502020204030204" pitchFamily="34" charset="0"/>
              </a:rPr>
              <a:t>be</a:t>
            </a:r>
            <a:r>
              <a:rPr lang="en-US" altLang="en-US" sz="2800" dirty="0">
                <a:solidFill>
                  <a:srgbClr val="1F487C"/>
                </a:solidFill>
                <a:latin typeface="Times New Roman" panose="02020603050405020304" pitchFamily="18" charset="0"/>
                <a:cs typeface="Times New Roman" panose="02020603050405020304" pitchFamily="18" charset="0"/>
              </a:rPr>
              <a:t> </a:t>
            </a:r>
            <a:r>
              <a:rPr lang="en-US" altLang="en-US" sz="2800" dirty="0">
                <a:solidFill>
                  <a:srgbClr val="1F487C"/>
                </a:solidFill>
                <a:cs typeface="Calibri" panose="020F0502020204030204" pitchFamily="34" charset="0"/>
              </a:rPr>
              <a:t>enough</a:t>
            </a:r>
            <a:r>
              <a:rPr lang="en-US" altLang="en-US" sz="2800" dirty="0">
                <a:solidFill>
                  <a:srgbClr val="1F487C"/>
                </a:solidFill>
                <a:latin typeface="Times New Roman" panose="02020603050405020304" pitchFamily="18" charset="0"/>
                <a:cs typeface="Times New Roman" panose="02020603050405020304" pitchFamily="18" charset="0"/>
              </a:rPr>
              <a:t> </a:t>
            </a:r>
            <a:r>
              <a:rPr lang="en-US" altLang="en-US" sz="2800" dirty="0">
                <a:solidFill>
                  <a:srgbClr val="1F487C"/>
                </a:solidFill>
                <a:cs typeface="Calibri" panose="020F0502020204030204" pitchFamily="34" charset="0"/>
              </a:rPr>
              <a:t>to</a:t>
            </a:r>
            <a:r>
              <a:rPr lang="en-US" altLang="en-US" sz="2800" dirty="0">
                <a:solidFill>
                  <a:srgbClr val="1F487C"/>
                </a:solidFill>
                <a:latin typeface="Times New Roman" panose="02020603050405020304" pitchFamily="18" charset="0"/>
                <a:cs typeface="Times New Roman" panose="02020603050405020304" pitchFamily="18" charset="0"/>
              </a:rPr>
              <a:t> </a:t>
            </a:r>
            <a:r>
              <a:rPr lang="en-US" altLang="en-US" sz="2800" dirty="0">
                <a:solidFill>
                  <a:srgbClr val="1F487C"/>
                </a:solidFill>
                <a:cs typeface="Calibri" panose="020F0502020204030204" pitchFamily="34" charset="0"/>
              </a:rPr>
              <a:t>clear</a:t>
            </a:r>
            <a:r>
              <a:rPr lang="en-US" altLang="en-US" sz="2800" dirty="0">
                <a:solidFill>
                  <a:srgbClr val="1F487C"/>
                </a:solidFill>
                <a:latin typeface="Times New Roman" panose="02020603050405020304" pitchFamily="18" charset="0"/>
                <a:cs typeface="Times New Roman" panose="02020603050405020304" pitchFamily="18" charset="0"/>
              </a:rPr>
              <a:t> </a:t>
            </a:r>
            <a:r>
              <a:rPr lang="en-US" altLang="en-US" sz="2800" dirty="0">
                <a:solidFill>
                  <a:srgbClr val="1F487C"/>
                </a:solidFill>
                <a:cs typeface="Calibri" panose="020F0502020204030204" pitchFamily="34" charset="0"/>
              </a:rPr>
              <a:t>HBsAg? And clear cure HDV?</a:t>
            </a:r>
            <a:endParaRPr lang="en-US" altLang="en-US" sz="2800" dirty="0">
              <a:cs typeface="Calibri" panose="020F0502020204030204" pitchFamily="34" charset="0"/>
            </a:endParaRPr>
          </a:p>
          <a:p>
            <a:pPr lvl="1" eaLnBrk="1" hangingPunct="1">
              <a:spcBef>
                <a:spcPts val="813"/>
              </a:spcBef>
              <a:buClr>
                <a:srgbClr val="C00000"/>
              </a:buClr>
              <a:buFont typeface="Calibri" panose="020F0502020204030204" pitchFamily="34" charset="0"/>
              <a:buAutoNum type="arabicPeriod"/>
            </a:pPr>
            <a:r>
              <a:rPr lang="en-US" altLang="en-US" sz="2800" dirty="0">
                <a:solidFill>
                  <a:srgbClr val="1F487C"/>
                </a:solidFill>
                <a:cs typeface="Calibri" panose="020F0502020204030204" pitchFamily="34" charset="0"/>
              </a:rPr>
              <a:t>Will</a:t>
            </a:r>
            <a:r>
              <a:rPr lang="en-US" altLang="en-US" sz="2800" dirty="0">
                <a:solidFill>
                  <a:srgbClr val="1F487C"/>
                </a:solidFill>
                <a:latin typeface="Times New Roman" panose="02020603050405020304" pitchFamily="18" charset="0"/>
                <a:cs typeface="Times New Roman" panose="02020603050405020304" pitchFamily="18" charset="0"/>
              </a:rPr>
              <a:t> </a:t>
            </a:r>
            <a:r>
              <a:rPr lang="en-US" altLang="en-US" sz="2800" dirty="0">
                <a:solidFill>
                  <a:srgbClr val="1F487C"/>
                </a:solidFill>
                <a:cs typeface="Calibri" panose="020F0502020204030204" pitchFamily="34" charset="0"/>
              </a:rPr>
              <a:t>siRNAs</a:t>
            </a:r>
            <a:r>
              <a:rPr lang="en-US" altLang="en-US" sz="2800" dirty="0">
                <a:solidFill>
                  <a:srgbClr val="1F487C"/>
                </a:solidFill>
                <a:latin typeface="Times New Roman" panose="02020603050405020304" pitchFamily="18" charset="0"/>
                <a:cs typeface="Times New Roman" panose="02020603050405020304" pitchFamily="18" charset="0"/>
              </a:rPr>
              <a:t> </a:t>
            </a:r>
            <a:r>
              <a:rPr lang="en-US" altLang="en-US" sz="2800" dirty="0">
                <a:solidFill>
                  <a:srgbClr val="1F487C"/>
                </a:solidFill>
                <a:cs typeface="Calibri" panose="020F0502020204030204" pitchFamily="34" charset="0"/>
              </a:rPr>
              <a:t>achieve</a:t>
            </a:r>
            <a:r>
              <a:rPr lang="en-US" altLang="en-US" sz="2800" dirty="0">
                <a:solidFill>
                  <a:srgbClr val="1F487C"/>
                </a:solidFill>
                <a:latin typeface="Times New Roman" panose="02020603050405020304" pitchFamily="18" charset="0"/>
                <a:cs typeface="Times New Roman" panose="02020603050405020304" pitchFamily="18" charset="0"/>
              </a:rPr>
              <a:t> </a:t>
            </a:r>
            <a:r>
              <a:rPr lang="en-US" altLang="en-US" sz="2800" dirty="0">
                <a:solidFill>
                  <a:srgbClr val="1F487C"/>
                </a:solidFill>
                <a:cs typeface="Calibri" panose="020F0502020204030204" pitchFamily="34" charset="0"/>
              </a:rPr>
              <a:t>off-treatment</a:t>
            </a:r>
            <a:r>
              <a:rPr lang="en-US" altLang="en-US" sz="2800" dirty="0">
                <a:solidFill>
                  <a:srgbClr val="1F487C"/>
                </a:solidFill>
                <a:latin typeface="Times New Roman" panose="02020603050405020304" pitchFamily="18" charset="0"/>
                <a:cs typeface="Times New Roman" panose="02020603050405020304" pitchFamily="18" charset="0"/>
              </a:rPr>
              <a:t> </a:t>
            </a:r>
            <a:r>
              <a:rPr lang="en-US" altLang="en-US" sz="2800" dirty="0">
                <a:solidFill>
                  <a:srgbClr val="1F487C"/>
                </a:solidFill>
                <a:cs typeface="Calibri" panose="020F0502020204030204" pitchFamily="34" charset="0"/>
              </a:rPr>
              <a:t>HBsAg</a:t>
            </a:r>
            <a:r>
              <a:rPr lang="en-US" altLang="en-US" sz="2800" dirty="0">
                <a:solidFill>
                  <a:srgbClr val="1F487C"/>
                </a:solidFill>
                <a:latin typeface="Times New Roman" panose="02020603050405020304" pitchFamily="18" charset="0"/>
                <a:cs typeface="Times New Roman" panose="02020603050405020304" pitchFamily="18" charset="0"/>
              </a:rPr>
              <a:t> </a:t>
            </a:r>
            <a:r>
              <a:rPr lang="en-US" altLang="en-US" sz="2800" dirty="0">
                <a:solidFill>
                  <a:srgbClr val="1F487C"/>
                </a:solidFill>
                <a:cs typeface="Calibri" panose="020F0502020204030204" pitchFamily="34" charset="0"/>
              </a:rPr>
              <a:t>loss? And clear HDV ?</a:t>
            </a:r>
            <a:endParaRPr lang="en-US" altLang="en-US" sz="2800" dirty="0">
              <a:cs typeface="Calibri" panose="020F0502020204030204" pitchFamily="34" charset="0"/>
            </a:endParaRPr>
          </a:p>
          <a:p>
            <a:pPr lvl="1" eaLnBrk="1" hangingPunct="1">
              <a:spcBef>
                <a:spcPts val="763"/>
              </a:spcBef>
              <a:buClr>
                <a:srgbClr val="C00000"/>
              </a:buClr>
              <a:buFont typeface="Calibri" panose="020F0502020204030204" pitchFamily="34" charset="0"/>
              <a:buAutoNum type="arabicPeriod"/>
            </a:pPr>
            <a:r>
              <a:rPr lang="en-US" altLang="en-US" sz="2800" dirty="0">
                <a:solidFill>
                  <a:srgbClr val="1F487C"/>
                </a:solidFill>
                <a:cs typeface="Calibri" panose="020F0502020204030204" pitchFamily="34" charset="0"/>
              </a:rPr>
              <a:t>How</a:t>
            </a:r>
            <a:r>
              <a:rPr lang="en-US" altLang="en-US" sz="2800" dirty="0">
                <a:solidFill>
                  <a:srgbClr val="1F487C"/>
                </a:solidFill>
                <a:latin typeface="Times New Roman" panose="02020603050405020304" pitchFamily="18" charset="0"/>
                <a:cs typeface="Times New Roman" panose="02020603050405020304" pitchFamily="18" charset="0"/>
              </a:rPr>
              <a:t> </a:t>
            </a:r>
            <a:r>
              <a:rPr lang="en-US" altLang="en-US" sz="2800" dirty="0">
                <a:solidFill>
                  <a:srgbClr val="1F487C"/>
                </a:solidFill>
                <a:cs typeface="Calibri" panose="020F0502020204030204" pitchFamily="34" charset="0"/>
              </a:rPr>
              <a:t>should</a:t>
            </a:r>
            <a:r>
              <a:rPr lang="en-US" altLang="en-US" sz="2800" dirty="0">
                <a:solidFill>
                  <a:srgbClr val="1F487C"/>
                </a:solidFill>
                <a:latin typeface="Times New Roman" panose="02020603050405020304" pitchFamily="18" charset="0"/>
                <a:cs typeface="Times New Roman" panose="02020603050405020304" pitchFamily="18" charset="0"/>
              </a:rPr>
              <a:t> </a:t>
            </a:r>
            <a:r>
              <a:rPr lang="en-US" altLang="en-US" sz="2800" dirty="0">
                <a:solidFill>
                  <a:srgbClr val="1F487C"/>
                </a:solidFill>
                <a:cs typeface="Calibri" panose="020F0502020204030204" pitchFamily="34" charset="0"/>
              </a:rPr>
              <a:t>the</a:t>
            </a:r>
            <a:r>
              <a:rPr lang="en-US" altLang="en-US" sz="2800" dirty="0">
                <a:solidFill>
                  <a:srgbClr val="1F487C"/>
                </a:solidFill>
                <a:latin typeface="Times New Roman" panose="02020603050405020304" pitchFamily="18" charset="0"/>
                <a:cs typeface="Times New Roman" panose="02020603050405020304" pitchFamily="18" charset="0"/>
              </a:rPr>
              <a:t> </a:t>
            </a:r>
            <a:r>
              <a:rPr lang="en-US" altLang="en-US" sz="2800" dirty="0">
                <a:solidFill>
                  <a:srgbClr val="1F487C"/>
                </a:solidFill>
                <a:cs typeface="Calibri" panose="020F0502020204030204" pitchFamily="34" charset="0"/>
              </a:rPr>
              <a:t>immunomodulators</a:t>
            </a:r>
            <a:r>
              <a:rPr lang="en-US" altLang="en-US" sz="2800" dirty="0">
                <a:solidFill>
                  <a:srgbClr val="1F487C"/>
                </a:solidFill>
                <a:latin typeface="Times New Roman" panose="02020603050405020304" pitchFamily="18" charset="0"/>
                <a:cs typeface="Times New Roman" panose="02020603050405020304" pitchFamily="18" charset="0"/>
              </a:rPr>
              <a:t> </a:t>
            </a:r>
            <a:r>
              <a:rPr lang="en-US" altLang="en-US" sz="2800" dirty="0">
                <a:solidFill>
                  <a:srgbClr val="1F487C"/>
                </a:solidFill>
                <a:cs typeface="Calibri" panose="020F0502020204030204" pitchFamily="34" charset="0"/>
              </a:rPr>
              <a:t>be</a:t>
            </a:r>
            <a:r>
              <a:rPr lang="en-US" altLang="en-US" sz="2800" dirty="0">
                <a:solidFill>
                  <a:srgbClr val="1F487C"/>
                </a:solidFill>
                <a:latin typeface="Times New Roman" panose="02020603050405020304" pitchFamily="18" charset="0"/>
                <a:cs typeface="Times New Roman" panose="02020603050405020304" pitchFamily="18" charset="0"/>
              </a:rPr>
              <a:t> </a:t>
            </a:r>
            <a:r>
              <a:rPr lang="en-US" altLang="en-US" sz="2800" dirty="0">
                <a:solidFill>
                  <a:srgbClr val="1F487C"/>
                </a:solidFill>
                <a:cs typeface="Calibri" panose="020F0502020204030204" pitchFamily="34" charset="0"/>
              </a:rPr>
              <a:t>used? And role with HDV such as lambda interferon</a:t>
            </a:r>
            <a:endParaRPr lang="en-US" altLang="en-US" sz="2800" dirty="0">
              <a:cs typeface="Calibri" panose="020F0502020204030204" pitchFamily="34" charset="0"/>
            </a:endParaRPr>
          </a:p>
          <a:p>
            <a:pPr lvl="1" eaLnBrk="1" hangingPunct="1">
              <a:spcBef>
                <a:spcPts val="813"/>
              </a:spcBef>
              <a:buClr>
                <a:srgbClr val="C00000"/>
              </a:buClr>
              <a:buFont typeface="Calibri" panose="020F0502020204030204" pitchFamily="34" charset="0"/>
              <a:buAutoNum type="arabicPeriod"/>
            </a:pPr>
            <a:r>
              <a:rPr lang="en-US" altLang="en-US" sz="2800" dirty="0">
                <a:solidFill>
                  <a:srgbClr val="1F487C"/>
                </a:solidFill>
                <a:cs typeface="Calibri" panose="020F0502020204030204" pitchFamily="34" charset="0"/>
              </a:rPr>
              <a:t>Will</a:t>
            </a:r>
            <a:r>
              <a:rPr lang="en-US" altLang="en-US" sz="2800" dirty="0">
                <a:solidFill>
                  <a:srgbClr val="1F487C"/>
                </a:solidFill>
                <a:latin typeface="Times New Roman" panose="02020603050405020304" pitchFamily="18" charset="0"/>
                <a:cs typeface="Times New Roman" panose="02020603050405020304" pitchFamily="18" charset="0"/>
              </a:rPr>
              <a:t> </a:t>
            </a:r>
            <a:r>
              <a:rPr lang="en-US" altLang="en-US" sz="2800" dirty="0">
                <a:solidFill>
                  <a:srgbClr val="1F487C"/>
                </a:solidFill>
                <a:cs typeface="Calibri" panose="020F0502020204030204" pitchFamily="34" charset="0"/>
              </a:rPr>
              <a:t>PD1</a:t>
            </a:r>
            <a:r>
              <a:rPr lang="en-US" altLang="en-US" sz="2800" dirty="0">
                <a:solidFill>
                  <a:srgbClr val="1F487C"/>
                </a:solidFill>
                <a:latin typeface="Times New Roman" panose="02020603050405020304" pitchFamily="18" charset="0"/>
                <a:cs typeface="Times New Roman" panose="02020603050405020304" pitchFamily="18" charset="0"/>
              </a:rPr>
              <a:t> </a:t>
            </a:r>
            <a:r>
              <a:rPr lang="en-US" altLang="en-US" sz="2800" dirty="0">
                <a:solidFill>
                  <a:srgbClr val="1F487C"/>
                </a:solidFill>
                <a:cs typeface="Calibri" panose="020F0502020204030204" pitchFamily="34" charset="0"/>
              </a:rPr>
              <a:t>blockade</a:t>
            </a:r>
            <a:r>
              <a:rPr lang="en-US" altLang="en-US" sz="2800" dirty="0">
                <a:solidFill>
                  <a:srgbClr val="1F487C"/>
                </a:solidFill>
                <a:latin typeface="Times New Roman" panose="02020603050405020304" pitchFamily="18" charset="0"/>
                <a:cs typeface="Times New Roman" panose="02020603050405020304" pitchFamily="18" charset="0"/>
              </a:rPr>
              <a:t> </a:t>
            </a:r>
            <a:r>
              <a:rPr lang="en-US" altLang="en-US" sz="2800" dirty="0">
                <a:solidFill>
                  <a:srgbClr val="1F487C"/>
                </a:solidFill>
                <a:cs typeface="Calibri" panose="020F0502020204030204" pitchFamily="34" charset="0"/>
              </a:rPr>
              <a:t>be</a:t>
            </a:r>
            <a:r>
              <a:rPr lang="en-US" altLang="en-US" sz="2800" dirty="0">
                <a:solidFill>
                  <a:srgbClr val="1F487C"/>
                </a:solidFill>
                <a:latin typeface="Times New Roman" panose="02020603050405020304" pitchFamily="18" charset="0"/>
                <a:cs typeface="Times New Roman" panose="02020603050405020304" pitchFamily="18" charset="0"/>
              </a:rPr>
              <a:t> </a:t>
            </a:r>
            <a:r>
              <a:rPr lang="en-US" altLang="en-US" sz="2800" dirty="0">
                <a:solidFill>
                  <a:srgbClr val="1F487C"/>
                </a:solidFill>
                <a:cs typeface="Calibri" panose="020F0502020204030204" pitchFamily="34" charset="0"/>
              </a:rPr>
              <a:t>safe</a:t>
            </a:r>
            <a:r>
              <a:rPr lang="en-US" altLang="en-US" sz="2800" dirty="0">
                <a:solidFill>
                  <a:srgbClr val="1F487C"/>
                </a:solidFill>
                <a:latin typeface="Times New Roman" panose="02020603050405020304" pitchFamily="18" charset="0"/>
                <a:cs typeface="Times New Roman" panose="02020603050405020304" pitchFamily="18" charset="0"/>
              </a:rPr>
              <a:t> </a:t>
            </a:r>
            <a:r>
              <a:rPr lang="en-US" altLang="en-US" sz="2800" dirty="0">
                <a:solidFill>
                  <a:srgbClr val="1F487C"/>
                </a:solidFill>
                <a:cs typeface="Calibri" panose="020F0502020204030204" pitchFamily="34" charset="0"/>
              </a:rPr>
              <a:t>at</a:t>
            </a:r>
            <a:r>
              <a:rPr lang="en-US" altLang="en-US" sz="2800" dirty="0">
                <a:solidFill>
                  <a:srgbClr val="1F487C"/>
                </a:solidFill>
                <a:latin typeface="Times New Roman" panose="02020603050405020304" pitchFamily="18" charset="0"/>
                <a:cs typeface="Times New Roman" panose="02020603050405020304" pitchFamily="18" charset="0"/>
              </a:rPr>
              <a:t> </a:t>
            </a:r>
            <a:r>
              <a:rPr lang="en-US" altLang="en-US" sz="2800" dirty="0">
                <a:solidFill>
                  <a:srgbClr val="1F487C"/>
                </a:solidFill>
                <a:cs typeface="Calibri" panose="020F0502020204030204" pitchFamily="34" charset="0"/>
              </a:rPr>
              <a:t>the</a:t>
            </a:r>
            <a:r>
              <a:rPr lang="en-US" altLang="en-US" sz="2800" dirty="0">
                <a:solidFill>
                  <a:srgbClr val="1F487C"/>
                </a:solidFill>
                <a:latin typeface="Times New Roman" panose="02020603050405020304" pitchFamily="18" charset="0"/>
                <a:cs typeface="Times New Roman" panose="02020603050405020304" pitchFamily="18" charset="0"/>
              </a:rPr>
              <a:t> </a:t>
            </a:r>
            <a:r>
              <a:rPr lang="en-US" altLang="en-US" sz="2800" dirty="0">
                <a:solidFill>
                  <a:srgbClr val="1F487C"/>
                </a:solidFill>
                <a:cs typeface="Calibri" panose="020F0502020204030204" pitchFamily="34" charset="0"/>
              </a:rPr>
              <a:t>dose</a:t>
            </a:r>
            <a:r>
              <a:rPr lang="en-US" altLang="en-US" sz="2800" dirty="0">
                <a:solidFill>
                  <a:srgbClr val="1F487C"/>
                </a:solidFill>
                <a:latin typeface="Times New Roman" panose="02020603050405020304" pitchFamily="18" charset="0"/>
                <a:cs typeface="Times New Roman" panose="02020603050405020304" pitchFamily="18" charset="0"/>
              </a:rPr>
              <a:t> </a:t>
            </a:r>
            <a:r>
              <a:rPr lang="en-US" altLang="en-US" sz="2800" dirty="0">
                <a:solidFill>
                  <a:srgbClr val="1F487C"/>
                </a:solidFill>
                <a:cs typeface="Calibri" panose="020F0502020204030204" pitchFamily="34" charset="0"/>
              </a:rPr>
              <a:t>needed</a:t>
            </a:r>
            <a:r>
              <a:rPr lang="en-US" altLang="en-US" sz="2800" dirty="0">
                <a:solidFill>
                  <a:srgbClr val="1F487C"/>
                </a:solidFill>
                <a:latin typeface="Times New Roman" panose="02020603050405020304" pitchFamily="18" charset="0"/>
                <a:cs typeface="Times New Roman" panose="02020603050405020304" pitchFamily="18" charset="0"/>
              </a:rPr>
              <a:t> </a:t>
            </a:r>
            <a:r>
              <a:rPr lang="en-US" altLang="en-US" sz="2800" dirty="0">
                <a:solidFill>
                  <a:srgbClr val="1F487C"/>
                </a:solidFill>
                <a:cs typeface="Calibri" panose="020F0502020204030204" pitchFamily="34" charset="0"/>
              </a:rPr>
              <a:t>to</a:t>
            </a:r>
            <a:r>
              <a:rPr lang="en-US" altLang="en-US" sz="2800" dirty="0">
                <a:solidFill>
                  <a:srgbClr val="1F487C"/>
                </a:solidFill>
                <a:latin typeface="Times New Roman" panose="02020603050405020304" pitchFamily="18" charset="0"/>
                <a:cs typeface="Times New Roman" panose="02020603050405020304" pitchFamily="18" charset="0"/>
              </a:rPr>
              <a:t> </a:t>
            </a:r>
            <a:r>
              <a:rPr lang="en-US" altLang="en-US" sz="2800" dirty="0">
                <a:solidFill>
                  <a:srgbClr val="1F487C"/>
                </a:solidFill>
                <a:cs typeface="Calibri" panose="020F0502020204030204" pitchFamily="34" charset="0"/>
              </a:rPr>
              <a:t>clear</a:t>
            </a:r>
            <a:r>
              <a:rPr lang="en-US" altLang="en-US" sz="2800" dirty="0">
                <a:solidFill>
                  <a:srgbClr val="1F487C"/>
                </a:solidFill>
                <a:latin typeface="Times New Roman" panose="02020603050405020304" pitchFamily="18" charset="0"/>
                <a:cs typeface="Times New Roman" panose="02020603050405020304" pitchFamily="18" charset="0"/>
              </a:rPr>
              <a:t> </a:t>
            </a:r>
            <a:r>
              <a:rPr lang="en-US" altLang="en-US" sz="2800" dirty="0">
                <a:solidFill>
                  <a:srgbClr val="1F487C"/>
                </a:solidFill>
                <a:cs typeface="Calibri" panose="020F0502020204030204" pitchFamily="34" charset="0"/>
              </a:rPr>
              <a:t>HBsAg? And have a role in HDV?</a:t>
            </a:r>
            <a:endParaRPr lang="en-US" altLang="en-US" sz="2800" dirty="0">
              <a:cs typeface="Calibri" panose="020F0502020204030204" pitchFamily="34" charset="0"/>
            </a:endParaRPr>
          </a:p>
          <a:p>
            <a:pPr lvl="1" eaLnBrk="1" hangingPunct="1">
              <a:lnSpc>
                <a:spcPts val="3650"/>
              </a:lnSpc>
              <a:spcBef>
                <a:spcPts val="813"/>
              </a:spcBef>
              <a:buClr>
                <a:srgbClr val="C00000"/>
              </a:buClr>
              <a:buFont typeface="Calibri" panose="020F0502020204030204" pitchFamily="34" charset="0"/>
              <a:buAutoNum type="arabicPeriod"/>
            </a:pPr>
            <a:r>
              <a:rPr lang="en-US" altLang="en-US" sz="2800" dirty="0">
                <a:solidFill>
                  <a:srgbClr val="1F487C"/>
                </a:solidFill>
                <a:cs typeface="Calibri" panose="020F0502020204030204" pitchFamily="34" charset="0"/>
              </a:rPr>
              <a:t>Which</a:t>
            </a:r>
            <a:r>
              <a:rPr lang="en-US" altLang="en-US" sz="2800" dirty="0">
                <a:solidFill>
                  <a:srgbClr val="1F487C"/>
                </a:solidFill>
                <a:latin typeface="Times New Roman" panose="02020603050405020304" pitchFamily="18" charset="0"/>
                <a:cs typeface="Times New Roman" panose="02020603050405020304" pitchFamily="18" charset="0"/>
              </a:rPr>
              <a:t> </a:t>
            </a:r>
            <a:r>
              <a:rPr lang="en-US" altLang="en-US" sz="2800" dirty="0">
                <a:solidFill>
                  <a:srgbClr val="1F487C"/>
                </a:solidFill>
                <a:cs typeface="Calibri" panose="020F0502020204030204" pitchFamily="34" charset="0"/>
              </a:rPr>
              <a:t>combinations</a:t>
            </a:r>
            <a:r>
              <a:rPr lang="en-US" altLang="en-US" sz="2800" dirty="0">
                <a:solidFill>
                  <a:srgbClr val="1F487C"/>
                </a:solidFill>
                <a:latin typeface="Times New Roman" panose="02020603050405020304" pitchFamily="18" charset="0"/>
                <a:cs typeface="Times New Roman" panose="02020603050405020304" pitchFamily="18" charset="0"/>
              </a:rPr>
              <a:t> </a:t>
            </a:r>
            <a:r>
              <a:rPr lang="en-US" altLang="en-US" sz="2800" dirty="0">
                <a:solidFill>
                  <a:srgbClr val="1F487C"/>
                </a:solidFill>
                <a:cs typeface="Calibri" panose="020F0502020204030204" pitchFamily="34" charset="0"/>
              </a:rPr>
              <a:t>should</a:t>
            </a:r>
            <a:r>
              <a:rPr lang="en-US" altLang="en-US" sz="2800" dirty="0">
                <a:solidFill>
                  <a:srgbClr val="1F487C"/>
                </a:solidFill>
                <a:latin typeface="Times New Roman" panose="02020603050405020304" pitchFamily="18" charset="0"/>
                <a:cs typeface="Times New Roman" panose="02020603050405020304" pitchFamily="18" charset="0"/>
              </a:rPr>
              <a:t> </a:t>
            </a:r>
            <a:r>
              <a:rPr lang="en-US" altLang="en-US" sz="2800" dirty="0">
                <a:solidFill>
                  <a:srgbClr val="1F487C"/>
                </a:solidFill>
                <a:cs typeface="Calibri" panose="020F0502020204030204" pitchFamily="34" charset="0"/>
              </a:rPr>
              <a:t>be</a:t>
            </a:r>
            <a:r>
              <a:rPr lang="en-US" altLang="en-US" sz="2800" dirty="0">
                <a:solidFill>
                  <a:srgbClr val="1F487C"/>
                </a:solidFill>
                <a:latin typeface="Times New Roman" panose="02020603050405020304" pitchFamily="18" charset="0"/>
                <a:cs typeface="Times New Roman" panose="02020603050405020304" pitchFamily="18" charset="0"/>
              </a:rPr>
              <a:t> </a:t>
            </a:r>
            <a:r>
              <a:rPr lang="en-US" altLang="en-US" sz="2800" dirty="0">
                <a:solidFill>
                  <a:srgbClr val="1F487C"/>
                </a:solidFill>
                <a:cs typeface="Calibri" panose="020F0502020204030204" pitchFamily="34" charset="0"/>
              </a:rPr>
              <a:t>prioritized</a:t>
            </a:r>
            <a:r>
              <a:rPr lang="en-US" altLang="en-US" sz="2800" dirty="0">
                <a:solidFill>
                  <a:srgbClr val="1F487C"/>
                </a:solidFill>
                <a:latin typeface="Times New Roman" panose="02020603050405020304" pitchFamily="18" charset="0"/>
                <a:cs typeface="Times New Roman" panose="02020603050405020304" pitchFamily="18" charset="0"/>
              </a:rPr>
              <a:t> </a:t>
            </a:r>
            <a:r>
              <a:rPr lang="en-US" altLang="en-US" sz="2800" dirty="0">
                <a:solidFill>
                  <a:srgbClr val="1F487C"/>
                </a:solidFill>
                <a:cs typeface="Calibri" panose="020F0502020204030204" pitchFamily="34" charset="0"/>
              </a:rPr>
              <a:t>in</a:t>
            </a:r>
            <a:r>
              <a:rPr lang="en-US" altLang="en-US" sz="2800" dirty="0">
                <a:solidFill>
                  <a:srgbClr val="1F487C"/>
                </a:solidFill>
                <a:latin typeface="Times New Roman" panose="02020603050405020304" pitchFamily="18" charset="0"/>
                <a:cs typeface="Times New Roman" panose="02020603050405020304" pitchFamily="18" charset="0"/>
              </a:rPr>
              <a:t> </a:t>
            </a:r>
            <a:r>
              <a:rPr lang="en-US" altLang="en-US" sz="2800" dirty="0">
                <a:solidFill>
                  <a:srgbClr val="1F487C"/>
                </a:solidFill>
                <a:cs typeface="Calibri" panose="020F0502020204030204" pitchFamily="34" charset="0"/>
              </a:rPr>
              <a:t>Platform</a:t>
            </a:r>
            <a:r>
              <a:rPr lang="en-US" altLang="en-US" sz="2800" dirty="0">
                <a:solidFill>
                  <a:srgbClr val="1F487C"/>
                </a:solidFill>
                <a:latin typeface="Times New Roman" panose="02020603050405020304" pitchFamily="18" charset="0"/>
                <a:cs typeface="Times New Roman" panose="02020603050405020304" pitchFamily="18" charset="0"/>
              </a:rPr>
              <a:t> </a:t>
            </a:r>
            <a:r>
              <a:rPr lang="en-US" altLang="en-US" sz="2800" dirty="0">
                <a:solidFill>
                  <a:srgbClr val="1F487C"/>
                </a:solidFill>
                <a:cs typeface="Calibri" panose="020F0502020204030204" pitchFamily="34" charset="0"/>
              </a:rPr>
              <a:t>studies and</a:t>
            </a:r>
            <a:r>
              <a:rPr lang="en-US" altLang="en-US" sz="2800" dirty="0">
                <a:solidFill>
                  <a:srgbClr val="1F487C"/>
                </a:solidFill>
                <a:latin typeface="Times New Roman" panose="02020603050405020304" pitchFamily="18" charset="0"/>
                <a:cs typeface="Times New Roman" panose="02020603050405020304" pitchFamily="18" charset="0"/>
              </a:rPr>
              <a:t> </a:t>
            </a:r>
            <a:r>
              <a:rPr lang="en-US" altLang="en-US" sz="2800" dirty="0">
                <a:solidFill>
                  <a:srgbClr val="1F487C"/>
                </a:solidFill>
                <a:cs typeface="Calibri" panose="020F0502020204030204" pitchFamily="34" charset="0"/>
              </a:rPr>
              <a:t>in</a:t>
            </a:r>
            <a:r>
              <a:rPr lang="en-US" altLang="en-US" sz="2800" dirty="0">
                <a:solidFill>
                  <a:srgbClr val="1F487C"/>
                </a:solidFill>
                <a:latin typeface="Times New Roman" panose="02020603050405020304" pitchFamily="18" charset="0"/>
                <a:cs typeface="Times New Roman" panose="02020603050405020304" pitchFamily="18" charset="0"/>
              </a:rPr>
              <a:t> </a:t>
            </a:r>
            <a:r>
              <a:rPr lang="en-US" altLang="en-US" sz="2800" dirty="0">
                <a:solidFill>
                  <a:srgbClr val="1F487C"/>
                </a:solidFill>
                <a:cs typeface="Calibri" panose="020F0502020204030204" pitchFamily="34" charset="0"/>
              </a:rPr>
              <a:t>which</a:t>
            </a:r>
            <a:r>
              <a:rPr lang="en-US" altLang="en-US" sz="2800" dirty="0">
                <a:solidFill>
                  <a:srgbClr val="1F487C"/>
                </a:solidFill>
                <a:latin typeface="Times New Roman" panose="02020603050405020304" pitchFamily="18" charset="0"/>
                <a:cs typeface="Times New Roman" panose="02020603050405020304" pitchFamily="18" charset="0"/>
              </a:rPr>
              <a:t> </a:t>
            </a:r>
            <a:r>
              <a:rPr lang="en-US" altLang="en-US" sz="2800" dirty="0">
                <a:solidFill>
                  <a:srgbClr val="1F487C"/>
                </a:solidFill>
                <a:cs typeface="Calibri" panose="020F0502020204030204" pitchFamily="34" charset="0"/>
              </a:rPr>
              <a:t>patient</a:t>
            </a:r>
            <a:r>
              <a:rPr lang="en-US" altLang="en-US" sz="2800" dirty="0">
                <a:solidFill>
                  <a:srgbClr val="1F487C"/>
                </a:solidFill>
                <a:latin typeface="Times New Roman" panose="02020603050405020304" pitchFamily="18" charset="0"/>
                <a:cs typeface="Times New Roman" panose="02020603050405020304" pitchFamily="18" charset="0"/>
              </a:rPr>
              <a:t> </a:t>
            </a:r>
            <a:r>
              <a:rPr lang="en-US" altLang="en-US" sz="2800" dirty="0">
                <a:solidFill>
                  <a:srgbClr val="1F487C"/>
                </a:solidFill>
                <a:cs typeface="Calibri" panose="020F0502020204030204" pitchFamily="34" charset="0"/>
              </a:rPr>
              <a:t>populations? For HDV ?  Treat all ?</a:t>
            </a:r>
            <a:endParaRPr lang="en-US" altLang="en-US" sz="2800" dirty="0">
              <a:cs typeface="Calibri" panose="020F0502020204030204" pitchFamily="34" charset="0"/>
            </a:endParaRPr>
          </a:p>
        </p:txBody>
      </p:sp>
      <p:sp>
        <p:nvSpPr>
          <p:cNvPr id="5" name="object 5">
            <a:extLst>
              <a:ext uri="{FF2B5EF4-FFF2-40B4-BE49-F238E27FC236}">
                <a16:creationId xmlns:a16="http://schemas.microsoft.com/office/drawing/2014/main" id="{D17ED787-1ADB-DD4B-8F20-63516DCA49CB}"/>
              </a:ext>
            </a:extLst>
          </p:cNvPr>
          <p:cNvSpPr txBox="1"/>
          <p:nvPr/>
        </p:nvSpPr>
        <p:spPr>
          <a:xfrm>
            <a:off x="79375" y="6616700"/>
            <a:ext cx="1968500" cy="184666"/>
          </a:xfrm>
          <a:prstGeom prst="rect">
            <a:avLst/>
          </a:prstGeom>
        </p:spPr>
        <p:txBody>
          <a:bodyPr lIns="0" tIns="0" rIns="0" bIns="0">
            <a:spAutoFit/>
          </a:bodyPr>
          <a:lstStyle/>
          <a:p>
            <a:pPr marL="12700" eaLnBrk="1" fontAlgn="auto" hangingPunct="1">
              <a:spcBef>
                <a:spcPts val="0"/>
              </a:spcBef>
              <a:spcAft>
                <a:spcPts val="0"/>
              </a:spcAft>
              <a:defRPr/>
            </a:pPr>
            <a:r>
              <a:rPr sz="1200" spc="-5" dirty="0">
                <a:latin typeface="Calibri"/>
                <a:cs typeface="Calibri"/>
              </a:rPr>
              <a:t>H</a:t>
            </a:r>
            <a:r>
              <a:rPr sz="1200" spc="-30" dirty="0">
                <a:latin typeface="Calibri"/>
                <a:cs typeface="Calibri"/>
              </a:rPr>
              <a:t>B</a:t>
            </a:r>
            <a:r>
              <a:rPr sz="1200" dirty="0">
                <a:latin typeface="Calibri"/>
                <a:cs typeface="Calibri"/>
              </a:rPr>
              <a:t>V</a:t>
            </a:r>
            <a:r>
              <a:rPr sz="1200" spc="-25" dirty="0">
                <a:latin typeface="Times New Roman"/>
                <a:cs typeface="Times New Roman"/>
              </a:rPr>
              <a:t> </a:t>
            </a:r>
            <a:r>
              <a:rPr sz="1200" spc="-15" dirty="0">
                <a:latin typeface="Calibri"/>
                <a:cs typeface="Calibri"/>
              </a:rPr>
              <a:t>Fo</a:t>
            </a:r>
            <a:r>
              <a:rPr sz="1200" spc="-5" dirty="0">
                <a:latin typeface="Calibri"/>
                <a:cs typeface="Calibri"/>
              </a:rPr>
              <a:t>r</a:t>
            </a:r>
            <a:r>
              <a:rPr sz="1200" dirty="0">
                <a:latin typeface="Calibri"/>
                <a:cs typeface="Calibri"/>
              </a:rPr>
              <a:t>u</a:t>
            </a:r>
            <a:r>
              <a:rPr sz="1200" spc="-10" dirty="0">
                <a:latin typeface="Calibri"/>
                <a:cs typeface="Calibri"/>
              </a:rPr>
              <a:t>m</a:t>
            </a:r>
            <a:r>
              <a:rPr sz="1200" spc="-50" dirty="0">
                <a:latin typeface="Times New Roman"/>
                <a:cs typeface="Times New Roman"/>
              </a:rPr>
              <a:t> </a:t>
            </a:r>
            <a:r>
              <a:rPr sz="1200" spc="-5" dirty="0">
                <a:latin typeface="Calibri"/>
                <a:cs typeface="Calibri"/>
              </a:rPr>
              <a:t>6,</a:t>
            </a:r>
            <a:r>
              <a:rPr sz="1200" spc="-25" dirty="0">
                <a:latin typeface="Times New Roman"/>
                <a:cs typeface="Times New Roman"/>
              </a:rPr>
              <a:t> </a:t>
            </a:r>
            <a:r>
              <a:rPr sz="1200" spc="-15" dirty="0">
                <a:latin typeface="Calibri"/>
                <a:cs typeface="Calibri"/>
              </a:rPr>
              <a:t>B</a:t>
            </a:r>
            <a:r>
              <a:rPr sz="1200" spc="-5" dirty="0">
                <a:latin typeface="Calibri"/>
                <a:cs typeface="Calibri"/>
              </a:rPr>
              <a:t>o</a:t>
            </a:r>
            <a:r>
              <a:rPr sz="1200" spc="-10" dirty="0">
                <a:latin typeface="Calibri"/>
                <a:cs typeface="Calibri"/>
              </a:rPr>
              <a:t>s</a:t>
            </a:r>
            <a:r>
              <a:rPr sz="1200" spc="-15" dirty="0">
                <a:latin typeface="Calibri"/>
                <a:cs typeface="Calibri"/>
              </a:rPr>
              <a:t>t</a:t>
            </a:r>
            <a:r>
              <a:rPr sz="1200" spc="-5" dirty="0">
                <a:latin typeface="Calibri"/>
                <a:cs typeface="Calibri"/>
              </a:rPr>
              <a:t>o</a:t>
            </a:r>
            <a:r>
              <a:rPr sz="1200" dirty="0">
                <a:latin typeface="Calibri"/>
                <a:cs typeface="Calibri"/>
              </a:rPr>
              <a:t>n</a:t>
            </a:r>
            <a:r>
              <a:rPr sz="1200" spc="-30" dirty="0">
                <a:latin typeface="Times New Roman"/>
                <a:cs typeface="Times New Roman"/>
              </a:rPr>
              <a:t> </a:t>
            </a:r>
            <a:r>
              <a:rPr sz="1200" spc="-10" dirty="0">
                <a:latin typeface="Calibri"/>
                <a:cs typeface="Calibri"/>
              </a:rPr>
              <a:t>N</a:t>
            </a:r>
            <a:r>
              <a:rPr sz="1200" spc="-5" dirty="0">
                <a:latin typeface="Calibri"/>
                <a:cs typeface="Calibri"/>
              </a:rPr>
              <a:t>o</a:t>
            </a:r>
            <a:r>
              <a:rPr sz="1200" dirty="0">
                <a:latin typeface="Calibri"/>
                <a:cs typeface="Calibri"/>
              </a:rPr>
              <a:t>v</a:t>
            </a:r>
            <a:r>
              <a:rPr sz="1200" spc="-35" dirty="0">
                <a:latin typeface="Times New Roman"/>
                <a:cs typeface="Times New Roman"/>
              </a:rPr>
              <a:t> </a:t>
            </a:r>
            <a:r>
              <a:rPr sz="1200" spc="-10" dirty="0">
                <a:latin typeface="Calibri"/>
                <a:cs typeface="Calibri"/>
              </a:rPr>
              <a:t>2</a:t>
            </a:r>
            <a:r>
              <a:rPr sz="1200" spc="-5" dirty="0">
                <a:latin typeface="Calibri"/>
                <a:cs typeface="Calibri"/>
              </a:rPr>
              <a:t>0</a:t>
            </a:r>
            <a:r>
              <a:rPr sz="1200" spc="-10" dirty="0">
                <a:latin typeface="Calibri"/>
                <a:cs typeface="Calibri"/>
              </a:rPr>
              <a:t>19</a:t>
            </a:r>
            <a:endParaRPr sz="1200" dirty="0">
              <a:latin typeface="Calibri"/>
              <a:cs typeface="Calibri"/>
            </a:endParaRPr>
          </a:p>
        </p:txBody>
      </p:sp>
      <p:sp>
        <p:nvSpPr>
          <p:cNvPr id="6" name="Title 1">
            <a:extLst>
              <a:ext uri="{FF2B5EF4-FFF2-40B4-BE49-F238E27FC236}">
                <a16:creationId xmlns:a16="http://schemas.microsoft.com/office/drawing/2014/main" id="{3703EF1C-7415-F046-B4A3-26AB12967A68}"/>
              </a:ext>
            </a:extLst>
          </p:cNvPr>
          <p:cNvSpPr>
            <a:spLocks noGrp="1"/>
          </p:cNvSpPr>
          <p:nvPr>
            <p:ph type="title"/>
          </p:nvPr>
        </p:nvSpPr>
        <p:spPr>
          <a:xfrm>
            <a:off x="199958" y="138665"/>
            <a:ext cx="10871200" cy="646331"/>
          </a:xfrm>
          <a:noFill/>
          <a:ln w="12700">
            <a:noFill/>
            <a:miter lim="400000"/>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p>
            <a:pPr defTabSz="457200"/>
            <a:r>
              <a:rPr lang="en-US" b="1" kern="1200" dirty="0">
                <a:solidFill>
                  <a:schemeClr val="bg1"/>
                </a:solidFill>
                <a:latin typeface="Calibri" panose="020F0502020204030204" pitchFamily="34" charset="0"/>
                <a:cs typeface="Calibri" panose="020F0502020204030204" pitchFamily="34" charset="0"/>
                <a:sym typeface="Helvetica Neue Medium"/>
              </a:rPr>
              <a:t>A Long Way to the Promised Land…</a:t>
            </a:r>
          </a:p>
        </p:txBody>
      </p:sp>
    </p:spTree>
    <p:extLst>
      <p:ext uri="{BB962C8B-B14F-4D97-AF65-F5344CB8AC3E}">
        <p14:creationId xmlns:p14="http://schemas.microsoft.com/office/powerpoint/2010/main" val="32810993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6" descr="PPT-15.png">
            <a:extLst>
              <a:ext uri="{FF2B5EF4-FFF2-40B4-BE49-F238E27FC236}">
                <a16:creationId xmlns:a16="http://schemas.microsoft.com/office/drawing/2014/main" id="{BBCD24AC-C5FC-41D4-8617-1D383D6E84A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833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5" name="Content Placeholder 5"/>
          <p:cNvPicPr>
            <a:picLocks noGrp="1" noChangeAspect="1"/>
          </p:cNvPicPr>
          <p:nvPr>
            <p:ph idx="4294967295"/>
          </p:nvPr>
        </p:nvPicPr>
        <p:blipFill>
          <a:blip r:embed="rId4">
            <a:extLst>
              <a:ext uri="{28A0092B-C50C-407E-A947-70E740481C1C}">
                <a14:useLocalDpi xmlns:a14="http://schemas.microsoft.com/office/drawing/2010/main"/>
              </a:ext>
            </a:extLst>
          </a:blip>
          <a:srcRect/>
          <a:stretch>
            <a:fillRect/>
          </a:stretch>
        </p:blipFill>
        <p:spPr bwMode="auto">
          <a:xfrm>
            <a:off x="3752851" y="1831976"/>
            <a:ext cx="5059363" cy="39608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2986088" y="2201864"/>
            <a:ext cx="1122362" cy="523875"/>
          </a:xfrm>
          <a:prstGeom prst="rect">
            <a:avLst/>
          </a:prstGeom>
          <a:noFill/>
        </p:spPr>
        <p:txBody>
          <a:bodyPr wrap="none">
            <a:spAutoFit/>
          </a:bodyPr>
          <a:lstStyle/>
          <a:p>
            <a:pPr defTabSz="914400" fontAlgn="base">
              <a:spcBef>
                <a:spcPct val="0"/>
              </a:spcBef>
              <a:spcAft>
                <a:spcPct val="0"/>
              </a:spcAft>
              <a:defRPr/>
            </a:pPr>
            <a:r>
              <a:rPr lang="en-US" sz="2800" dirty="0">
                <a:solidFill>
                  <a:srgbClr val="000000">
                    <a:lumMod val="75000"/>
                    <a:lumOff val="25000"/>
                  </a:srgbClr>
                </a:solidFill>
                <a:latin typeface="Calibri" pitchFamily="34" charset="0"/>
                <a:ea typeface="ＭＳ Ｐゴシック" charset="0"/>
                <a:cs typeface="Calibri" pitchFamily="34" charset="0"/>
              </a:rPr>
              <a:t>HBsAg</a:t>
            </a:r>
          </a:p>
        </p:txBody>
      </p:sp>
      <p:sp>
        <p:nvSpPr>
          <p:cNvPr id="8" name="TextBox 7"/>
          <p:cNvSpPr txBox="1"/>
          <p:nvPr/>
        </p:nvSpPr>
        <p:spPr>
          <a:xfrm>
            <a:off x="2654301" y="4508501"/>
            <a:ext cx="1001713" cy="523875"/>
          </a:xfrm>
          <a:prstGeom prst="rect">
            <a:avLst/>
          </a:prstGeom>
          <a:noFill/>
        </p:spPr>
        <p:txBody>
          <a:bodyPr wrap="none">
            <a:spAutoFit/>
          </a:bodyPr>
          <a:lstStyle/>
          <a:p>
            <a:pPr defTabSz="914400" fontAlgn="base">
              <a:spcBef>
                <a:spcPct val="0"/>
              </a:spcBef>
              <a:spcAft>
                <a:spcPct val="0"/>
              </a:spcAft>
              <a:defRPr/>
            </a:pPr>
            <a:r>
              <a:rPr lang="en-US" sz="2800" dirty="0">
                <a:solidFill>
                  <a:srgbClr val="000000">
                    <a:lumMod val="75000"/>
                    <a:lumOff val="25000"/>
                  </a:srgbClr>
                </a:solidFill>
                <a:latin typeface="Calibri" pitchFamily="34" charset="0"/>
                <a:ea typeface="ＭＳ Ｐゴシック" charset="0"/>
                <a:cs typeface="Calibri" pitchFamily="34" charset="0"/>
              </a:rPr>
              <a:t>HDAg</a:t>
            </a:r>
          </a:p>
        </p:txBody>
      </p:sp>
      <p:sp>
        <p:nvSpPr>
          <p:cNvPr id="9" name="TextBox 8"/>
          <p:cNvSpPr txBox="1"/>
          <p:nvPr/>
        </p:nvSpPr>
        <p:spPr>
          <a:xfrm>
            <a:off x="7372350" y="1057276"/>
            <a:ext cx="1576388" cy="523875"/>
          </a:xfrm>
          <a:prstGeom prst="rect">
            <a:avLst/>
          </a:prstGeom>
          <a:noFill/>
        </p:spPr>
        <p:txBody>
          <a:bodyPr wrap="none">
            <a:spAutoFit/>
          </a:bodyPr>
          <a:lstStyle/>
          <a:p>
            <a:pPr defTabSz="914400" fontAlgn="base">
              <a:spcBef>
                <a:spcPct val="0"/>
              </a:spcBef>
              <a:spcAft>
                <a:spcPct val="0"/>
              </a:spcAft>
              <a:defRPr/>
            </a:pPr>
            <a:r>
              <a:rPr lang="en-US" sz="2800" dirty="0">
                <a:solidFill>
                  <a:srgbClr val="000000">
                    <a:lumMod val="75000"/>
                    <a:lumOff val="25000"/>
                  </a:srgbClr>
                </a:solidFill>
                <a:latin typeface="Calibri" pitchFamily="34" charset="0"/>
                <a:ea typeface="ＭＳ Ｐゴシック" charset="0"/>
                <a:cs typeface="Calibri" pitchFamily="34" charset="0"/>
              </a:rPr>
              <a:t>HDV-RNA</a:t>
            </a:r>
          </a:p>
        </p:txBody>
      </p:sp>
      <p:sp>
        <p:nvSpPr>
          <p:cNvPr id="2" name="Arc 1"/>
          <p:cNvSpPr/>
          <p:nvPr/>
        </p:nvSpPr>
        <p:spPr bwMode="auto">
          <a:xfrm rot="10800000" flipV="1">
            <a:off x="3392488" y="4137025"/>
            <a:ext cx="3168650" cy="895350"/>
          </a:xfrm>
          <a:prstGeom prst="arc">
            <a:avLst>
              <a:gd name="adj1" fmla="val 11574076"/>
              <a:gd name="adj2" fmla="val 0"/>
            </a:avLst>
          </a:prstGeom>
          <a:noFill/>
          <a:ln w="28575">
            <a:solidFill>
              <a:schemeClr val="accent1"/>
            </a:solidFill>
            <a:headEnd type="arrow" w="med" len="med"/>
            <a:tailEnd type="none" w="med" len="med"/>
          </a:ln>
          <a:effectLst/>
        </p:spPr>
        <p:txBody>
          <a:bodyPr lIns="90000" tIns="46800" rIns="90000" bIns="46800" anchor="ctr"/>
          <a:lstStyle/>
          <a:p>
            <a:pPr defTabSz="914400" fontAlgn="base">
              <a:spcBef>
                <a:spcPct val="0"/>
              </a:spcBef>
              <a:spcAft>
                <a:spcPct val="0"/>
              </a:spcAft>
              <a:defRPr/>
            </a:pPr>
            <a:endParaRPr lang="en-US">
              <a:solidFill>
                <a:srgbClr val="000000"/>
              </a:solidFill>
              <a:latin typeface="Arial" charset="0"/>
              <a:ea typeface="ＭＳ Ｐゴシック" charset="0"/>
              <a:cs typeface="Arial" charset="0"/>
            </a:endParaRPr>
          </a:p>
        </p:txBody>
      </p:sp>
      <p:sp>
        <p:nvSpPr>
          <p:cNvPr id="11270" name="TextBox 2"/>
          <p:cNvSpPr txBox="1">
            <a:spLocks noChangeArrowheads="1"/>
          </p:cNvSpPr>
          <p:nvPr/>
        </p:nvSpPr>
        <p:spPr bwMode="auto">
          <a:xfrm>
            <a:off x="7105651" y="1492251"/>
            <a:ext cx="4124655"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5750" indent="-28575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1" fontAlgn="base" hangingPunct="1">
              <a:spcBef>
                <a:spcPct val="0"/>
              </a:spcBef>
              <a:spcAft>
                <a:spcPct val="0"/>
              </a:spcAft>
              <a:buFont typeface="Arial" charset="0"/>
              <a:buChar char="•"/>
            </a:pPr>
            <a:r>
              <a:rPr lang="en-US" sz="1800" dirty="0">
                <a:solidFill>
                  <a:srgbClr val="404040"/>
                </a:solidFill>
                <a:latin typeface="Calibri" charset="0"/>
                <a:cs typeface="Arial" charset="0"/>
              </a:rPr>
              <a:t>The smallest of all animal viruses</a:t>
            </a:r>
          </a:p>
          <a:p>
            <a:pPr defTabSz="914400" eaLnBrk="1" fontAlgn="base" hangingPunct="1">
              <a:spcBef>
                <a:spcPct val="0"/>
              </a:spcBef>
              <a:spcAft>
                <a:spcPct val="0"/>
              </a:spcAft>
              <a:buFont typeface="Arial" charset="0"/>
              <a:buChar char="•"/>
            </a:pPr>
            <a:r>
              <a:rPr lang="en-US" sz="1800" dirty="0">
                <a:solidFill>
                  <a:srgbClr val="404040"/>
                </a:solidFill>
                <a:latin typeface="Calibri" charset="0"/>
                <a:cs typeface="Arial" charset="0"/>
              </a:rPr>
              <a:t>Highly paired – rod like structure</a:t>
            </a:r>
          </a:p>
          <a:p>
            <a:pPr defTabSz="914400" eaLnBrk="1" fontAlgn="base" hangingPunct="1">
              <a:spcBef>
                <a:spcPct val="0"/>
              </a:spcBef>
              <a:spcAft>
                <a:spcPct val="0"/>
              </a:spcAft>
              <a:buFont typeface="Arial" charset="0"/>
              <a:buChar char="•"/>
            </a:pPr>
            <a:r>
              <a:rPr lang="en-US" sz="1800" dirty="0">
                <a:solidFill>
                  <a:srgbClr val="404040"/>
                </a:solidFill>
                <a:latin typeface="Calibri" charset="0"/>
                <a:cs typeface="Arial" charset="0"/>
              </a:rPr>
              <a:t>No native viral enzymes but Ribozymes</a:t>
            </a:r>
          </a:p>
          <a:p>
            <a:pPr defTabSz="914400" eaLnBrk="1" fontAlgn="base" hangingPunct="1">
              <a:spcBef>
                <a:spcPct val="0"/>
              </a:spcBef>
              <a:spcAft>
                <a:spcPct val="0"/>
              </a:spcAft>
              <a:buFont typeface="Arial" charset="0"/>
              <a:buChar char="•"/>
            </a:pPr>
            <a:r>
              <a:rPr lang="en-US" sz="1800" dirty="0">
                <a:solidFill>
                  <a:srgbClr val="404040"/>
                </a:solidFill>
                <a:latin typeface="Calibri" charset="0"/>
                <a:cs typeface="Arial" charset="0"/>
              </a:rPr>
              <a:t>Only encodes S-</a:t>
            </a:r>
            <a:r>
              <a:rPr lang="en-US" sz="1800" dirty="0" err="1">
                <a:solidFill>
                  <a:srgbClr val="404040"/>
                </a:solidFill>
                <a:latin typeface="Calibri" charset="0"/>
                <a:cs typeface="Arial" charset="0"/>
              </a:rPr>
              <a:t>HDAg</a:t>
            </a:r>
            <a:endParaRPr lang="en-US" sz="1800" dirty="0">
              <a:solidFill>
                <a:srgbClr val="404040"/>
              </a:solidFill>
              <a:latin typeface="Calibri" charset="0"/>
              <a:cs typeface="Arial" charset="0"/>
            </a:endParaRPr>
          </a:p>
          <a:p>
            <a:pPr defTabSz="914400" eaLnBrk="1" fontAlgn="base" hangingPunct="1">
              <a:spcBef>
                <a:spcPct val="0"/>
              </a:spcBef>
              <a:spcAft>
                <a:spcPct val="0"/>
              </a:spcAft>
              <a:buFont typeface="Arial" charset="0"/>
              <a:buChar char="•"/>
            </a:pPr>
            <a:endParaRPr lang="en-US" sz="1800" dirty="0">
              <a:solidFill>
                <a:srgbClr val="404040"/>
              </a:solidFill>
              <a:latin typeface="Calibri" charset="0"/>
              <a:cs typeface="Arial" charset="0"/>
            </a:endParaRPr>
          </a:p>
        </p:txBody>
      </p:sp>
      <p:sp>
        <p:nvSpPr>
          <p:cNvPr id="10" name="Arc 9"/>
          <p:cNvSpPr/>
          <p:nvPr/>
        </p:nvSpPr>
        <p:spPr bwMode="auto">
          <a:xfrm rot="16489399">
            <a:off x="5394326" y="2152651"/>
            <a:ext cx="3625850" cy="2022475"/>
          </a:xfrm>
          <a:prstGeom prst="arc">
            <a:avLst/>
          </a:prstGeom>
          <a:noFill/>
          <a:ln w="28575">
            <a:solidFill>
              <a:schemeClr val="accent1"/>
            </a:solidFill>
            <a:headEnd type="arrow" w="med" len="med"/>
            <a:tailEnd type="none" w="med" len="med"/>
          </a:ln>
          <a:effectLst/>
        </p:spPr>
        <p:txBody>
          <a:bodyPr lIns="90000" tIns="46800" rIns="90000" bIns="46800" anchor="ctr"/>
          <a:lstStyle/>
          <a:p>
            <a:pPr defTabSz="914400" fontAlgn="base">
              <a:spcBef>
                <a:spcPct val="0"/>
              </a:spcBef>
              <a:spcAft>
                <a:spcPct val="0"/>
              </a:spcAft>
              <a:defRPr/>
            </a:pPr>
            <a:endParaRPr lang="en-US">
              <a:solidFill>
                <a:srgbClr val="000000"/>
              </a:solidFill>
              <a:latin typeface="Arial" charset="0"/>
              <a:ea typeface="ＭＳ Ｐゴシック" charset="0"/>
              <a:cs typeface="Arial" charset="0"/>
            </a:endParaRPr>
          </a:p>
        </p:txBody>
      </p:sp>
      <p:sp>
        <p:nvSpPr>
          <p:cNvPr id="13" name="TextBox 12"/>
          <p:cNvSpPr txBox="1"/>
          <p:nvPr/>
        </p:nvSpPr>
        <p:spPr>
          <a:xfrm>
            <a:off x="1557339" y="2697164"/>
            <a:ext cx="3621087" cy="922337"/>
          </a:xfrm>
          <a:prstGeom prst="rect">
            <a:avLst/>
          </a:prstGeom>
          <a:noFill/>
        </p:spPr>
        <p:txBody>
          <a:bodyPr wrap="none">
            <a:spAutoFit/>
          </a:bodyPr>
          <a:lstStyle/>
          <a:p>
            <a:pPr marL="285750" indent="-285750" defTabSz="914400" fontAlgn="base">
              <a:spcBef>
                <a:spcPct val="0"/>
              </a:spcBef>
              <a:spcAft>
                <a:spcPct val="0"/>
              </a:spcAft>
              <a:buFont typeface="Arial" pitchFamily="34" charset="0"/>
              <a:buChar char="•"/>
              <a:defRPr/>
            </a:pPr>
            <a:r>
              <a:rPr lang="en-US" dirty="0">
                <a:solidFill>
                  <a:srgbClr val="000000">
                    <a:lumMod val="75000"/>
                    <a:lumOff val="25000"/>
                  </a:srgbClr>
                </a:solidFill>
                <a:latin typeface="Calibri" pitchFamily="34" charset="0"/>
                <a:ea typeface="ＭＳ Ｐゴシック" charset="0"/>
                <a:cs typeface="Calibri" pitchFamily="34" charset="0"/>
              </a:rPr>
              <a:t>HBsAg particles can self assemble</a:t>
            </a:r>
          </a:p>
          <a:p>
            <a:pPr marL="285750" indent="-285750" defTabSz="914400" fontAlgn="base">
              <a:spcBef>
                <a:spcPct val="0"/>
              </a:spcBef>
              <a:spcAft>
                <a:spcPct val="0"/>
              </a:spcAft>
              <a:buFont typeface="Arial" pitchFamily="34" charset="0"/>
              <a:buChar char="•"/>
              <a:defRPr/>
            </a:pPr>
            <a:r>
              <a:rPr lang="en-US" dirty="0">
                <a:solidFill>
                  <a:srgbClr val="000000">
                    <a:lumMod val="75000"/>
                    <a:lumOff val="25000"/>
                  </a:srgbClr>
                </a:solidFill>
                <a:latin typeface="Calibri" pitchFamily="34" charset="0"/>
                <a:ea typeface="ＭＳ Ｐゴシック" charset="0"/>
                <a:cs typeface="Calibri" pitchFamily="34" charset="0"/>
              </a:rPr>
              <a:t>HBV: 1 virion x 10</a:t>
            </a:r>
            <a:r>
              <a:rPr lang="en-US" baseline="30000" dirty="0">
                <a:solidFill>
                  <a:srgbClr val="000000">
                    <a:lumMod val="75000"/>
                    <a:lumOff val="25000"/>
                  </a:srgbClr>
                </a:solidFill>
                <a:latin typeface="Calibri" pitchFamily="34" charset="0"/>
                <a:ea typeface="ＭＳ Ｐゴシック" charset="0"/>
                <a:cs typeface="Calibri" pitchFamily="34" charset="0"/>
              </a:rPr>
              <a:t>3</a:t>
            </a:r>
            <a:r>
              <a:rPr lang="en-US" dirty="0">
                <a:solidFill>
                  <a:srgbClr val="000000">
                    <a:lumMod val="75000"/>
                    <a:lumOff val="25000"/>
                  </a:srgbClr>
                </a:solidFill>
                <a:latin typeface="Calibri" pitchFamily="34" charset="0"/>
                <a:ea typeface="ＭＳ Ｐゴシック" charset="0"/>
                <a:cs typeface="Calibri" pitchFamily="34" charset="0"/>
              </a:rPr>
              <a:t>-10</a:t>
            </a:r>
            <a:r>
              <a:rPr lang="en-US" baseline="30000" dirty="0">
                <a:solidFill>
                  <a:srgbClr val="000000">
                    <a:lumMod val="75000"/>
                    <a:lumOff val="25000"/>
                  </a:srgbClr>
                </a:solidFill>
                <a:latin typeface="Calibri" pitchFamily="34" charset="0"/>
                <a:ea typeface="ＭＳ Ｐゴシック" charset="0"/>
                <a:cs typeface="Calibri" pitchFamily="34" charset="0"/>
              </a:rPr>
              <a:t>6</a:t>
            </a:r>
            <a:r>
              <a:rPr lang="en-US" dirty="0">
                <a:solidFill>
                  <a:srgbClr val="000000">
                    <a:lumMod val="75000"/>
                    <a:lumOff val="25000"/>
                  </a:srgbClr>
                </a:solidFill>
                <a:latin typeface="Calibri" pitchFamily="34" charset="0"/>
                <a:ea typeface="ＭＳ Ｐゴシック" charset="0"/>
                <a:cs typeface="Calibri" pitchFamily="34" charset="0"/>
              </a:rPr>
              <a:t> particles</a:t>
            </a:r>
          </a:p>
          <a:p>
            <a:pPr marL="285750" indent="-285750" defTabSz="914400" fontAlgn="base">
              <a:spcBef>
                <a:spcPct val="0"/>
              </a:spcBef>
              <a:spcAft>
                <a:spcPct val="0"/>
              </a:spcAft>
              <a:buFont typeface="Arial" pitchFamily="34" charset="0"/>
              <a:buChar char="•"/>
              <a:defRPr/>
            </a:pPr>
            <a:endParaRPr lang="en-US" dirty="0">
              <a:solidFill>
                <a:srgbClr val="000000">
                  <a:lumMod val="75000"/>
                  <a:lumOff val="25000"/>
                </a:srgbClr>
              </a:solidFill>
              <a:latin typeface="Calibri" pitchFamily="34" charset="0"/>
              <a:ea typeface="ＭＳ Ｐゴシック" charset="0"/>
              <a:cs typeface="Calibri" pitchFamily="34" charset="0"/>
            </a:endParaRPr>
          </a:p>
        </p:txBody>
      </p:sp>
      <p:sp>
        <p:nvSpPr>
          <p:cNvPr id="14" name="Arc 13"/>
          <p:cNvSpPr/>
          <p:nvPr/>
        </p:nvSpPr>
        <p:spPr bwMode="auto">
          <a:xfrm rot="5106365" flipH="1">
            <a:off x="3961607" y="1658145"/>
            <a:ext cx="881063" cy="2466975"/>
          </a:xfrm>
          <a:prstGeom prst="arc">
            <a:avLst>
              <a:gd name="adj1" fmla="val 16502091"/>
              <a:gd name="adj2" fmla="val 2156664"/>
            </a:avLst>
          </a:prstGeom>
          <a:noFill/>
          <a:ln w="28575">
            <a:solidFill>
              <a:schemeClr val="accent1"/>
            </a:solidFill>
            <a:headEnd type="arrow" w="med" len="med"/>
            <a:tailEnd type="none" w="med" len="med"/>
          </a:ln>
          <a:effectLst/>
        </p:spPr>
        <p:txBody>
          <a:bodyPr lIns="90000" tIns="46800" rIns="90000" bIns="46800" anchor="ctr"/>
          <a:lstStyle/>
          <a:p>
            <a:pPr defTabSz="914400" fontAlgn="base">
              <a:spcBef>
                <a:spcPct val="0"/>
              </a:spcBef>
              <a:spcAft>
                <a:spcPct val="0"/>
              </a:spcAft>
              <a:defRPr/>
            </a:pPr>
            <a:endParaRPr lang="en-US">
              <a:solidFill>
                <a:srgbClr val="000000"/>
              </a:solidFill>
              <a:latin typeface="Arial" charset="0"/>
              <a:ea typeface="ＭＳ Ｐゴシック" charset="0"/>
              <a:cs typeface="Arial" charset="0"/>
            </a:endParaRPr>
          </a:p>
        </p:txBody>
      </p:sp>
      <p:sp>
        <p:nvSpPr>
          <p:cNvPr id="11274" name="TextBox 14"/>
          <p:cNvSpPr txBox="1">
            <a:spLocks noChangeArrowheads="1"/>
          </p:cNvSpPr>
          <p:nvPr/>
        </p:nvSpPr>
        <p:spPr bwMode="auto">
          <a:xfrm>
            <a:off x="1557338" y="4975225"/>
            <a:ext cx="386556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5750" indent="-28575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1" fontAlgn="base" hangingPunct="1">
              <a:spcBef>
                <a:spcPct val="0"/>
              </a:spcBef>
              <a:spcAft>
                <a:spcPct val="0"/>
              </a:spcAft>
              <a:buFont typeface="Arial" charset="0"/>
              <a:buChar char="•"/>
            </a:pPr>
            <a:r>
              <a:rPr lang="en-US" sz="1800">
                <a:solidFill>
                  <a:srgbClr val="404040"/>
                </a:solidFill>
                <a:latin typeface="Calibri" charset="0"/>
                <a:cs typeface="Arial" charset="0"/>
              </a:rPr>
              <a:t>2 forms: S-HDAg and L-HDAg</a:t>
            </a:r>
          </a:p>
          <a:p>
            <a:pPr defTabSz="914400" eaLnBrk="1" fontAlgn="base" hangingPunct="1">
              <a:spcBef>
                <a:spcPct val="0"/>
              </a:spcBef>
              <a:spcAft>
                <a:spcPct val="0"/>
              </a:spcAft>
              <a:buFont typeface="Arial" charset="0"/>
              <a:buChar char="•"/>
            </a:pPr>
            <a:r>
              <a:rPr lang="en-US" sz="1800">
                <a:solidFill>
                  <a:srgbClr val="404040"/>
                </a:solidFill>
                <a:latin typeface="Calibri" charset="0"/>
                <a:cs typeface="Arial" charset="0"/>
              </a:rPr>
              <a:t>S-HDAg: ↑ replication</a:t>
            </a:r>
          </a:p>
          <a:p>
            <a:pPr defTabSz="914400" eaLnBrk="1" fontAlgn="base" hangingPunct="1">
              <a:spcBef>
                <a:spcPct val="0"/>
              </a:spcBef>
              <a:spcAft>
                <a:spcPct val="0"/>
              </a:spcAft>
              <a:buFont typeface="Arial" charset="0"/>
              <a:buChar char="•"/>
            </a:pPr>
            <a:r>
              <a:rPr lang="en-US" sz="1800">
                <a:solidFill>
                  <a:srgbClr val="404040"/>
                </a:solidFill>
                <a:latin typeface="Calibri" charset="0"/>
                <a:cs typeface="Arial" charset="0"/>
              </a:rPr>
              <a:t>L-HDAg: ↑ assembly (↓ replication)</a:t>
            </a:r>
          </a:p>
          <a:p>
            <a:pPr defTabSz="914400" eaLnBrk="1" fontAlgn="base" hangingPunct="1">
              <a:spcBef>
                <a:spcPct val="0"/>
              </a:spcBef>
              <a:spcAft>
                <a:spcPct val="0"/>
              </a:spcAft>
              <a:buFont typeface="Arial" charset="0"/>
              <a:buChar char="•"/>
            </a:pPr>
            <a:endParaRPr lang="en-US" sz="1800">
              <a:solidFill>
                <a:srgbClr val="404040"/>
              </a:solidFill>
              <a:latin typeface="Calibri" charset="0"/>
              <a:cs typeface="Arial" charset="0"/>
            </a:endParaRPr>
          </a:p>
        </p:txBody>
      </p:sp>
      <p:sp>
        <p:nvSpPr>
          <p:cNvPr id="762894" name="Text Box 14"/>
          <p:cNvSpPr txBox="1">
            <a:spLocks noChangeArrowheads="1"/>
          </p:cNvSpPr>
          <p:nvPr/>
        </p:nvSpPr>
        <p:spPr bwMode="auto">
          <a:xfrm>
            <a:off x="0" y="149567"/>
            <a:ext cx="1005072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de-DE"/>
            </a:defPPr>
            <a:lvl1pPr algn="ctr" defTabSz="914400" eaLnBrk="0" fontAlgn="base" hangingPunct="0">
              <a:spcBef>
                <a:spcPts val="2400"/>
              </a:spcBef>
              <a:spcAft>
                <a:spcPct val="0"/>
              </a:spcAft>
              <a:buClr>
                <a:srgbClr val="DC0030"/>
              </a:buClr>
              <a:defRPr sz="3200" b="1">
                <a:solidFill>
                  <a:srgbClr val="000000"/>
                </a:solidFill>
                <a:latin typeface="Arial"/>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r>
              <a:rPr lang="en-US" dirty="0">
                <a:solidFill>
                  <a:schemeClr val="bg1"/>
                </a:solidFill>
              </a:rPr>
              <a:t>The Hepatitis Delta Virus and Interaction with HBV</a:t>
            </a:r>
          </a:p>
        </p:txBody>
      </p:sp>
      <p:sp>
        <p:nvSpPr>
          <p:cNvPr id="762895" name="Text Box 15"/>
          <p:cNvSpPr txBox="1">
            <a:spLocks noChangeArrowheads="1"/>
          </p:cNvSpPr>
          <p:nvPr/>
        </p:nvSpPr>
        <p:spPr bwMode="auto">
          <a:xfrm>
            <a:off x="396876" y="6494025"/>
            <a:ext cx="6810375" cy="246221"/>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107763" dir="2700000" algn="ctr" rotWithShape="0">
                    <a:schemeClr val="bg2">
                      <a:alpha val="50000"/>
                    </a:schemeClr>
                  </a:outerShdw>
                </a:effectLst>
              </a14:hiddenEffects>
            </a:ext>
          </a:extLst>
        </p:spPr>
        <p:txBody>
          <a:bodyPr>
            <a:spAutoFit/>
          </a:bodyPr>
          <a:lstStyle/>
          <a:p>
            <a:pPr defTabSz="914400" fontAlgn="base">
              <a:spcBef>
                <a:spcPct val="50000"/>
              </a:spcBef>
              <a:spcAft>
                <a:spcPct val="0"/>
              </a:spcAft>
              <a:defRPr/>
            </a:pPr>
            <a:r>
              <a:rPr lang="en-US" sz="1000" dirty="0" err="1">
                <a:latin typeface="Arial"/>
                <a:ea typeface="ＭＳ Ｐゴシック" charset="0"/>
                <a:cs typeface="Arial"/>
              </a:rPr>
              <a:t>Calle</a:t>
            </a:r>
            <a:r>
              <a:rPr lang="en-US" sz="1000" dirty="0">
                <a:latin typeface="Arial"/>
                <a:ea typeface="ＭＳ Ｐゴシック" charset="0"/>
                <a:cs typeface="Arial"/>
              </a:rPr>
              <a:t> Serrano, </a:t>
            </a:r>
            <a:r>
              <a:rPr lang="en-US" sz="1000" dirty="0" err="1">
                <a:latin typeface="Arial"/>
                <a:ea typeface="ＭＳ Ｐゴシック" charset="0"/>
                <a:cs typeface="Arial"/>
              </a:rPr>
              <a:t>Manns</a:t>
            </a:r>
            <a:r>
              <a:rPr lang="en-US" sz="1000" dirty="0">
                <a:latin typeface="Arial"/>
                <a:ea typeface="ＭＳ Ｐゴシック" charset="0"/>
                <a:cs typeface="Arial"/>
              </a:rPr>
              <a:t> &amp;  </a:t>
            </a:r>
            <a:r>
              <a:rPr lang="en-US" sz="1000" dirty="0" err="1">
                <a:latin typeface="Arial"/>
                <a:ea typeface="ＭＳ Ｐゴシック" charset="0"/>
                <a:cs typeface="Arial"/>
              </a:rPr>
              <a:t>Wedemeyer</a:t>
            </a:r>
            <a:r>
              <a:rPr lang="en-US" sz="1000" dirty="0">
                <a:latin typeface="Arial"/>
                <a:ea typeface="ＭＳ Ｐゴシック" charset="0"/>
                <a:cs typeface="Arial"/>
              </a:rPr>
              <a:t>, Seminars in Liver Disease 2012</a:t>
            </a:r>
          </a:p>
        </p:txBody>
      </p:sp>
    </p:spTree>
    <p:extLst>
      <p:ext uri="{BB962C8B-B14F-4D97-AF65-F5344CB8AC3E}">
        <p14:creationId xmlns:p14="http://schemas.microsoft.com/office/powerpoint/2010/main" val="25890823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PPT-15.png">
            <a:extLst>
              <a:ext uri="{FF2B5EF4-FFF2-40B4-BE49-F238E27FC236}">
                <a16:creationId xmlns:a16="http://schemas.microsoft.com/office/drawing/2014/main" id="{0D8A054D-D2B4-408B-B702-69AF3F3733E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833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13"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t="2701" r="2999"/>
          <a:stretch/>
        </p:blipFill>
        <p:spPr bwMode="auto">
          <a:xfrm>
            <a:off x="1316634" y="902068"/>
            <a:ext cx="9558731" cy="5390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feld 1"/>
          <p:cNvSpPr txBox="1"/>
          <p:nvPr/>
        </p:nvSpPr>
        <p:spPr>
          <a:xfrm>
            <a:off x="107865" y="93693"/>
            <a:ext cx="10889776" cy="646331"/>
          </a:xfrm>
          <a:prstGeom prst="rect">
            <a:avLst/>
          </a:prstGeom>
          <a:noFill/>
          <a:ln w="12700">
            <a:noFill/>
            <a:miter lim="400000"/>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sz="3600" b="1">
                <a:solidFill>
                  <a:schemeClr val="bg1"/>
                </a:solidFill>
                <a:latin typeface="Calibri" panose="020F0502020204030204" pitchFamily="34" charset="0"/>
                <a:ea typeface="ＭＳ Ｐゴシック" pitchFamily="-108" charset="-128"/>
                <a:cs typeface="Calibri" panose="020F0502020204030204" pitchFamily="34" charset="0"/>
              </a:defRPr>
            </a:lvl1pPr>
            <a:lvl2pPr eaLnBrk="0" fontAlgn="base" hangingPunct="0">
              <a:spcBef>
                <a:spcPct val="0"/>
              </a:spcBef>
              <a:spcAft>
                <a:spcPct val="0"/>
              </a:spcAft>
              <a:defRPr sz="3600">
                <a:solidFill>
                  <a:schemeClr val="tx2"/>
                </a:solidFill>
                <a:latin typeface="Arial" pitchFamily="-108" charset="0"/>
                <a:ea typeface="ＭＳ Ｐゴシック" pitchFamily="-108" charset="-128"/>
                <a:cs typeface="ＭＳ Ｐゴシック" pitchFamily="-108" charset="-128"/>
              </a:defRPr>
            </a:lvl2pPr>
            <a:lvl3pPr eaLnBrk="0" fontAlgn="base" hangingPunct="0">
              <a:spcBef>
                <a:spcPct val="0"/>
              </a:spcBef>
              <a:spcAft>
                <a:spcPct val="0"/>
              </a:spcAft>
              <a:defRPr sz="3600">
                <a:solidFill>
                  <a:schemeClr val="tx2"/>
                </a:solidFill>
                <a:latin typeface="Arial" pitchFamily="-108" charset="0"/>
                <a:ea typeface="ＭＳ Ｐゴシック" pitchFamily="-108" charset="-128"/>
                <a:cs typeface="ＭＳ Ｐゴシック" pitchFamily="-108" charset="-128"/>
              </a:defRPr>
            </a:lvl3pPr>
            <a:lvl4pPr eaLnBrk="0" fontAlgn="base" hangingPunct="0">
              <a:spcBef>
                <a:spcPct val="0"/>
              </a:spcBef>
              <a:spcAft>
                <a:spcPct val="0"/>
              </a:spcAft>
              <a:defRPr sz="3600">
                <a:solidFill>
                  <a:schemeClr val="tx2"/>
                </a:solidFill>
                <a:latin typeface="Arial" pitchFamily="-108" charset="0"/>
                <a:ea typeface="ＭＳ Ｐゴシック" pitchFamily="-108" charset="-128"/>
                <a:cs typeface="ＭＳ Ｐゴシック" pitchFamily="-108" charset="-128"/>
              </a:defRPr>
            </a:lvl4pPr>
            <a:lvl5pPr eaLnBrk="0" fontAlgn="base" hangingPunct="0">
              <a:spcBef>
                <a:spcPct val="0"/>
              </a:spcBef>
              <a:spcAft>
                <a:spcPct val="0"/>
              </a:spcAft>
              <a:defRPr sz="3600">
                <a:solidFill>
                  <a:schemeClr val="tx2"/>
                </a:solidFill>
                <a:latin typeface="Arial" pitchFamily="-108" charset="0"/>
                <a:ea typeface="ＭＳ Ｐゴシック" pitchFamily="-108" charset="-128"/>
                <a:cs typeface="ＭＳ Ｐゴシック" pitchFamily="-108" charset="-128"/>
              </a:defRPr>
            </a:lvl5pPr>
            <a:lvl6pPr marL="457200" fontAlgn="base">
              <a:spcBef>
                <a:spcPct val="0"/>
              </a:spcBef>
              <a:spcAft>
                <a:spcPct val="0"/>
              </a:spcAft>
              <a:defRPr sz="3600">
                <a:solidFill>
                  <a:schemeClr val="tx2"/>
                </a:solidFill>
                <a:latin typeface="Arial" pitchFamily="-108" charset="0"/>
              </a:defRPr>
            </a:lvl6pPr>
            <a:lvl7pPr marL="914400" fontAlgn="base">
              <a:spcBef>
                <a:spcPct val="0"/>
              </a:spcBef>
              <a:spcAft>
                <a:spcPct val="0"/>
              </a:spcAft>
              <a:defRPr sz="3600">
                <a:solidFill>
                  <a:schemeClr val="tx2"/>
                </a:solidFill>
                <a:latin typeface="Arial" pitchFamily="-108" charset="0"/>
              </a:defRPr>
            </a:lvl7pPr>
            <a:lvl8pPr marL="1371600" fontAlgn="base">
              <a:spcBef>
                <a:spcPct val="0"/>
              </a:spcBef>
              <a:spcAft>
                <a:spcPct val="0"/>
              </a:spcAft>
              <a:defRPr sz="3600">
                <a:solidFill>
                  <a:schemeClr val="tx2"/>
                </a:solidFill>
                <a:latin typeface="Arial" pitchFamily="-108" charset="0"/>
              </a:defRPr>
            </a:lvl8pPr>
            <a:lvl9pPr marL="1828800" fontAlgn="base">
              <a:spcBef>
                <a:spcPct val="0"/>
              </a:spcBef>
              <a:spcAft>
                <a:spcPct val="0"/>
              </a:spcAft>
              <a:defRPr sz="3600">
                <a:solidFill>
                  <a:schemeClr val="tx2"/>
                </a:solidFill>
                <a:latin typeface="Arial" pitchFamily="-108" charset="0"/>
              </a:defRPr>
            </a:lvl9pPr>
          </a:lstStyle>
          <a:p>
            <a:r>
              <a:rPr lang="de-DE" dirty="0"/>
              <a:t>The </a:t>
            </a:r>
            <a:r>
              <a:rPr lang="de-DE" dirty="0">
                <a:solidFill>
                  <a:srgbClr val="FF0000"/>
                </a:solidFill>
              </a:rPr>
              <a:t>H</a:t>
            </a:r>
            <a:r>
              <a:rPr lang="de-DE" dirty="0"/>
              <a:t>epatitis </a:t>
            </a:r>
            <a:r>
              <a:rPr lang="de-DE" dirty="0">
                <a:solidFill>
                  <a:srgbClr val="FF0000"/>
                </a:solidFill>
              </a:rPr>
              <a:t>D</a:t>
            </a:r>
            <a:r>
              <a:rPr lang="de-DE" dirty="0"/>
              <a:t>elta </a:t>
            </a:r>
            <a:r>
              <a:rPr lang="de-DE" dirty="0">
                <a:solidFill>
                  <a:srgbClr val="FF0000"/>
                </a:solidFill>
              </a:rPr>
              <a:t>I</a:t>
            </a:r>
            <a:r>
              <a:rPr lang="de-DE" dirty="0"/>
              <a:t>nternational </a:t>
            </a:r>
            <a:r>
              <a:rPr lang="de-DE" dirty="0">
                <a:solidFill>
                  <a:srgbClr val="FF0000"/>
                </a:solidFill>
              </a:rPr>
              <a:t>N</a:t>
            </a:r>
            <a:r>
              <a:rPr lang="de-DE" dirty="0"/>
              <a:t>etwork - </a:t>
            </a:r>
            <a:r>
              <a:rPr lang="de-DE" dirty="0">
                <a:solidFill>
                  <a:srgbClr val="FF0000"/>
                </a:solidFill>
              </a:rPr>
              <a:t>HDIN</a:t>
            </a:r>
          </a:p>
        </p:txBody>
      </p:sp>
      <p:sp>
        <p:nvSpPr>
          <p:cNvPr id="3" name="Textfeld 2"/>
          <p:cNvSpPr txBox="1"/>
          <p:nvPr/>
        </p:nvSpPr>
        <p:spPr>
          <a:xfrm>
            <a:off x="107865" y="6445366"/>
            <a:ext cx="3714478" cy="246221"/>
          </a:xfrm>
          <a:prstGeom prst="rect">
            <a:avLst/>
          </a:prstGeom>
          <a:noFill/>
        </p:spPr>
        <p:txBody>
          <a:bodyPr wrap="none" rtlCol="0">
            <a:spAutoFit/>
          </a:bodyPr>
          <a:lstStyle/>
          <a:p>
            <a:r>
              <a:rPr lang="de-DE" sz="1000" dirty="0"/>
              <a:t> </a:t>
            </a:r>
            <a:r>
              <a:rPr lang="de-DE" sz="1000" dirty="0" err="1"/>
              <a:t>sponsored</a:t>
            </a:r>
            <a:r>
              <a:rPr lang="de-DE" sz="1000" dirty="0"/>
              <a:t> </a:t>
            </a:r>
            <a:r>
              <a:rPr lang="de-DE" sz="1000" dirty="0" err="1"/>
              <a:t>by</a:t>
            </a:r>
            <a:r>
              <a:rPr lang="de-DE" sz="1000" dirty="0"/>
              <a:t> </a:t>
            </a:r>
            <a:r>
              <a:rPr lang="de-DE" sz="1000" dirty="0" err="1"/>
              <a:t>the</a:t>
            </a:r>
            <a:r>
              <a:rPr lang="de-DE" sz="1000" dirty="0"/>
              <a:t> German Center </a:t>
            </a:r>
            <a:r>
              <a:rPr lang="de-DE" sz="1000" dirty="0" err="1"/>
              <a:t>for</a:t>
            </a:r>
            <a:r>
              <a:rPr lang="de-DE" sz="1000" dirty="0"/>
              <a:t> </a:t>
            </a:r>
            <a:r>
              <a:rPr lang="de-DE" sz="1000" dirty="0" err="1"/>
              <a:t>Infection</a:t>
            </a:r>
            <a:r>
              <a:rPr lang="de-DE" sz="1000" dirty="0"/>
              <a:t> Research DZIF</a:t>
            </a:r>
          </a:p>
        </p:txBody>
      </p:sp>
      <p:sp>
        <p:nvSpPr>
          <p:cNvPr id="4" name="Textfeld 3"/>
          <p:cNvSpPr txBox="1"/>
          <p:nvPr/>
        </p:nvSpPr>
        <p:spPr>
          <a:xfrm>
            <a:off x="9350941" y="6304578"/>
            <a:ext cx="2361416" cy="338554"/>
          </a:xfrm>
          <a:prstGeom prst="rect">
            <a:avLst/>
          </a:prstGeom>
          <a:noFill/>
        </p:spPr>
        <p:txBody>
          <a:bodyPr wrap="none" rtlCol="0">
            <a:spAutoFit/>
          </a:bodyPr>
          <a:lstStyle/>
          <a:p>
            <a:r>
              <a:rPr lang="de-DE" sz="1600" dirty="0"/>
              <a:t>www.hepatitis-delta.org </a:t>
            </a:r>
          </a:p>
        </p:txBody>
      </p:sp>
      <p:sp>
        <p:nvSpPr>
          <p:cNvPr id="5" name="Textfeld 4"/>
          <p:cNvSpPr txBox="1"/>
          <p:nvPr/>
        </p:nvSpPr>
        <p:spPr>
          <a:xfrm>
            <a:off x="9499547" y="5393626"/>
            <a:ext cx="1872884" cy="830997"/>
          </a:xfrm>
          <a:prstGeom prst="rect">
            <a:avLst/>
          </a:prstGeom>
          <a:noFill/>
          <a:ln>
            <a:solidFill>
              <a:schemeClr val="tx1"/>
            </a:solidFill>
          </a:ln>
        </p:spPr>
        <p:txBody>
          <a:bodyPr wrap="none" rtlCol="0">
            <a:spAutoFit/>
          </a:bodyPr>
          <a:lstStyle/>
          <a:p>
            <a:pPr algn="ctr"/>
            <a:r>
              <a:rPr lang="de-DE" sz="1600" dirty="0">
                <a:solidFill>
                  <a:schemeClr val="accent2"/>
                </a:solidFill>
              </a:rPr>
              <a:t>Regular </a:t>
            </a:r>
            <a:r>
              <a:rPr lang="de-DE" sz="1600" dirty="0" err="1">
                <a:solidFill>
                  <a:schemeClr val="accent2"/>
                </a:solidFill>
              </a:rPr>
              <a:t>meetings</a:t>
            </a:r>
            <a:endParaRPr lang="de-DE" sz="1600" dirty="0">
              <a:solidFill>
                <a:schemeClr val="accent2"/>
              </a:solidFill>
            </a:endParaRPr>
          </a:p>
          <a:p>
            <a:pPr algn="ctr"/>
            <a:r>
              <a:rPr lang="de-DE" sz="1600" dirty="0">
                <a:solidFill>
                  <a:schemeClr val="accent2"/>
                </a:solidFill>
              </a:rPr>
              <a:t>at </a:t>
            </a:r>
          </a:p>
          <a:p>
            <a:pPr algn="ctr"/>
            <a:r>
              <a:rPr lang="de-DE" sz="1600" dirty="0">
                <a:solidFill>
                  <a:schemeClr val="accent2"/>
                </a:solidFill>
              </a:rPr>
              <a:t>EASL and AASLD </a:t>
            </a:r>
          </a:p>
        </p:txBody>
      </p:sp>
    </p:spTree>
    <p:extLst>
      <p:ext uri="{BB962C8B-B14F-4D97-AF65-F5344CB8AC3E}">
        <p14:creationId xmlns:p14="http://schemas.microsoft.com/office/powerpoint/2010/main" val="26722913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PPT-15.png">
            <a:extLst>
              <a:ext uri="{FF2B5EF4-FFF2-40B4-BE49-F238E27FC236}">
                <a16:creationId xmlns:a16="http://schemas.microsoft.com/office/drawing/2014/main" id="{B31A997B-F459-467F-A9FA-13557701250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833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CC3DA083-AC07-4241-95F9-7414390367E0}"/>
              </a:ext>
            </a:extLst>
          </p:cNvPr>
          <p:cNvSpPr>
            <a:spLocks noGrp="1"/>
          </p:cNvSpPr>
          <p:nvPr>
            <p:ph type="title"/>
          </p:nvPr>
        </p:nvSpPr>
        <p:spPr>
          <a:xfrm>
            <a:off x="209548" y="93693"/>
            <a:ext cx="7123079" cy="646331"/>
          </a:xfrm>
          <a:noFill/>
          <a:ln w="12700">
            <a:noFill/>
            <a:miter lim="400000"/>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p>
            <a:pPr algn="l" defTabSz="457200" rtl="0" eaLnBrk="0" fontAlgn="base" hangingPunct="0">
              <a:spcBef>
                <a:spcPct val="0"/>
              </a:spcBef>
              <a:spcAft>
                <a:spcPct val="0"/>
              </a:spcAft>
            </a:pPr>
            <a:r>
              <a:rPr lang="en-US" sz="3600" kern="1200" dirty="0">
                <a:solidFill>
                  <a:schemeClr val="bg1"/>
                </a:solidFill>
                <a:latin typeface="Calibri" panose="020F0502020204030204" pitchFamily="34" charset="0"/>
                <a:ea typeface="ＭＳ Ｐゴシック" pitchFamily="-108" charset="-128"/>
                <a:cs typeface="Calibri" panose="020F0502020204030204" pitchFamily="34" charset="0"/>
              </a:rPr>
              <a:t>Conclusions for 2020 and Beyond</a:t>
            </a:r>
          </a:p>
        </p:txBody>
      </p:sp>
      <p:sp>
        <p:nvSpPr>
          <p:cNvPr id="3" name="Text Placeholder 2">
            <a:extLst>
              <a:ext uri="{FF2B5EF4-FFF2-40B4-BE49-F238E27FC236}">
                <a16:creationId xmlns:a16="http://schemas.microsoft.com/office/drawing/2014/main" id="{720EF492-A22B-474D-9356-E4C444D695FB}"/>
              </a:ext>
            </a:extLst>
          </p:cNvPr>
          <p:cNvSpPr>
            <a:spLocks noGrp="1"/>
          </p:cNvSpPr>
          <p:nvPr>
            <p:ph type="body" idx="1"/>
          </p:nvPr>
        </p:nvSpPr>
        <p:spPr>
          <a:xfrm>
            <a:off x="913898" y="1139858"/>
            <a:ext cx="10364204" cy="5386090"/>
          </a:xfrm>
        </p:spPr>
        <p:txBody>
          <a:bodyPr/>
          <a:lstStyle/>
          <a:p>
            <a:pPr marL="285750" indent="-285750" algn="l">
              <a:spcAft>
                <a:spcPts val="600"/>
              </a:spcAft>
              <a:buFont typeface="Arial" panose="020B0604020202020204" pitchFamily="34" charset="0"/>
              <a:buChar char="•"/>
            </a:pPr>
            <a:r>
              <a:rPr lang="en-US" sz="2000" dirty="0"/>
              <a:t>HDV in underdiagnosed</a:t>
            </a:r>
          </a:p>
          <a:p>
            <a:pPr marL="285750" indent="-285750" algn="l">
              <a:spcAft>
                <a:spcPts val="600"/>
              </a:spcAft>
              <a:buFont typeface="Arial" panose="020B0604020202020204" pitchFamily="34" charset="0"/>
              <a:buChar char="•"/>
            </a:pPr>
            <a:r>
              <a:rPr lang="en-US" sz="2000" dirty="0"/>
              <a:t>All HBsAg+ patients should be tested for HDV by antibody testing</a:t>
            </a:r>
          </a:p>
          <a:p>
            <a:pPr marL="285750" indent="-285750" algn="l">
              <a:spcAft>
                <a:spcPts val="600"/>
              </a:spcAft>
              <a:buFont typeface="Arial" panose="020B0604020202020204" pitchFamily="34" charset="0"/>
              <a:buChar char="•"/>
            </a:pPr>
            <a:r>
              <a:rPr lang="en-US" sz="2000" dirty="0"/>
              <a:t>Need rapid test on the global market</a:t>
            </a:r>
          </a:p>
          <a:p>
            <a:pPr marL="285750" indent="-285750" algn="l">
              <a:spcAft>
                <a:spcPts val="600"/>
              </a:spcAft>
              <a:buFont typeface="Arial" panose="020B0604020202020204" pitchFamily="34" charset="0"/>
              <a:buChar char="•"/>
            </a:pPr>
            <a:r>
              <a:rPr lang="en-US" sz="2000" dirty="0"/>
              <a:t>No difference in Genotype in terms of response to interferon but some genotypes not studied</a:t>
            </a:r>
          </a:p>
          <a:p>
            <a:pPr marL="285750" indent="-285750" algn="l">
              <a:spcAft>
                <a:spcPts val="600"/>
              </a:spcAft>
              <a:buFont typeface="Arial" panose="020B0604020202020204" pitchFamily="34" charset="0"/>
              <a:buChar char="•"/>
            </a:pPr>
            <a:r>
              <a:rPr lang="en-US" sz="2000" dirty="0"/>
              <a:t>HDV has poor testing frequency and very low linkage to care</a:t>
            </a:r>
          </a:p>
          <a:p>
            <a:pPr marL="285750" indent="-285750" algn="l">
              <a:spcAft>
                <a:spcPts val="600"/>
              </a:spcAft>
              <a:buFont typeface="Arial" panose="020B0604020202020204" pitchFamily="34" charset="0"/>
              <a:buChar char="•"/>
            </a:pPr>
            <a:r>
              <a:rPr lang="en-US" sz="2000" dirty="0"/>
              <a:t>Best treatment today is INF with MVR rate of 20%, this does not define cure of HDV</a:t>
            </a:r>
          </a:p>
          <a:p>
            <a:pPr marL="285750" indent="-285750" algn="l">
              <a:spcAft>
                <a:spcPts val="600"/>
              </a:spcAft>
              <a:buFont typeface="Arial" panose="020B0604020202020204" pitchFamily="34" charset="0"/>
              <a:buChar char="•"/>
            </a:pPr>
            <a:r>
              <a:rPr lang="en-US" sz="2000" dirty="0"/>
              <a:t>Major need for new therapies to result in MVR/SVR/DVR, or 2 log reduction = reset of disease activity </a:t>
            </a:r>
          </a:p>
          <a:p>
            <a:pPr marL="285750" indent="-285750" algn="l">
              <a:spcAft>
                <a:spcPts val="600"/>
              </a:spcAft>
              <a:buFont typeface="Arial" panose="020B0604020202020204" pitchFamily="34" charset="0"/>
              <a:buChar char="•"/>
            </a:pPr>
            <a:r>
              <a:rPr lang="en-US" sz="2000" dirty="0"/>
              <a:t>New therapies with INF/Combination</a:t>
            </a:r>
          </a:p>
          <a:p>
            <a:pPr marL="285750" indent="-285750" algn="l">
              <a:spcAft>
                <a:spcPts val="600"/>
              </a:spcAft>
              <a:buFont typeface="Arial" panose="020B0604020202020204" pitchFamily="34" charset="0"/>
              <a:buChar char="•"/>
            </a:pPr>
            <a:r>
              <a:rPr lang="en-US" sz="2000" dirty="0"/>
              <a:t>	Lambda, Lonafarnib, vs </a:t>
            </a:r>
            <a:r>
              <a:rPr lang="en-US" sz="2000" dirty="0" err="1"/>
              <a:t>Myr</a:t>
            </a:r>
            <a:r>
              <a:rPr lang="en-US" sz="2000" dirty="0"/>
              <a:t>, Vs STOP/NAPs vs HBsAg clearance </a:t>
            </a:r>
          </a:p>
          <a:p>
            <a:pPr marL="285750" indent="-285750" algn="l">
              <a:spcAft>
                <a:spcPts val="600"/>
              </a:spcAft>
              <a:buFont typeface="Arial" panose="020B0604020202020204" pitchFamily="34" charset="0"/>
              <a:buChar char="•"/>
            </a:pPr>
            <a:r>
              <a:rPr lang="en-US" sz="2000" dirty="0"/>
              <a:t>Next HBV therapies will have 40% HBsAg loss, new HDV therapies will have a MVR/SVR  of 40% with an additional 20% set of patients who will have a “reset” of virus levels by 2 logs</a:t>
            </a:r>
          </a:p>
          <a:p>
            <a:pPr marL="285750" indent="-285750" algn="l">
              <a:spcAft>
                <a:spcPts val="600"/>
              </a:spcAft>
              <a:buFont typeface="Arial" panose="020B0604020202020204" pitchFamily="34" charset="0"/>
              <a:buChar char="•"/>
            </a:pPr>
            <a:r>
              <a:rPr lang="en-US" sz="2000" dirty="0"/>
              <a:t>HDV may survive with other viruses: we must keep looking with HDV PCR testing</a:t>
            </a:r>
          </a:p>
        </p:txBody>
      </p:sp>
    </p:spTree>
    <p:extLst>
      <p:ext uri="{BB962C8B-B14F-4D97-AF65-F5344CB8AC3E}">
        <p14:creationId xmlns:p14="http://schemas.microsoft.com/office/powerpoint/2010/main" val="40297395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6" descr="PPT-15.png">
            <a:extLst>
              <a:ext uri="{FF2B5EF4-FFF2-40B4-BE49-F238E27FC236}">
                <a16:creationId xmlns:a16="http://schemas.microsoft.com/office/drawing/2014/main" id="{89EAE60A-615E-4277-98E2-108AA44EE8F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1630"/>
            <a:ext cx="12192000" cy="833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HBU Logo CMYK (without website).pd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81309" y="1534726"/>
            <a:ext cx="2536855" cy="947271"/>
          </a:xfrm>
          <a:prstGeom prst="rect">
            <a:avLst/>
          </a:prstGeom>
        </p:spPr>
      </p:pic>
      <p:sp>
        <p:nvSpPr>
          <p:cNvPr id="3" name="Title 2"/>
          <p:cNvSpPr>
            <a:spLocks noGrp="1"/>
          </p:cNvSpPr>
          <p:nvPr>
            <p:ph type="title"/>
          </p:nvPr>
        </p:nvSpPr>
        <p:spPr>
          <a:xfrm>
            <a:off x="155643" y="81716"/>
            <a:ext cx="10363200" cy="1362075"/>
          </a:xfrm>
        </p:spPr>
        <p:txBody>
          <a:bodyPr/>
          <a:lstStyle/>
          <a:p>
            <a:r>
              <a:rPr lang="en-US" sz="3600" dirty="0">
                <a:solidFill>
                  <a:schemeClr val="bg1"/>
                </a:solidFill>
                <a:latin typeface="Calibri" panose="020F0502020204030204" pitchFamily="34" charset="0"/>
                <a:cs typeface="Calibri" panose="020F0502020204030204" pitchFamily="34" charset="0"/>
              </a:rPr>
              <a:t>Thank You!</a:t>
            </a:r>
          </a:p>
        </p:txBody>
      </p:sp>
      <p:sp>
        <p:nvSpPr>
          <p:cNvPr id="7" name="Text Placeholder 6"/>
          <p:cNvSpPr>
            <a:spLocks noGrp="1"/>
          </p:cNvSpPr>
          <p:nvPr>
            <p:ph type="body" idx="1"/>
          </p:nvPr>
        </p:nvSpPr>
        <p:spPr>
          <a:xfrm>
            <a:off x="3567134" y="4544819"/>
            <a:ext cx="9497484" cy="3410772"/>
          </a:xfrm>
        </p:spPr>
        <p:txBody>
          <a:bodyPr>
            <a:normAutofit/>
          </a:bodyPr>
          <a:lstStyle/>
          <a:p>
            <a:r>
              <a:rPr lang="en-US" b="1" dirty="0"/>
              <a:t>Connect with us! </a:t>
            </a:r>
          </a:p>
          <a:p>
            <a:r>
              <a:rPr lang="en-US" dirty="0"/>
              <a:t>Hepatitis Delta Connect Website:</a:t>
            </a:r>
          </a:p>
          <a:p>
            <a:r>
              <a:rPr lang="en-US" dirty="0">
                <a:hlinkClick r:id="rId4"/>
              </a:rPr>
              <a:t>www.hepdconnect.org</a:t>
            </a:r>
            <a:r>
              <a:rPr lang="en-US" dirty="0"/>
              <a:t> </a:t>
            </a:r>
          </a:p>
          <a:p>
            <a:endParaRPr lang="en-US" dirty="0"/>
          </a:p>
          <a:p>
            <a:r>
              <a:rPr lang="en-US" dirty="0"/>
              <a:t>Twitter, Facebook, Instagram</a:t>
            </a:r>
          </a:p>
          <a:p>
            <a:r>
              <a:rPr lang="en-US" b="1" dirty="0"/>
              <a:t>@</a:t>
            </a:r>
            <a:r>
              <a:rPr lang="en-US" b="1" dirty="0" err="1"/>
              <a:t>hepdconnect</a:t>
            </a:r>
            <a:endParaRPr lang="en-US" b="1" dirty="0"/>
          </a:p>
          <a:p>
            <a:endParaRPr lang="en-US" dirty="0"/>
          </a:p>
          <a:p>
            <a:r>
              <a:rPr lang="en-US" b="1" dirty="0"/>
              <a:t>Still have Questions? </a:t>
            </a:r>
          </a:p>
          <a:p>
            <a:r>
              <a:rPr lang="en-US" dirty="0"/>
              <a:t>Email us at </a:t>
            </a:r>
            <a:r>
              <a:rPr lang="en-US" dirty="0">
                <a:hlinkClick r:id="rId4"/>
              </a:rPr>
              <a:t>connect@hepdconnect.org</a:t>
            </a:r>
          </a:p>
          <a:p>
            <a:endParaRPr lang="en-US" dirty="0"/>
          </a:p>
          <a:p>
            <a:endParaRPr lang="en-US" dirty="0"/>
          </a:p>
          <a:p>
            <a:endParaRPr lang="en-US" dirty="0"/>
          </a:p>
          <a:p>
            <a:endParaRPr lang="en-US" dirty="0"/>
          </a:p>
          <a:p>
            <a:endParaRPr lang="en-US" dirty="0"/>
          </a:p>
        </p:txBody>
      </p:sp>
      <p:pic>
        <p:nvPicPr>
          <p:cNvPr id="8" name="Picture 7" descr="color-facebook-128.png">
            <a:hlinkClick r:id="rId5"/>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140597" y="4199081"/>
            <a:ext cx="538480" cy="486952"/>
          </a:xfrm>
          <a:prstGeom prst="rect">
            <a:avLst/>
          </a:prstGeom>
        </p:spPr>
      </p:pic>
      <p:pic>
        <p:nvPicPr>
          <p:cNvPr id="9" name="Picture 8" descr="color-twitter-128.png">
            <a:hlinkClick r:id="rId7" action="ppaction://hlinkfile"/>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479565" y="4187951"/>
            <a:ext cx="558800" cy="501789"/>
          </a:xfrm>
          <a:prstGeom prst="rect">
            <a:avLst/>
          </a:prstGeom>
        </p:spPr>
      </p:pic>
      <p:pic>
        <p:nvPicPr>
          <p:cNvPr id="12" name="Picture 11" descr="medium logo.JPG"/>
          <p:cNvPicPr>
            <a:picLocks noChangeAspect="1"/>
          </p:cNvPicPr>
          <p:nvPr/>
        </p:nvPicPr>
        <p:blipFill>
          <a:blip r:embed="rId9" cstate="print"/>
          <a:stretch>
            <a:fillRect/>
          </a:stretch>
        </p:blipFill>
        <p:spPr>
          <a:xfrm>
            <a:off x="368934" y="1349323"/>
            <a:ext cx="3736901" cy="1095783"/>
          </a:xfrm>
          <a:prstGeom prst="rect">
            <a:avLst/>
          </a:prstGeom>
        </p:spPr>
      </p:pic>
      <p:pic>
        <p:nvPicPr>
          <p:cNvPr id="13" name="Picture 12" descr="Delta Connect Logo.png"/>
          <p:cNvPicPr>
            <a:picLocks noChangeAspect="1"/>
          </p:cNvPicPr>
          <p:nvPr/>
        </p:nvPicPr>
        <p:blipFill>
          <a:blip r:embed="rId10" cstate="print"/>
          <a:stretch>
            <a:fillRect/>
          </a:stretch>
        </p:blipFill>
        <p:spPr>
          <a:xfrm>
            <a:off x="5090455" y="1443791"/>
            <a:ext cx="2011090" cy="1037981"/>
          </a:xfrm>
          <a:prstGeom prst="rect">
            <a:avLst/>
          </a:prstGeom>
        </p:spPr>
      </p:pic>
      <p:pic>
        <p:nvPicPr>
          <p:cNvPr id="14" name="Picture 13" descr="instagram.png"/>
          <p:cNvPicPr>
            <a:picLocks noChangeAspect="1"/>
          </p:cNvPicPr>
          <p:nvPr/>
        </p:nvPicPr>
        <p:blipFill>
          <a:blip r:embed="rId11" cstate="print"/>
          <a:stretch>
            <a:fillRect/>
          </a:stretch>
        </p:blipFill>
        <p:spPr>
          <a:xfrm>
            <a:off x="8781309" y="4188123"/>
            <a:ext cx="520833" cy="509371"/>
          </a:xfrm>
          <a:prstGeom prst="rect">
            <a:avLst/>
          </a:prstGeom>
        </p:spPr>
      </p:pic>
    </p:spTree>
    <p:extLst>
      <p:ext uri="{BB962C8B-B14F-4D97-AF65-F5344CB8AC3E}">
        <p14:creationId xmlns:p14="http://schemas.microsoft.com/office/powerpoint/2010/main" val="1074366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PPT-15.png">
            <a:extLst>
              <a:ext uri="{FF2B5EF4-FFF2-40B4-BE49-F238E27FC236}">
                <a16:creationId xmlns:a16="http://schemas.microsoft.com/office/drawing/2014/main" id="{42C2D77B-0252-4355-A1C8-A501DF69C99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2192000" cy="1167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bject 4"/>
          <p:cNvSpPr txBox="1"/>
          <p:nvPr/>
        </p:nvSpPr>
        <p:spPr>
          <a:xfrm>
            <a:off x="1142026" y="1942587"/>
            <a:ext cx="7750762" cy="4259499"/>
          </a:xfrm>
          <a:prstGeom prst="rect">
            <a:avLst/>
          </a:prstGeom>
        </p:spPr>
        <p:txBody>
          <a:bodyPr vert="horz" wrap="square" lIns="0" tIns="12065" rIns="0" bIns="0" rtlCol="0">
            <a:spAutoFit/>
          </a:bodyPr>
          <a:lstStyle/>
          <a:p>
            <a:pPr marL="355600" marR="410845" indent="-342900">
              <a:spcAft>
                <a:spcPts val="600"/>
              </a:spcAft>
              <a:buFont typeface="Arial"/>
              <a:buChar char="•"/>
              <a:tabLst>
                <a:tab pos="354965" algn="l"/>
                <a:tab pos="355600" algn="l"/>
              </a:tabLst>
            </a:pPr>
            <a:r>
              <a:rPr sz="2400" spc="-15" dirty="0">
                <a:latin typeface="Calibri"/>
                <a:cs typeface="Calibri"/>
              </a:rPr>
              <a:t>HDV </a:t>
            </a:r>
            <a:r>
              <a:rPr sz="2400" spc="-5" dirty="0">
                <a:latin typeface="Calibri"/>
                <a:cs typeface="Calibri"/>
              </a:rPr>
              <a:t>leads </a:t>
            </a:r>
            <a:r>
              <a:rPr sz="2400" spc="-20" dirty="0">
                <a:latin typeface="Calibri"/>
                <a:cs typeface="Calibri"/>
              </a:rPr>
              <a:t>to </a:t>
            </a:r>
            <a:r>
              <a:rPr sz="2400" spc="-5" dirty="0">
                <a:latin typeface="Calibri"/>
                <a:cs typeface="Calibri"/>
              </a:rPr>
              <a:t>the </a:t>
            </a:r>
            <a:r>
              <a:rPr sz="2400" spc="-10" dirty="0">
                <a:latin typeface="Calibri"/>
                <a:cs typeface="Calibri"/>
              </a:rPr>
              <a:t>most </a:t>
            </a:r>
            <a:r>
              <a:rPr sz="2400" spc="-15" dirty="0">
                <a:latin typeface="Calibri"/>
                <a:cs typeface="Calibri"/>
              </a:rPr>
              <a:t>severe form </a:t>
            </a:r>
            <a:r>
              <a:rPr sz="2400" spc="-5" dirty="0">
                <a:latin typeface="Calibri"/>
                <a:cs typeface="Calibri"/>
              </a:rPr>
              <a:t>of </a:t>
            </a:r>
            <a:r>
              <a:rPr sz="2400" spc="-15" dirty="0">
                <a:latin typeface="Calibri"/>
                <a:cs typeface="Calibri"/>
              </a:rPr>
              <a:t>viral  </a:t>
            </a:r>
            <a:r>
              <a:rPr sz="2400" spc="-10" dirty="0">
                <a:latin typeface="Calibri"/>
                <a:cs typeface="Calibri"/>
              </a:rPr>
              <a:t>hepatitis</a:t>
            </a:r>
            <a:endParaRPr sz="2400" dirty="0">
              <a:latin typeface="Calibri"/>
              <a:cs typeface="Calibri"/>
            </a:endParaRPr>
          </a:p>
          <a:p>
            <a:pPr marL="756285" lvl="1" indent="-286385">
              <a:spcAft>
                <a:spcPts val="600"/>
              </a:spcAft>
              <a:buFont typeface="Arial"/>
              <a:buChar char="–"/>
              <a:tabLst>
                <a:tab pos="756285" algn="l"/>
                <a:tab pos="756920" algn="l"/>
              </a:tabLst>
            </a:pPr>
            <a:r>
              <a:rPr sz="2000" spc="-15" dirty="0">
                <a:latin typeface="Calibri"/>
                <a:cs typeface="Calibri"/>
              </a:rPr>
              <a:t>More rapid progression to </a:t>
            </a:r>
            <a:r>
              <a:rPr sz="2000" spc="-10" dirty="0">
                <a:latin typeface="Calibri"/>
                <a:cs typeface="Calibri"/>
              </a:rPr>
              <a:t>liver</a:t>
            </a:r>
            <a:r>
              <a:rPr sz="2000" spc="75" dirty="0">
                <a:latin typeface="Calibri"/>
                <a:cs typeface="Calibri"/>
              </a:rPr>
              <a:t> </a:t>
            </a:r>
            <a:r>
              <a:rPr sz="2000" spc="-5" dirty="0">
                <a:latin typeface="Calibri"/>
                <a:cs typeface="Calibri"/>
              </a:rPr>
              <a:t>cirrhosis</a:t>
            </a:r>
            <a:endParaRPr sz="2000" dirty="0">
              <a:latin typeface="Calibri"/>
              <a:cs typeface="Calibri"/>
            </a:endParaRPr>
          </a:p>
          <a:p>
            <a:pPr marL="756285" lvl="1" indent="-286385">
              <a:spcAft>
                <a:spcPts val="2400"/>
              </a:spcAft>
              <a:buFont typeface="Arial"/>
              <a:buChar char="–"/>
              <a:tabLst>
                <a:tab pos="756285" algn="l"/>
                <a:tab pos="756920" algn="l"/>
              </a:tabLst>
            </a:pPr>
            <a:r>
              <a:rPr sz="2000" spc="-5" dirty="0">
                <a:latin typeface="Calibri"/>
                <a:cs typeface="Calibri"/>
              </a:rPr>
              <a:t>5-7x </a:t>
            </a:r>
            <a:r>
              <a:rPr sz="2000" spc="-15" dirty="0">
                <a:latin typeface="Calibri"/>
                <a:cs typeface="Calibri"/>
              </a:rPr>
              <a:t>more likely to </a:t>
            </a:r>
            <a:r>
              <a:rPr sz="2000" spc="-10" dirty="0">
                <a:latin typeface="Calibri"/>
                <a:cs typeface="Calibri"/>
              </a:rPr>
              <a:t>develop </a:t>
            </a:r>
            <a:r>
              <a:rPr sz="2000" spc="-5" dirty="0">
                <a:latin typeface="Calibri"/>
                <a:cs typeface="Calibri"/>
              </a:rPr>
              <a:t>cirrhosis and </a:t>
            </a:r>
            <a:r>
              <a:rPr sz="2000" spc="-10" dirty="0">
                <a:latin typeface="Calibri"/>
                <a:cs typeface="Calibri"/>
              </a:rPr>
              <a:t>vs</a:t>
            </a:r>
            <a:r>
              <a:rPr sz="2000" spc="75" dirty="0">
                <a:latin typeface="Calibri"/>
                <a:cs typeface="Calibri"/>
              </a:rPr>
              <a:t> </a:t>
            </a:r>
            <a:r>
              <a:rPr sz="2000" spc="-15" dirty="0">
                <a:latin typeface="Calibri"/>
                <a:cs typeface="Calibri"/>
              </a:rPr>
              <a:t>HBV</a:t>
            </a:r>
            <a:endParaRPr sz="2000" dirty="0">
              <a:latin typeface="Calibri"/>
              <a:cs typeface="Calibri"/>
            </a:endParaRPr>
          </a:p>
          <a:p>
            <a:pPr marL="355600" indent="-342900">
              <a:spcAft>
                <a:spcPts val="600"/>
              </a:spcAft>
              <a:buFont typeface="Arial"/>
              <a:buChar char="•"/>
              <a:tabLst>
                <a:tab pos="354965" algn="l"/>
                <a:tab pos="355600" algn="l"/>
              </a:tabLst>
            </a:pPr>
            <a:r>
              <a:rPr sz="2400" spc="-15" dirty="0">
                <a:latin typeface="Calibri"/>
                <a:cs typeface="Calibri"/>
              </a:rPr>
              <a:t>HDV </a:t>
            </a:r>
            <a:r>
              <a:rPr sz="2400" spc="-5" dirty="0">
                <a:latin typeface="Calibri"/>
                <a:cs typeface="Calibri"/>
              </a:rPr>
              <a:t>is </a:t>
            </a:r>
            <a:r>
              <a:rPr sz="2400" spc="-20" dirty="0">
                <a:latin typeface="Calibri"/>
                <a:cs typeface="Calibri"/>
              </a:rPr>
              <a:t>always </a:t>
            </a:r>
            <a:r>
              <a:rPr sz="2400" spc="-10" dirty="0">
                <a:latin typeface="Calibri"/>
                <a:cs typeface="Calibri"/>
              </a:rPr>
              <a:t>associated </a:t>
            </a:r>
            <a:r>
              <a:rPr sz="2400" spc="-5" dirty="0">
                <a:latin typeface="Calibri"/>
                <a:cs typeface="Calibri"/>
              </a:rPr>
              <a:t>with </a:t>
            </a:r>
            <a:r>
              <a:rPr sz="2400" spc="-15" dirty="0">
                <a:latin typeface="Calibri"/>
                <a:cs typeface="Calibri"/>
              </a:rPr>
              <a:t>HBV</a:t>
            </a:r>
            <a:r>
              <a:rPr sz="2400" spc="55" dirty="0">
                <a:latin typeface="Calibri"/>
                <a:cs typeface="Calibri"/>
              </a:rPr>
              <a:t> </a:t>
            </a:r>
            <a:r>
              <a:rPr sz="2400" spc="-15" dirty="0">
                <a:latin typeface="Calibri"/>
                <a:cs typeface="Calibri"/>
              </a:rPr>
              <a:t>Infection</a:t>
            </a:r>
            <a:endParaRPr sz="2400" dirty="0">
              <a:latin typeface="Calibri"/>
              <a:cs typeface="Calibri"/>
            </a:endParaRPr>
          </a:p>
          <a:p>
            <a:pPr marL="756285" lvl="1" indent="-286385">
              <a:spcAft>
                <a:spcPts val="2400"/>
              </a:spcAft>
              <a:buFont typeface="Arial"/>
              <a:buChar char="–"/>
              <a:tabLst>
                <a:tab pos="756285" algn="l"/>
                <a:tab pos="756920" algn="l"/>
              </a:tabLst>
            </a:pPr>
            <a:r>
              <a:rPr sz="2000" spc="-15" dirty="0">
                <a:latin typeface="Calibri"/>
                <a:cs typeface="Calibri"/>
              </a:rPr>
              <a:t>Defective </a:t>
            </a:r>
            <a:r>
              <a:rPr sz="2000" spc="-5" dirty="0">
                <a:latin typeface="Calibri"/>
                <a:cs typeface="Calibri"/>
              </a:rPr>
              <a:t>virus that needs </a:t>
            </a:r>
            <a:r>
              <a:rPr sz="2000" spc="-10" dirty="0">
                <a:latin typeface="Calibri"/>
                <a:cs typeface="Calibri"/>
              </a:rPr>
              <a:t>HBsAg </a:t>
            </a:r>
            <a:r>
              <a:rPr sz="2000" spc="-20" dirty="0">
                <a:latin typeface="Calibri"/>
                <a:cs typeface="Calibri"/>
              </a:rPr>
              <a:t>for</a:t>
            </a:r>
            <a:r>
              <a:rPr sz="2000" spc="40" dirty="0">
                <a:latin typeface="Calibri"/>
                <a:cs typeface="Calibri"/>
              </a:rPr>
              <a:t> </a:t>
            </a:r>
            <a:r>
              <a:rPr sz="2000" spc="-15" dirty="0">
                <a:latin typeface="Calibri"/>
                <a:cs typeface="Calibri"/>
              </a:rPr>
              <a:t>propagation</a:t>
            </a:r>
            <a:endParaRPr sz="2000" dirty="0">
              <a:latin typeface="Calibri"/>
              <a:cs typeface="Calibri"/>
            </a:endParaRPr>
          </a:p>
          <a:p>
            <a:pPr marL="355600" indent="-342900">
              <a:spcAft>
                <a:spcPts val="1800"/>
              </a:spcAft>
              <a:buFont typeface="Arial"/>
              <a:buChar char="•"/>
              <a:tabLst>
                <a:tab pos="354965" algn="l"/>
                <a:tab pos="355600" algn="l"/>
              </a:tabLst>
            </a:pPr>
            <a:r>
              <a:rPr sz="2400" spc="-5" dirty="0">
                <a:latin typeface="Calibri"/>
                <a:cs typeface="Calibri"/>
              </a:rPr>
              <a:t>No </a:t>
            </a:r>
            <a:r>
              <a:rPr sz="2400" spc="-20" dirty="0">
                <a:latin typeface="Calibri"/>
                <a:cs typeface="Calibri"/>
              </a:rPr>
              <a:t>FDA </a:t>
            </a:r>
            <a:r>
              <a:rPr sz="2400" spc="-15" dirty="0">
                <a:latin typeface="Calibri"/>
                <a:cs typeface="Calibri"/>
              </a:rPr>
              <a:t>approved </a:t>
            </a:r>
            <a:r>
              <a:rPr sz="2400" spc="-5" dirty="0">
                <a:latin typeface="Calibri"/>
                <a:cs typeface="Calibri"/>
              </a:rPr>
              <a:t>Rx </a:t>
            </a:r>
            <a:r>
              <a:rPr sz="2400" spc="-20" dirty="0">
                <a:latin typeface="Calibri"/>
                <a:cs typeface="Calibri"/>
              </a:rPr>
              <a:t>for</a:t>
            </a:r>
            <a:r>
              <a:rPr sz="2400" spc="10" dirty="0">
                <a:latin typeface="Calibri"/>
                <a:cs typeface="Calibri"/>
              </a:rPr>
              <a:t> </a:t>
            </a:r>
            <a:r>
              <a:rPr sz="2400" spc="-15" dirty="0">
                <a:latin typeface="Calibri"/>
                <a:cs typeface="Calibri"/>
              </a:rPr>
              <a:t>HDV</a:t>
            </a:r>
            <a:endParaRPr lang="en-US" sz="2400" spc="-15" dirty="0">
              <a:latin typeface="Calibri"/>
              <a:cs typeface="Calibri"/>
            </a:endParaRPr>
          </a:p>
          <a:p>
            <a:pPr marL="355600" indent="-342900">
              <a:spcAft>
                <a:spcPts val="600"/>
              </a:spcAft>
              <a:buFont typeface="Arial"/>
              <a:buChar char="•"/>
              <a:tabLst>
                <a:tab pos="354965" algn="l"/>
                <a:tab pos="355600" algn="l"/>
              </a:tabLst>
            </a:pPr>
            <a:r>
              <a:rPr sz="2400" spc="-15" dirty="0">
                <a:latin typeface="Calibri"/>
                <a:cs typeface="Calibri"/>
              </a:rPr>
              <a:t>HDV </a:t>
            </a:r>
            <a:r>
              <a:rPr sz="2400" spc="-5" dirty="0">
                <a:latin typeface="Calibri"/>
                <a:cs typeface="Calibri"/>
              </a:rPr>
              <a:t>worldwide </a:t>
            </a:r>
            <a:r>
              <a:rPr sz="2400" spc="-15" dirty="0">
                <a:latin typeface="Calibri"/>
                <a:cs typeface="Calibri"/>
              </a:rPr>
              <a:t>prevalence </a:t>
            </a:r>
            <a:r>
              <a:rPr sz="2400" spc="-5" dirty="0">
                <a:latin typeface="Calibri"/>
                <a:cs typeface="Calibri"/>
              </a:rPr>
              <a:t>is 15 - 20</a:t>
            </a:r>
            <a:r>
              <a:rPr sz="2400" spc="15" dirty="0">
                <a:latin typeface="Calibri"/>
                <a:cs typeface="Calibri"/>
              </a:rPr>
              <a:t> </a:t>
            </a:r>
            <a:r>
              <a:rPr sz="2400" spc="-5" dirty="0">
                <a:latin typeface="Calibri"/>
                <a:cs typeface="Calibri"/>
              </a:rPr>
              <a:t>million</a:t>
            </a:r>
            <a:endParaRPr sz="2400" dirty="0">
              <a:latin typeface="Calibri"/>
              <a:cs typeface="Calibri"/>
            </a:endParaRPr>
          </a:p>
          <a:p>
            <a:pPr marL="756285" marR="782955" lvl="1" indent="-286385">
              <a:spcAft>
                <a:spcPts val="600"/>
              </a:spcAft>
              <a:buFont typeface="Arial"/>
              <a:buChar char="–"/>
              <a:tabLst>
                <a:tab pos="756285" algn="l"/>
                <a:tab pos="756920" algn="l"/>
              </a:tabLst>
            </a:pPr>
            <a:r>
              <a:rPr sz="2000" spc="-15" dirty="0">
                <a:latin typeface="Calibri"/>
                <a:cs typeface="Calibri"/>
              </a:rPr>
              <a:t>Approximately </a:t>
            </a:r>
            <a:r>
              <a:rPr sz="2000" spc="-5" dirty="0">
                <a:latin typeface="Calibri"/>
                <a:cs typeface="Calibri"/>
              </a:rPr>
              <a:t>4-6% of </a:t>
            </a:r>
            <a:r>
              <a:rPr sz="2000" spc="-15" dirty="0">
                <a:latin typeface="Calibri"/>
                <a:cs typeface="Calibri"/>
              </a:rPr>
              <a:t>HBV </a:t>
            </a:r>
            <a:r>
              <a:rPr sz="2000" spc="-10" dirty="0">
                <a:latin typeface="Calibri"/>
                <a:cs typeface="Calibri"/>
              </a:rPr>
              <a:t>population </a:t>
            </a:r>
            <a:r>
              <a:rPr sz="2000" spc="-5" dirty="0">
                <a:latin typeface="Calibri"/>
                <a:cs typeface="Calibri"/>
              </a:rPr>
              <a:t>is  </a:t>
            </a:r>
            <a:r>
              <a:rPr sz="2000" spc="-15" dirty="0">
                <a:latin typeface="Calibri"/>
                <a:cs typeface="Calibri"/>
              </a:rPr>
              <a:t>infected </a:t>
            </a:r>
            <a:r>
              <a:rPr sz="2000" spc="-5" dirty="0">
                <a:latin typeface="Calibri"/>
                <a:cs typeface="Calibri"/>
              </a:rPr>
              <a:t>with</a:t>
            </a:r>
            <a:r>
              <a:rPr sz="2000" spc="-35" dirty="0">
                <a:latin typeface="Calibri"/>
                <a:cs typeface="Calibri"/>
              </a:rPr>
              <a:t> </a:t>
            </a:r>
            <a:r>
              <a:rPr sz="2000" spc="-20" dirty="0">
                <a:latin typeface="Calibri"/>
                <a:cs typeface="Calibri"/>
              </a:rPr>
              <a:t>HDV</a:t>
            </a:r>
            <a:endParaRPr sz="2000" dirty="0">
              <a:latin typeface="Calibri"/>
              <a:cs typeface="Calibri"/>
            </a:endParaRPr>
          </a:p>
          <a:p>
            <a:pPr marL="756285" lvl="1" indent="-286385">
              <a:spcAft>
                <a:spcPts val="600"/>
              </a:spcAft>
              <a:buFont typeface="Arial"/>
              <a:buChar char="–"/>
              <a:tabLst>
                <a:tab pos="756285" algn="l"/>
                <a:tab pos="756920" algn="l"/>
              </a:tabLst>
            </a:pPr>
            <a:r>
              <a:rPr sz="2000" spc="-10" dirty="0">
                <a:latin typeface="Calibri"/>
                <a:cs typeface="Calibri"/>
              </a:rPr>
              <a:t>Orphan </a:t>
            </a:r>
            <a:r>
              <a:rPr sz="2000" spc="-5" dirty="0">
                <a:latin typeface="Calibri"/>
                <a:cs typeface="Calibri"/>
              </a:rPr>
              <a:t>disease </a:t>
            </a:r>
            <a:r>
              <a:rPr sz="2000" spc="-10" dirty="0">
                <a:latin typeface="Calibri"/>
                <a:cs typeface="Calibri"/>
              </a:rPr>
              <a:t>in </a:t>
            </a:r>
            <a:r>
              <a:rPr sz="2000" spc="-5" dirty="0">
                <a:latin typeface="Calibri"/>
                <a:cs typeface="Calibri"/>
              </a:rPr>
              <a:t>US and </a:t>
            </a:r>
            <a:r>
              <a:rPr sz="2000" spc="-10" dirty="0">
                <a:latin typeface="Calibri"/>
                <a:cs typeface="Calibri"/>
              </a:rPr>
              <a:t>EU</a:t>
            </a:r>
            <a:endParaRPr sz="2000" dirty="0">
              <a:latin typeface="Calibri"/>
              <a:cs typeface="Calibri"/>
            </a:endParaRPr>
          </a:p>
        </p:txBody>
      </p:sp>
      <p:sp>
        <p:nvSpPr>
          <p:cNvPr id="5" name="object 5"/>
          <p:cNvSpPr/>
          <p:nvPr/>
        </p:nvSpPr>
        <p:spPr>
          <a:xfrm>
            <a:off x="8519754" y="1930517"/>
            <a:ext cx="2530220" cy="4080510"/>
          </a:xfrm>
          <a:prstGeom prst="rect">
            <a:avLst/>
          </a:prstGeom>
          <a:blipFill>
            <a:blip r:embed="rId4" cstate="print"/>
            <a:stretch>
              <a:fillRect/>
            </a:stretch>
          </a:blipFill>
        </p:spPr>
        <p:txBody>
          <a:bodyPr wrap="square" lIns="0" tIns="0" rIns="0" bIns="0" rtlCol="0"/>
          <a:lstStyle/>
          <a:p>
            <a:endParaRPr/>
          </a:p>
        </p:txBody>
      </p:sp>
      <p:sp>
        <p:nvSpPr>
          <p:cNvPr id="7" name="object 3">
            <a:extLst>
              <a:ext uri="{FF2B5EF4-FFF2-40B4-BE49-F238E27FC236}">
                <a16:creationId xmlns:a16="http://schemas.microsoft.com/office/drawing/2014/main" id="{81594716-D9D8-DC4B-89C2-61A37F470954}"/>
              </a:ext>
            </a:extLst>
          </p:cNvPr>
          <p:cNvSpPr txBox="1">
            <a:spLocks noGrp="1"/>
          </p:cNvSpPr>
          <p:nvPr>
            <p:ph type="title"/>
          </p:nvPr>
        </p:nvSpPr>
        <p:spPr>
          <a:xfrm>
            <a:off x="220494" y="39153"/>
            <a:ext cx="10972800" cy="1010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13335" rIns="0" bIns="0" numCol="1" rtlCol="0" anchor="ctr" anchorCtr="0" compatLnSpc="1">
            <a:prstTxWarp prst="textNoShape">
              <a:avLst/>
            </a:prstTxWarp>
            <a:spAutoFit/>
          </a:bodyPr>
          <a:lstStyle/>
          <a:p>
            <a:pPr marL="12700">
              <a:spcBef>
                <a:spcPts val="105"/>
              </a:spcBef>
            </a:pPr>
            <a:r>
              <a:rPr sz="3200" b="1" spc="-10" dirty="0">
                <a:solidFill>
                  <a:schemeClr val="bg1"/>
                </a:solidFill>
                <a:latin typeface="Calibri" panose="020F0502020204030204" pitchFamily="34" charset="0"/>
                <a:cs typeface="Calibri" panose="020F0502020204030204" pitchFamily="34" charset="0"/>
              </a:rPr>
              <a:t>Hepatitis Delta Virus</a:t>
            </a:r>
            <a:r>
              <a:rPr lang="en-US" sz="3200" b="1" spc="-10" dirty="0">
                <a:solidFill>
                  <a:schemeClr val="bg1"/>
                </a:solidFill>
                <a:latin typeface="Calibri" panose="020F0502020204030204" pitchFamily="34" charset="0"/>
                <a:cs typeface="Calibri" panose="020F0502020204030204" pitchFamily="34" charset="0"/>
              </a:rPr>
              <a:t> = HDV = Delta Hepatitis:</a:t>
            </a:r>
            <a:endParaRPr sz="3200" b="1" spc="-10" dirty="0">
              <a:solidFill>
                <a:schemeClr val="bg1"/>
              </a:solidFill>
              <a:latin typeface="Calibri" panose="020F0502020204030204" pitchFamily="34" charset="0"/>
              <a:cs typeface="Calibri" panose="020F0502020204030204" pitchFamily="34" charset="0"/>
            </a:endParaRPr>
          </a:p>
          <a:p>
            <a:pPr marL="12700">
              <a:spcBef>
                <a:spcPts val="105"/>
              </a:spcBef>
            </a:pPr>
            <a:r>
              <a:rPr sz="3200" b="1" spc="-10" dirty="0">
                <a:solidFill>
                  <a:schemeClr val="bg1"/>
                </a:solidFill>
                <a:latin typeface="Calibri" panose="020F0502020204030204" pitchFamily="34" charset="0"/>
                <a:cs typeface="Calibri" panose="020F0502020204030204" pitchFamily="34" charset="0"/>
              </a:rPr>
              <a:t>The Most Severe Form of Chronic Viral Hepatitis</a:t>
            </a:r>
          </a:p>
        </p:txBody>
      </p:sp>
    </p:spTree>
    <p:extLst>
      <p:ext uri="{BB962C8B-B14F-4D97-AF65-F5344CB8AC3E}">
        <p14:creationId xmlns:p14="http://schemas.microsoft.com/office/powerpoint/2010/main" val="24265037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PPT-15.png">
            <a:extLst>
              <a:ext uri="{FF2B5EF4-FFF2-40B4-BE49-F238E27FC236}">
                <a16:creationId xmlns:a16="http://schemas.microsoft.com/office/drawing/2014/main" id="{9E36EA60-E365-4E57-BAEF-03E507F193D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833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8" name="INTRODUCTION:"/>
          <p:cNvSpPr txBox="1">
            <a:spLocks noGrp="1"/>
          </p:cNvSpPr>
          <p:nvPr>
            <p:ph type="title" idx="4294967295"/>
          </p:nvPr>
        </p:nvSpPr>
        <p:spPr>
          <a:xfrm>
            <a:off x="283723" y="173876"/>
            <a:ext cx="7772400" cy="504071"/>
          </a:xfrm>
          <a:prstGeom prst="rect">
            <a:avLst/>
          </a:prstGeom>
        </p:spPr>
        <p:txBody>
          <a:bodyPr vert="horz" wrap="square" lIns="0" tIns="11516" rIns="0" bIns="0" rtlCol="0">
            <a:spAutoFit/>
          </a:bodyPr>
          <a:lstStyle/>
          <a:p>
            <a:pPr marL="11516" algn="l">
              <a:spcBef>
                <a:spcPts val="91"/>
              </a:spcBef>
            </a:pPr>
            <a:r>
              <a:rPr lang="en-US" sz="3200" b="1" spc="-5" dirty="0">
                <a:solidFill>
                  <a:schemeClr val="bg1"/>
                </a:solidFill>
                <a:latin typeface="Arial"/>
                <a:ea typeface="+mj-ea"/>
                <a:cs typeface="Arial"/>
              </a:rPr>
              <a:t>Introduction</a:t>
            </a:r>
            <a:r>
              <a:rPr sz="3200" b="1" spc="-5" dirty="0">
                <a:solidFill>
                  <a:schemeClr val="bg1"/>
                </a:solidFill>
                <a:latin typeface="Arial"/>
                <a:ea typeface="+mj-ea"/>
                <a:cs typeface="Arial"/>
              </a:rPr>
              <a:t> </a:t>
            </a:r>
          </a:p>
        </p:txBody>
      </p:sp>
      <p:sp>
        <p:nvSpPr>
          <p:cNvPr id="149" name="Epidemiology:…"/>
          <p:cNvSpPr txBox="1">
            <a:spLocks noGrp="1"/>
          </p:cNvSpPr>
          <p:nvPr>
            <p:ph type="body" sz="half" idx="4294967295"/>
          </p:nvPr>
        </p:nvSpPr>
        <p:spPr>
          <a:xfrm>
            <a:off x="675860" y="913828"/>
            <a:ext cx="11320670" cy="2359025"/>
          </a:xfrm>
          <a:prstGeom prst="rect">
            <a:avLst/>
          </a:prstGeom>
        </p:spPr>
        <p:txBody>
          <a:bodyPr>
            <a:noAutofit/>
          </a:bodyPr>
          <a:lstStyle/>
          <a:p>
            <a:pPr marL="0" indent="0" algn="ctr" defTabSz="121285">
              <a:lnSpc>
                <a:spcPts val="2812"/>
              </a:lnSpc>
              <a:spcBef>
                <a:spcPts val="211"/>
              </a:spcBef>
              <a:buNone/>
              <a:defRPr sz="1770" b="1">
                <a:effectLst/>
                <a:latin typeface="Arial"/>
                <a:ea typeface="Arial"/>
                <a:cs typeface="Arial"/>
                <a:sym typeface="Arial"/>
              </a:defRPr>
            </a:pPr>
            <a:r>
              <a:rPr sz="1600" dirty="0"/>
              <a:t>Epidemiology</a:t>
            </a:r>
            <a:r>
              <a:rPr lang="en-US" sz="1600" dirty="0"/>
              <a:t> of HDV</a:t>
            </a:r>
            <a:r>
              <a:rPr sz="1600" dirty="0"/>
              <a:t>:</a:t>
            </a:r>
          </a:p>
          <a:p>
            <a:pPr marL="157222" indent="-157222" algn="l" defTabSz="121285">
              <a:lnSpc>
                <a:spcPts val="2812"/>
              </a:lnSpc>
              <a:spcBef>
                <a:spcPts val="211"/>
              </a:spcBef>
              <a:buSzPct val="145000"/>
              <a:buChar char="•"/>
              <a:defRPr sz="1770">
                <a:effectLst/>
                <a:latin typeface="Arial"/>
                <a:ea typeface="Arial"/>
                <a:cs typeface="Arial"/>
                <a:sym typeface="Arial"/>
              </a:defRPr>
            </a:pPr>
            <a:r>
              <a:rPr sz="1600" dirty="0"/>
              <a:t>Approximately 5% of patients with HBV</a:t>
            </a:r>
            <a:r>
              <a:rPr lang="en-US" sz="1600" dirty="0"/>
              <a:t> have delta infection</a:t>
            </a:r>
            <a:r>
              <a:rPr sz="1600" dirty="0"/>
              <a:t>; however, any recent prevalence data is largely lacking due to </a:t>
            </a:r>
            <a:r>
              <a:rPr lang="en-US" sz="1600" dirty="0"/>
              <a:t>very low level</a:t>
            </a:r>
            <a:r>
              <a:rPr sz="1600" dirty="0"/>
              <a:t> testing</a:t>
            </a:r>
          </a:p>
          <a:p>
            <a:pPr marL="157222" indent="-157222" algn="l" defTabSz="121285">
              <a:lnSpc>
                <a:spcPts val="2812"/>
              </a:lnSpc>
              <a:spcBef>
                <a:spcPts val="211"/>
              </a:spcBef>
              <a:buSzPct val="145000"/>
              <a:buChar char="•"/>
              <a:defRPr sz="1770">
                <a:effectLst/>
                <a:latin typeface="Arial"/>
                <a:ea typeface="Arial"/>
                <a:cs typeface="Arial"/>
                <a:sym typeface="Arial"/>
              </a:defRPr>
            </a:pPr>
            <a:r>
              <a:rPr sz="1600" dirty="0"/>
              <a:t>Estimates vary depending on risk factors and location:</a:t>
            </a:r>
          </a:p>
          <a:p>
            <a:pPr marL="275138" lvl="1" indent="-157222" algn="l" defTabSz="121285">
              <a:lnSpc>
                <a:spcPts val="2812"/>
              </a:lnSpc>
              <a:spcBef>
                <a:spcPts val="211"/>
              </a:spcBef>
              <a:buSzPct val="145000"/>
              <a:buChar char="•"/>
              <a:defRPr sz="1770">
                <a:effectLst/>
                <a:latin typeface="Arial"/>
                <a:ea typeface="Arial"/>
                <a:cs typeface="Arial"/>
                <a:sym typeface="Arial"/>
              </a:defRPr>
            </a:pPr>
            <a:r>
              <a:rPr sz="1600" dirty="0"/>
              <a:t>Some high</a:t>
            </a:r>
            <a:r>
              <a:rPr lang="en-US" sz="1600" dirty="0"/>
              <a:t>-</a:t>
            </a:r>
            <a:r>
              <a:rPr sz="1600" dirty="0"/>
              <a:t>risk populations such as IVDU with rates as high as 50% vs 1-2% in low risk HBV populations</a:t>
            </a:r>
          </a:p>
          <a:p>
            <a:pPr marL="275138" lvl="1" indent="-157222" algn="l" defTabSz="121285">
              <a:lnSpc>
                <a:spcPts val="2812"/>
              </a:lnSpc>
              <a:spcBef>
                <a:spcPts val="211"/>
              </a:spcBef>
              <a:buSzPct val="145000"/>
              <a:buChar char="•"/>
              <a:defRPr sz="1770">
                <a:effectLst/>
                <a:latin typeface="Arial"/>
                <a:ea typeface="Arial"/>
                <a:cs typeface="Arial"/>
                <a:sym typeface="Arial"/>
              </a:defRPr>
            </a:pPr>
            <a:r>
              <a:rPr sz="1600" dirty="0"/>
              <a:t>In patients with chronic HBsAg hepatitis, the pooled prevalence of HDV was </a:t>
            </a:r>
            <a:r>
              <a:rPr sz="1600" b="1" dirty="0"/>
              <a:t>47.36% in Somalia, 24.37% in Egypt, and 8.15% in Saudi Arabia. </a:t>
            </a:r>
            <a:r>
              <a:rPr sz="1600" dirty="0"/>
              <a:t> </a:t>
            </a:r>
          </a:p>
        </p:txBody>
      </p:sp>
      <p:pic>
        <p:nvPicPr>
          <p:cNvPr id="150" name="Image" descr="Image"/>
          <p:cNvPicPr>
            <a:picLocks noChangeAspect="1"/>
          </p:cNvPicPr>
          <p:nvPr/>
        </p:nvPicPr>
        <p:blipFill>
          <a:blip r:embed="rId3"/>
          <a:stretch>
            <a:fillRect/>
          </a:stretch>
        </p:blipFill>
        <p:spPr>
          <a:xfrm>
            <a:off x="3406289" y="3413458"/>
            <a:ext cx="5859813" cy="3125235"/>
          </a:xfrm>
          <a:prstGeom prst="rect">
            <a:avLst/>
          </a:prstGeom>
          <a:ln w="12700">
            <a:miter lim="400000"/>
          </a:ln>
        </p:spPr>
      </p:pic>
      <p:sp>
        <p:nvSpPr>
          <p:cNvPr id="151" name="Ahn J, Gish RG. Hepatitis D Virus: A Call to Screening. Gastroenterol Hepatol (N Y). 2014;10(10):647–686.…"/>
          <p:cNvSpPr txBox="1"/>
          <p:nvPr/>
        </p:nvSpPr>
        <p:spPr>
          <a:xfrm>
            <a:off x="1962769" y="6496715"/>
            <a:ext cx="8412755" cy="36516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anchor="ctr">
            <a:spAutoFit/>
          </a:bodyPr>
          <a:lstStyle/>
          <a:p>
            <a:pPr marL="0" marR="0" lvl="0" indent="0" algn="l" defTabSz="321457" rtl="0" eaLnBrk="1" fontAlgn="auto" latinLnBrk="0" hangingPunct="0">
              <a:lnSpc>
                <a:spcPct val="117999"/>
              </a:lnSpc>
              <a:spcBef>
                <a:spcPts val="0"/>
              </a:spcBef>
              <a:spcAft>
                <a:spcPts val="0"/>
              </a:spcAft>
              <a:buClrTx/>
              <a:buSzTx/>
              <a:buFontTx/>
              <a:buNone/>
              <a:tabLst/>
              <a:defRPr sz="1200">
                <a:solidFill>
                  <a:srgbClr val="FFFFFF"/>
                </a:solidFill>
                <a:latin typeface="+mn-lt"/>
                <a:ea typeface="+mn-ea"/>
                <a:cs typeface="+mn-cs"/>
                <a:sym typeface="Helvetica Neue"/>
              </a:defRPr>
            </a:pPr>
            <a:r>
              <a:rPr kumimoji="0" sz="844" b="0" i="0" u="none" strike="noStrike" kern="0" cap="none" spc="0" normalizeH="0" baseline="0" noProof="0">
                <a:ln>
                  <a:noFill/>
                </a:ln>
                <a:solidFill>
                  <a:srgbClr val="FFFFFF"/>
                </a:solidFill>
                <a:effectLst/>
                <a:uLnTx/>
                <a:uFillTx/>
                <a:latin typeface="Helvetica Neue"/>
                <a:sym typeface="Helvetica Neue"/>
              </a:rPr>
              <a:t>Ahn J, Gish RG. Hepatitis D Virus: A Call to Screening. Gastroenterol Hepatol (N Y). 2014;10(10):647–686.</a:t>
            </a:r>
          </a:p>
          <a:p>
            <a:pPr marL="0" marR="0" lvl="0" indent="0" algn="l" defTabSz="321457" rtl="0" eaLnBrk="1" fontAlgn="auto" latinLnBrk="0" hangingPunct="0">
              <a:lnSpc>
                <a:spcPct val="117999"/>
              </a:lnSpc>
              <a:spcBef>
                <a:spcPts val="0"/>
              </a:spcBef>
              <a:spcAft>
                <a:spcPts val="0"/>
              </a:spcAft>
              <a:buClrTx/>
              <a:buSzTx/>
              <a:buFontTx/>
              <a:buNone/>
              <a:tabLst/>
              <a:defRPr sz="1200">
                <a:solidFill>
                  <a:srgbClr val="FFFFFF"/>
                </a:solidFill>
                <a:latin typeface="+mn-lt"/>
                <a:ea typeface="+mn-ea"/>
                <a:cs typeface="+mn-cs"/>
                <a:sym typeface="Helvetica Neue"/>
              </a:defRPr>
            </a:pPr>
            <a:r>
              <a:rPr kumimoji="0" sz="844" b="0" i="0" u="none" strike="noStrike" kern="0" cap="none" spc="0" normalizeH="0" baseline="0" noProof="0">
                <a:ln>
                  <a:noFill/>
                </a:ln>
                <a:solidFill>
                  <a:srgbClr val="FFFFFF"/>
                </a:solidFill>
                <a:effectLst/>
                <a:uLnTx/>
                <a:uFillTx/>
                <a:latin typeface="Helvetica Neue"/>
                <a:sym typeface="Helvetica Neue"/>
              </a:rPr>
              <a:t>Rizzetto M. Hepatitis D Virus: Introduction and Epidemiology. Cold Spring Harb Perspect Med. 2015;5(7):a021576. Published 2015 Jul 1. doi:10.1101/cshperspect.a021576</a:t>
            </a:r>
          </a:p>
        </p:txBody>
      </p:sp>
    </p:spTree>
    <p:extLst>
      <p:ext uri="{BB962C8B-B14F-4D97-AF65-F5344CB8AC3E}">
        <p14:creationId xmlns:p14="http://schemas.microsoft.com/office/powerpoint/2010/main" val="1668949754"/>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6" descr="PPT-15.png">
            <a:extLst>
              <a:ext uri="{FF2B5EF4-FFF2-40B4-BE49-F238E27FC236}">
                <a16:creationId xmlns:a16="http://schemas.microsoft.com/office/drawing/2014/main" id="{3C79518C-BAB6-4687-B347-6C5432DA413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2192000" cy="1167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6" name="Rectangle 3"/>
          <p:cNvSpPr txBox="1">
            <a:spLocks noChangeArrowheads="1"/>
          </p:cNvSpPr>
          <p:nvPr/>
        </p:nvSpPr>
        <p:spPr bwMode="auto">
          <a:xfrm>
            <a:off x="195013" y="107344"/>
            <a:ext cx="11710555" cy="99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13335" rIns="0" bIns="0" numCol="1" rtlCol="0" anchor="ctr" anchorCtr="0" compatLnSpc="1">
            <a:prstTxWarp prst="textNoShape">
              <a:avLst/>
            </a:prstTxWarp>
            <a:spAutoFit/>
          </a:bodyPr>
          <a:lstStyle>
            <a:lvl1pPr marL="12700" eaLnBrk="0" fontAlgn="base" hangingPunct="0">
              <a:spcBef>
                <a:spcPts val="105"/>
              </a:spcBef>
              <a:spcAft>
                <a:spcPct val="0"/>
              </a:spcAft>
              <a:defRPr sz="3200" b="1" spc="-10">
                <a:solidFill>
                  <a:schemeClr val="bg1"/>
                </a:solidFill>
                <a:latin typeface="Calibri" panose="020F0502020204030204" pitchFamily="34" charset="0"/>
                <a:ea typeface="ＭＳ Ｐゴシック" pitchFamily="-108" charset="-128"/>
                <a:cs typeface="Calibri" panose="020F0502020204030204" pitchFamily="34" charset="0"/>
              </a:defRPr>
            </a:lvl1pPr>
            <a:lvl2pPr eaLnBrk="0" fontAlgn="base" hangingPunct="0">
              <a:spcBef>
                <a:spcPct val="0"/>
              </a:spcBef>
              <a:spcAft>
                <a:spcPct val="0"/>
              </a:spcAft>
              <a:defRPr sz="3600">
                <a:solidFill>
                  <a:schemeClr val="tx2"/>
                </a:solidFill>
                <a:latin typeface="Arial" pitchFamily="-108" charset="0"/>
                <a:ea typeface="ＭＳ Ｐゴシック" pitchFamily="-108" charset="-128"/>
                <a:cs typeface="ＭＳ Ｐゴシック" pitchFamily="-108" charset="-128"/>
              </a:defRPr>
            </a:lvl2pPr>
            <a:lvl3pPr eaLnBrk="0" fontAlgn="base" hangingPunct="0">
              <a:spcBef>
                <a:spcPct val="0"/>
              </a:spcBef>
              <a:spcAft>
                <a:spcPct val="0"/>
              </a:spcAft>
              <a:defRPr sz="3600">
                <a:solidFill>
                  <a:schemeClr val="tx2"/>
                </a:solidFill>
                <a:latin typeface="Arial" pitchFamily="-108" charset="0"/>
                <a:ea typeface="ＭＳ Ｐゴシック" pitchFamily="-108" charset="-128"/>
                <a:cs typeface="ＭＳ Ｐゴシック" pitchFamily="-108" charset="-128"/>
              </a:defRPr>
            </a:lvl3pPr>
            <a:lvl4pPr eaLnBrk="0" fontAlgn="base" hangingPunct="0">
              <a:spcBef>
                <a:spcPct val="0"/>
              </a:spcBef>
              <a:spcAft>
                <a:spcPct val="0"/>
              </a:spcAft>
              <a:defRPr sz="3600">
                <a:solidFill>
                  <a:schemeClr val="tx2"/>
                </a:solidFill>
                <a:latin typeface="Arial" pitchFamily="-108" charset="0"/>
                <a:ea typeface="ＭＳ Ｐゴシック" pitchFamily="-108" charset="-128"/>
                <a:cs typeface="ＭＳ Ｐゴシック" pitchFamily="-108" charset="-128"/>
              </a:defRPr>
            </a:lvl4pPr>
            <a:lvl5pPr eaLnBrk="0" fontAlgn="base" hangingPunct="0">
              <a:spcBef>
                <a:spcPct val="0"/>
              </a:spcBef>
              <a:spcAft>
                <a:spcPct val="0"/>
              </a:spcAft>
              <a:defRPr sz="3600">
                <a:solidFill>
                  <a:schemeClr val="tx2"/>
                </a:solidFill>
                <a:latin typeface="Arial" pitchFamily="-108" charset="0"/>
                <a:ea typeface="ＭＳ Ｐゴシック" pitchFamily="-108" charset="-128"/>
                <a:cs typeface="ＭＳ Ｐゴシック" pitchFamily="-108" charset="-128"/>
              </a:defRPr>
            </a:lvl5pPr>
            <a:lvl6pPr marL="457200" fontAlgn="base">
              <a:spcBef>
                <a:spcPct val="0"/>
              </a:spcBef>
              <a:spcAft>
                <a:spcPct val="0"/>
              </a:spcAft>
              <a:defRPr sz="3600">
                <a:solidFill>
                  <a:schemeClr val="tx2"/>
                </a:solidFill>
                <a:latin typeface="Arial" pitchFamily="-108" charset="0"/>
              </a:defRPr>
            </a:lvl6pPr>
            <a:lvl7pPr marL="914400" fontAlgn="base">
              <a:spcBef>
                <a:spcPct val="0"/>
              </a:spcBef>
              <a:spcAft>
                <a:spcPct val="0"/>
              </a:spcAft>
              <a:defRPr sz="3600">
                <a:solidFill>
                  <a:schemeClr val="tx2"/>
                </a:solidFill>
                <a:latin typeface="Arial" pitchFamily="-108" charset="0"/>
              </a:defRPr>
            </a:lvl7pPr>
            <a:lvl8pPr marL="1371600" fontAlgn="base">
              <a:spcBef>
                <a:spcPct val="0"/>
              </a:spcBef>
              <a:spcAft>
                <a:spcPct val="0"/>
              </a:spcAft>
              <a:defRPr sz="3600">
                <a:solidFill>
                  <a:schemeClr val="tx2"/>
                </a:solidFill>
                <a:latin typeface="Arial" pitchFamily="-108" charset="0"/>
              </a:defRPr>
            </a:lvl8pPr>
            <a:lvl9pPr marL="1828800" fontAlgn="base">
              <a:spcBef>
                <a:spcPct val="0"/>
              </a:spcBef>
              <a:spcAft>
                <a:spcPct val="0"/>
              </a:spcAft>
              <a:defRPr sz="3600">
                <a:solidFill>
                  <a:schemeClr val="tx2"/>
                </a:solidFill>
                <a:latin typeface="Arial" pitchFamily="-108" charset="0"/>
              </a:defRPr>
            </a:lvl9pPr>
          </a:lstStyle>
          <a:p>
            <a:r>
              <a:rPr lang="en-US" dirty="0"/>
              <a:t>1-2 decades later: Hepatitis Delta still takes a more severe </a:t>
            </a:r>
            <a:br>
              <a:rPr lang="en-US" dirty="0"/>
            </a:br>
            <a:r>
              <a:rPr lang="en-US" dirty="0"/>
              <a:t>long-term course than HBV mono-infection</a:t>
            </a:r>
          </a:p>
        </p:txBody>
      </p:sp>
      <p:sp>
        <p:nvSpPr>
          <p:cNvPr id="11267" name="Text Box 5"/>
          <p:cNvSpPr txBox="1">
            <a:spLocks noChangeArrowheads="1"/>
          </p:cNvSpPr>
          <p:nvPr/>
        </p:nvSpPr>
        <p:spPr bwMode="auto">
          <a:xfrm>
            <a:off x="292101" y="6437032"/>
            <a:ext cx="5222875" cy="246221"/>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107763" dir="2700000" algn="ctr" rotWithShape="0">
                    <a:schemeClr val="bg2">
                      <a:alpha val="50000"/>
                    </a:schemeClr>
                  </a:outerShdw>
                </a:effectLst>
              </a14:hiddenEffects>
            </a:ext>
          </a:extLst>
        </p:spPr>
        <p:txBody>
          <a:bodyPr>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defTabSz="914400" eaLnBrk="1" fontAlgn="base" hangingPunct="1">
              <a:spcBef>
                <a:spcPct val="50000"/>
              </a:spcBef>
              <a:spcAft>
                <a:spcPct val="0"/>
              </a:spcAft>
              <a:defRPr/>
            </a:pPr>
            <a:r>
              <a:rPr lang="de-DE" sz="1000" dirty="0" err="1">
                <a:cs typeface="ＭＳ Ｐゴシック" charset="0"/>
              </a:rPr>
              <a:t>Manesis</a:t>
            </a:r>
            <a:r>
              <a:rPr lang="de-DE" sz="1000" dirty="0">
                <a:cs typeface="ＭＳ Ｐゴシック" charset="0"/>
              </a:rPr>
              <a:t> et al., J </a:t>
            </a:r>
            <a:r>
              <a:rPr lang="de-DE" sz="1000" dirty="0" err="1">
                <a:cs typeface="ＭＳ Ｐゴシック" charset="0"/>
              </a:rPr>
              <a:t>Hepatol</a:t>
            </a:r>
            <a:r>
              <a:rPr lang="de-DE" sz="1000" dirty="0">
                <a:cs typeface="ＭＳ Ｐゴシック" charset="0"/>
              </a:rPr>
              <a:t> 2013</a:t>
            </a:r>
          </a:p>
        </p:txBody>
      </p:sp>
      <p:pic>
        <p:nvPicPr>
          <p:cNvPr id="11268" name="Picture 7"/>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957841" y="1608138"/>
            <a:ext cx="6184900" cy="4629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1269" name="Rectangle 8"/>
          <p:cNvSpPr>
            <a:spLocks noChangeArrowheads="1"/>
          </p:cNvSpPr>
          <p:nvPr/>
        </p:nvSpPr>
        <p:spPr bwMode="auto">
          <a:xfrm>
            <a:off x="2386013" y="1535113"/>
            <a:ext cx="1173162" cy="127635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fontAlgn="base">
              <a:spcBef>
                <a:spcPct val="0"/>
              </a:spcBef>
              <a:spcAft>
                <a:spcPct val="0"/>
              </a:spcAft>
              <a:defRPr/>
            </a:pPr>
            <a:endParaRPr lang="en-US">
              <a:solidFill>
                <a:srgbClr val="000000"/>
              </a:solidFill>
              <a:ea typeface="ＭＳ Ｐゴシック" charset="0"/>
              <a:cs typeface="ＭＳ Ｐゴシック" charset="0"/>
            </a:endParaRPr>
          </a:p>
        </p:txBody>
      </p:sp>
      <p:sp>
        <p:nvSpPr>
          <p:cNvPr id="11270" name="Text Box 9"/>
          <p:cNvSpPr txBox="1">
            <a:spLocks noChangeArrowheads="1"/>
          </p:cNvSpPr>
          <p:nvPr/>
        </p:nvSpPr>
        <p:spPr bwMode="auto">
          <a:xfrm>
            <a:off x="7935914" y="2466976"/>
            <a:ext cx="1330325" cy="396875"/>
          </a:xfrm>
          <a:prstGeom prst="rect">
            <a:avLst/>
          </a:prstGeom>
          <a:solidFill>
            <a:srgbClr val="A5002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defTabSz="914400" eaLnBrk="1" fontAlgn="base" hangingPunct="1">
              <a:spcBef>
                <a:spcPct val="0"/>
              </a:spcBef>
              <a:spcAft>
                <a:spcPct val="0"/>
              </a:spcAft>
              <a:defRPr/>
            </a:pPr>
            <a:r>
              <a:rPr lang="de-DE" sz="2000" b="1">
                <a:solidFill>
                  <a:srgbClr val="FFFFFF"/>
                </a:solidFill>
                <a:cs typeface="ＭＳ Ｐゴシック" charset="0"/>
              </a:rPr>
              <a:t>HDV/HBV</a:t>
            </a:r>
          </a:p>
        </p:txBody>
      </p:sp>
      <p:sp>
        <p:nvSpPr>
          <p:cNvPr id="11271" name="Text Box 10"/>
          <p:cNvSpPr txBox="1">
            <a:spLocks noChangeArrowheads="1"/>
          </p:cNvSpPr>
          <p:nvPr/>
        </p:nvSpPr>
        <p:spPr bwMode="auto">
          <a:xfrm>
            <a:off x="8807451" y="3148014"/>
            <a:ext cx="722313" cy="3968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defTabSz="914400" eaLnBrk="1" fontAlgn="base" hangingPunct="1">
              <a:spcBef>
                <a:spcPct val="0"/>
              </a:spcBef>
              <a:spcAft>
                <a:spcPct val="0"/>
              </a:spcAft>
              <a:defRPr/>
            </a:pPr>
            <a:r>
              <a:rPr lang="de-DE" sz="2000" b="1">
                <a:solidFill>
                  <a:srgbClr val="000000"/>
                </a:solidFill>
                <a:cs typeface="ＭＳ Ｐゴシック" charset="0"/>
              </a:rPr>
              <a:t>HBV</a:t>
            </a:r>
          </a:p>
        </p:txBody>
      </p:sp>
    </p:spTree>
    <p:extLst>
      <p:ext uri="{BB962C8B-B14F-4D97-AF65-F5344CB8AC3E}">
        <p14:creationId xmlns:p14="http://schemas.microsoft.com/office/powerpoint/2010/main" val="22210780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6" descr="PPT-15.png">
            <a:extLst>
              <a:ext uri="{FF2B5EF4-FFF2-40B4-BE49-F238E27FC236}">
                <a16:creationId xmlns:a16="http://schemas.microsoft.com/office/drawing/2014/main" id="{3C924E63-7A36-456B-8780-34C05917A4E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1167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6">
            <a:extLst>
              <a:ext uri="{FF2B5EF4-FFF2-40B4-BE49-F238E27FC236}">
                <a16:creationId xmlns:a16="http://schemas.microsoft.com/office/drawing/2014/main" id="{8FA2CE8B-8E9B-7C47-BA73-D2CFE47CD402}"/>
              </a:ext>
            </a:extLst>
          </p:cNvPr>
          <p:cNvGrpSpPr/>
          <p:nvPr/>
        </p:nvGrpSpPr>
        <p:grpSpPr>
          <a:xfrm>
            <a:off x="180469" y="69538"/>
            <a:ext cx="9994791" cy="6024158"/>
            <a:chOff x="420010" y="1387631"/>
            <a:chExt cx="5974312" cy="4769329"/>
          </a:xfrm>
        </p:grpSpPr>
        <p:pic>
          <p:nvPicPr>
            <p:cNvPr id="5" name="Picture 3" descr="ProgressionChart.png"/>
            <p:cNvPicPr>
              <a:picLocks noChangeAspect="1"/>
            </p:cNvPicPr>
            <p:nvPr/>
          </p:nvPicPr>
          <p:blipFill rotWithShape="1">
            <a:blip r:embed="rId3" cstate="email">
              <a:extLst>
                <a:ext uri="{28A0092B-C50C-407E-A947-70E740481C1C}">
                  <a14:useLocalDpi xmlns:a14="http://schemas.microsoft.com/office/drawing/2010/main"/>
                </a:ext>
              </a:extLst>
            </a:blip>
            <a:srcRect t="14853"/>
            <a:stretch/>
          </p:blipFill>
          <p:spPr>
            <a:xfrm>
              <a:off x="1858898" y="2471667"/>
              <a:ext cx="4535424" cy="3685293"/>
            </a:xfrm>
            <a:prstGeom prst="rect">
              <a:avLst/>
            </a:prstGeom>
          </p:spPr>
        </p:pic>
        <p:sp>
          <p:nvSpPr>
            <p:cNvPr id="6" name="TextBox 9"/>
            <p:cNvSpPr txBox="1"/>
            <p:nvPr/>
          </p:nvSpPr>
          <p:spPr>
            <a:xfrm>
              <a:off x="420010" y="1387631"/>
              <a:ext cx="4645431" cy="790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13335" rIns="0" bIns="0" numCol="1" rtlCol="0" anchor="ctr" anchorCtr="0" compatLnSpc="1">
              <a:prstTxWarp prst="textNoShape">
                <a:avLst/>
              </a:prstTxWarp>
              <a:spAutoFit/>
            </a:bodyPr>
            <a:lstStyle>
              <a:defPPr>
                <a:defRPr lang="de-DE"/>
              </a:defPPr>
              <a:lvl1pPr marL="12700" eaLnBrk="0" fontAlgn="base" hangingPunct="0">
                <a:spcBef>
                  <a:spcPts val="105"/>
                </a:spcBef>
                <a:spcAft>
                  <a:spcPct val="0"/>
                </a:spcAft>
                <a:defRPr sz="3200" b="1" spc="-10">
                  <a:solidFill>
                    <a:schemeClr val="bg1"/>
                  </a:solidFill>
                  <a:latin typeface="Calibri" panose="020F0502020204030204" pitchFamily="34" charset="0"/>
                  <a:ea typeface="ＭＳ Ｐゴシック" pitchFamily="-108" charset="-128"/>
                  <a:cs typeface="Calibri" panose="020F0502020204030204" pitchFamily="34" charset="0"/>
                </a:defRPr>
              </a:lvl1pPr>
              <a:lvl2pPr eaLnBrk="0" fontAlgn="base" hangingPunct="0">
                <a:spcBef>
                  <a:spcPct val="0"/>
                </a:spcBef>
                <a:spcAft>
                  <a:spcPct val="0"/>
                </a:spcAft>
                <a:defRPr sz="3600">
                  <a:solidFill>
                    <a:schemeClr val="tx2"/>
                  </a:solidFill>
                  <a:latin typeface="Arial" pitchFamily="-108" charset="0"/>
                  <a:ea typeface="ＭＳ Ｐゴシック" pitchFamily="-108" charset="-128"/>
                  <a:cs typeface="ＭＳ Ｐゴシック" pitchFamily="-108" charset="-128"/>
                </a:defRPr>
              </a:lvl2pPr>
              <a:lvl3pPr eaLnBrk="0" fontAlgn="base" hangingPunct="0">
                <a:spcBef>
                  <a:spcPct val="0"/>
                </a:spcBef>
                <a:spcAft>
                  <a:spcPct val="0"/>
                </a:spcAft>
                <a:defRPr sz="3600">
                  <a:solidFill>
                    <a:schemeClr val="tx2"/>
                  </a:solidFill>
                  <a:latin typeface="Arial" pitchFamily="-108" charset="0"/>
                  <a:ea typeface="ＭＳ Ｐゴシック" pitchFamily="-108" charset="-128"/>
                  <a:cs typeface="ＭＳ Ｐゴシック" pitchFamily="-108" charset="-128"/>
                </a:defRPr>
              </a:lvl3pPr>
              <a:lvl4pPr eaLnBrk="0" fontAlgn="base" hangingPunct="0">
                <a:spcBef>
                  <a:spcPct val="0"/>
                </a:spcBef>
                <a:spcAft>
                  <a:spcPct val="0"/>
                </a:spcAft>
                <a:defRPr sz="3600">
                  <a:solidFill>
                    <a:schemeClr val="tx2"/>
                  </a:solidFill>
                  <a:latin typeface="Arial" pitchFamily="-108" charset="0"/>
                  <a:ea typeface="ＭＳ Ｐゴシック" pitchFamily="-108" charset="-128"/>
                  <a:cs typeface="ＭＳ Ｐゴシック" pitchFamily="-108" charset="-128"/>
                </a:defRPr>
              </a:lvl4pPr>
              <a:lvl5pPr eaLnBrk="0" fontAlgn="base" hangingPunct="0">
                <a:spcBef>
                  <a:spcPct val="0"/>
                </a:spcBef>
                <a:spcAft>
                  <a:spcPct val="0"/>
                </a:spcAft>
                <a:defRPr sz="3600">
                  <a:solidFill>
                    <a:schemeClr val="tx2"/>
                  </a:solidFill>
                  <a:latin typeface="Arial" pitchFamily="-108" charset="0"/>
                  <a:ea typeface="ＭＳ Ｐゴシック" pitchFamily="-108" charset="-128"/>
                  <a:cs typeface="ＭＳ Ｐゴシック" pitchFamily="-108" charset="-128"/>
                </a:defRPr>
              </a:lvl5pPr>
              <a:lvl6pPr marL="457200" fontAlgn="base">
                <a:spcBef>
                  <a:spcPct val="0"/>
                </a:spcBef>
                <a:spcAft>
                  <a:spcPct val="0"/>
                </a:spcAft>
                <a:defRPr sz="3600">
                  <a:solidFill>
                    <a:schemeClr val="tx2"/>
                  </a:solidFill>
                  <a:latin typeface="Arial" pitchFamily="-108" charset="0"/>
                </a:defRPr>
              </a:lvl6pPr>
              <a:lvl7pPr marL="914400" fontAlgn="base">
                <a:spcBef>
                  <a:spcPct val="0"/>
                </a:spcBef>
                <a:spcAft>
                  <a:spcPct val="0"/>
                </a:spcAft>
                <a:defRPr sz="3600">
                  <a:solidFill>
                    <a:schemeClr val="tx2"/>
                  </a:solidFill>
                  <a:latin typeface="Arial" pitchFamily="-108" charset="0"/>
                </a:defRPr>
              </a:lvl7pPr>
              <a:lvl8pPr marL="1371600" fontAlgn="base">
                <a:spcBef>
                  <a:spcPct val="0"/>
                </a:spcBef>
                <a:spcAft>
                  <a:spcPct val="0"/>
                </a:spcAft>
                <a:defRPr sz="3600">
                  <a:solidFill>
                    <a:schemeClr val="tx2"/>
                  </a:solidFill>
                  <a:latin typeface="Arial" pitchFamily="-108" charset="0"/>
                </a:defRPr>
              </a:lvl8pPr>
              <a:lvl9pPr marL="1828800" fontAlgn="base">
                <a:spcBef>
                  <a:spcPct val="0"/>
                </a:spcBef>
                <a:spcAft>
                  <a:spcPct val="0"/>
                </a:spcAft>
                <a:defRPr sz="3600">
                  <a:solidFill>
                    <a:schemeClr val="tx2"/>
                  </a:solidFill>
                  <a:latin typeface="Arial" pitchFamily="-108" charset="0"/>
                </a:defRPr>
              </a:lvl9pPr>
            </a:lstStyle>
            <a:p>
              <a:r>
                <a:rPr lang="en-US" dirty="0"/>
                <a:t>HDV has a much faster progression to Cirrhosis compared to HBV </a:t>
              </a:r>
              <a:r>
                <a:rPr lang="en-US" dirty="0" err="1"/>
                <a:t>monoinfection</a:t>
              </a:r>
              <a:r>
                <a:rPr lang="en-US" dirty="0"/>
                <a:t>  !</a:t>
              </a:r>
            </a:p>
          </p:txBody>
        </p:sp>
        <p:sp>
          <p:nvSpPr>
            <p:cNvPr id="7" name="Rectangle 12"/>
            <p:cNvSpPr/>
            <p:nvPr/>
          </p:nvSpPr>
          <p:spPr>
            <a:xfrm>
              <a:off x="2014920" y="2931308"/>
              <a:ext cx="304800" cy="2377141"/>
            </a:xfrm>
            <a:prstGeom prst="rect">
              <a:avLst/>
            </a:prstGeom>
            <a:solidFill>
              <a:srgbClr val="FFFFFF"/>
            </a:solidFill>
            <a:ln w="12700" cap="flat" cmpd="sng" algn="ctr">
              <a:solidFill>
                <a:srgbClr val="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err="1">
                <a:ln>
                  <a:noFill/>
                </a:ln>
                <a:solidFill>
                  <a:srgbClr val="FFFFFF"/>
                </a:solidFill>
                <a:effectLst/>
                <a:uLnTx/>
                <a:uFillTx/>
                <a:latin typeface="Avenir Roman" charset="0"/>
                <a:ea typeface="Avenir Roman" charset="0"/>
                <a:cs typeface="Avenir Roman" charset="0"/>
              </a:endParaRPr>
            </a:p>
          </p:txBody>
        </p:sp>
        <p:sp>
          <p:nvSpPr>
            <p:cNvPr id="8" name="TextBox 13"/>
            <p:cNvSpPr txBox="1"/>
            <p:nvPr/>
          </p:nvSpPr>
          <p:spPr>
            <a:xfrm rot="16200000">
              <a:off x="1073992" y="3865281"/>
              <a:ext cx="1739369" cy="441043"/>
            </a:xfrm>
            <a:prstGeom prst="rect">
              <a:avLst/>
            </a:prstGeom>
            <a:solidFill>
              <a:srgbClr val="FFFFFF"/>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000000"/>
                  </a:solidFill>
                  <a:effectLst/>
                  <a:uLnTx/>
                  <a:uFillTx/>
                  <a:latin typeface="Open Sans" charset="0"/>
                  <a:ea typeface="Open Sans" charset="0"/>
                  <a:cs typeface="Open Sans" charset="0"/>
                </a:rPr>
                <a:t>Progression to Cirrhosis (%)</a:t>
              </a:r>
            </a:p>
          </p:txBody>
        </p:sp>
        <p:sp>
          <p:nvSpPr>
            <p:cNvPr id="9" name="TextBox 14"/>
            <p:cNvSpPr txBox="1"/>
            <p:nvPr/>
          </p:nvSpPr>
          <p:spPr>
            <a:xfrm>
              <a:off x="4047112" y="3538681"/>
              <a:ext cx="1219200" cy="307777"/>
            </a:xfrm>
            <a:prstGeom prst="rect">
              <a:avLst/>
            </a:prstGeom>
            <a:solidFill>
              <a:srgbClr val="FFFFFF"/>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0000"/>
                  </a:solidFill>
                  <a:effectLst/>
                  <a:uLnTx/>
                  <a:uFillTx/>
                  <a:latin typeface="Open Sans" charset="0"/>
                  <a:ea typeface="Open Sans" charset="0"/>
                  <a:cs typeface="Open Sans" charset="0"/>
                </a:rPr>
                <a:t>HBV + HDV</a:t>
              </a:r>
            </a:p>
          </p:txBody>
        </p:sp>
        <p:sp>
          <p:nvSpPr>
            <p:cNvPr id="10" name="TextBox 15"/>
            <p:cNvSpPr txBox="1"/>
            <p:nvPr/>
          </p:nvSpPr>
          <p:spPr>
            <a:xfrm>
              <a:off x="4189004" y="4317850"/>
              <a:ext cx="1219200" cy="307777"/>
            </a:xfrm>
            <a:prstGeom prst="rect">
              <a:avLst/>
            </a:prstGeom>
            <a:solidFill>
              <a:srgbClr val="FFFFFF"/>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0000"/>
                  </a:solidFill>
                  <a:effectLst/>
                  <a:uLnTx/>
                  <a:uFillTx/>
                  <a:latin typeface="Open Sans" charset="0"/>
                  <a:ea typeface="Open Sans" charset="0"/>
                  <a:cs typeface="Open Sans" charset="0"/>
                </a:rPr>
                <a:t>HBV</a:t>
              </a:r>
            </a:p>
          </p:txBody>
        </p:sp>
        <p:sp>
          <p:nvSpPr>
            <p:cNvPr id="11" name="TextBox 16"/>
            <p:cNvSpPr txBox="1"/>
            <p:nvPr/>
          </p:nvSpPr>
          <p:spPr>
            <a:xfrm>
              <a:off x="4336922" y="5107651"/>
              <a:ext cx="1219200" cy="276999"/>
            </a:xfrm>
            <a:prstGeom prst="rect">
              <a:avLst/>
            </a:prstGeom>
            <a:solidFill>
              <a:srgbClr val="FFFFFF"/>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Open Sans" charset="0"/>
                  <a:ea typeface="Open Sans" charset="0"/>
                  <a:cs typeface="Open Sans" charset="0"/>
                </a:rPr>
                <a:t>P = 0.001</a:t>
              </a:r>
            </a:p>
          </p:txBody>
        </p:sp>
        <p:sp>
          <p:nvSpPr>
            <p:cNvPr id="12" name="TextBox 20"/>
            <p:cNvSpPr txBox="1"/>
            <p:nvPr/>
          </p:nvSpPr>
          <p:spPr>
            <a:xfrm>
              <a:off x="3574922" y="5712023"/>
              <a:ext cx="1976718" cy="307777"/>
            </a:xfrm>
            <a:prstGeom prst="rect">
              <a:avLst/>
            </a:prstGeom>
            <a:solidFill>
              <a:srgbClr val="FFFFFF"/>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0000"/>
                  </a:solidFill>
                  <a:effectLst/>
                  <a:uLnTx/>
                  <a:uFillTx/>
                  <a:latin typeface="Open Sans" charset="0"/>
                  <a:ea typeface="Open Sans" charset="0"/>
                  <a:cs typeface="Open Sans" charset="0"/>
                </a:rPr>
                <a:t>Follow-up Years</a:t>
              </a:r>
            </a:p>
          </p:txBody>
        </p:sp>
      </p:grpSp>
      <p:sp>
        <p:nvSpPr>
          <p:cNvPr id="13" name="TextBox 7"/>
          <p:cNvSpPr txBox="1"/>
          <p:nvPr/>
        </p:nvSpPr>
        <p:spPr>
          <a:xfrm>
            <a:off x="403428" y="6481808"/>
            <a:ext cx="6454572" cy="276999"/>
          </a:xfrm>
          <a:prstGeom prst="rect">
            <a:avLst/>
          </a:prstGeom>
          <a:noFill/>
        </p:spPr>
        <p:txBody>
          <a:bodyPr wrap="square" rtlCol="0">
            <a:spAutoFit/>
          </a:bodyPr>
          <a:lstStyle/>
          <a:p>
            <a:pPr defTabSz="914400" fontAlgn="base">
              <a:spcBef>
                <a:spcPct val="0"/>
              </a:spcBef>
              <a:spcAft>
                <a:spcPct val="0"/>
              </a:spcAft>
            </a:pPr>
            <a:r>
              <a:rPr lang="en-US" sz="1200" dirty="0" err="1">
                <a:ea typeface="ＭＳ Ｐゴシック" charset="-128"/>
                <a:cs typeface="Open Sans Regular"/>
              </a:rPr>
              <a:t>Fattovich</a:t>
            </a:r>
            <a:r>
              <a:rPr lang="en-US" sz="1200" dirty="0">
                <a:ea typeface="ＭＳ Ｐゴシック" charset="-128"/>
                <a:cs typeface="Open Sans Regular"/>
              </a:rPr>
              <a:t> et al, </a:t>
            </a:r>
            <a:r>
              <a:rPr lang="en-US" sz="1200" i="1" dirty="0">
                <a:ea typeface="ＭＳ Ｐゴシック" charset="-128"/>
                <a:cs typeface="Open Sans Regular"/>
              </a:rPr>
              <a:t>J Infect Dis</a:t>
            </a:r>
            <a:r>
              <a:rPr lang="en-US" sz="1200" dirty="0">
                <a:ea typeface="ＭＳ Ｐゴシック" charset="-128"/>
                <a:cs typeface="Open Sans Regular"/>
              </a:rPr>
              <a:t>, 1987; </a:t>
            </a:r>
            <a:r>
              <a:rPr lang="en-US" sz="1200" dirty="0" err="1">
                <a:ea typeface="ＭＳ Ｐゴシック" charset="-128"/>
                <a:cs typeface="Open Sans Regular"/>
              </a:rPr>
              <a:t>Fattovich</a:t>
            </a:r>
            <a:r>
              <a:rPr lang="en-US" sz="1200" dirty="0">
                <a:ea typeface="ＭＳ Ｐゴシック" charset="-128"/>
                <a:cs typeface="Open Sans Regular"/>
              </a:rPr>
              <a:t> et al, </a:t>
            </a:r>
            <a:r>
              <a:rPr lang="en-US" sz="1200" i="1" dirty="0">
                <a:ea typeface="ＭＳ Ｐゴシック" charset="-128"/>
                <a:cs typeface="Open Sans Regular"/>
              </a:rPr>
              <a:t>Gut</a:t>
            </a:r>
            <a:r>
              <a:rPr lang="en-US" sz="1200" dirty="0">
                <a:ea typeface="ＭＳ Ｐゴシック" charset="-128"/>
                <a:cs typeface="Open Sans Regular"/>
              </a:rPr>
              <a:t>, 2000.  </a:t>
            </a:r>
          </a:p>
        </p:txBody>
      </p:sp>
    </p:spTree>
    <p:extLst>
      <p:ext uri="{BB962C8B-B14F-4D97-AF65-F5344CB8AC3E}">
        <p14:creationId xmlns:p14="http://schemas.microsoft.com/office/powerpoint/2010/main" val="21367218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931C88-9F8F-469D-A134-26A334A098B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7A155BE-DEED-4A15-80A0-4725711B3DB3}"/>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0987E96D-8E22-440F-B9F9-1DC912448DD0}"/>
              </a:ext>
            </a:extLst>
          </p:cNvPr>
          <p:cNvPicPr>
            <a:picLocks noChangeAspect="1"/>
          </p:cNvPicPr>
          <p:nvPr/>
        </p:nvPicPr>
        <p:blipFill>
          <a:blip r:embed="rId2"/>
          <a:stretch>
            <a:fillRect/>
          </a:stretch>
        </p:blipFill>
        <p:spPr>
          <a:xfrm>
            <a:off x="7368631" y="103862"/>
            <a:ext cx="4619625" cy="6324600"/>
          </a:xfrm>
          <a:prstGeom prst="rect">
            <a:avLst/>
          </a:prstGeom>
        </p:spPr>
      </p:pic>
      <p:pic>
        <p:nvPicPr>
          <p:cNvPr id="7" name="Picture 6">
            <a:extLst>
              <a:ext uri="{FF2B5EF4-FFF2-40B4-BE49-F238E27FC236}">
                <a16:creationId xmlns:a16="http://schemas.microsoft.com/office/drawing/2014/main" id="{6F42F314-B4FA-4A25-B1EE-223C60A8E000}"/>
              </a:ext>
            </a:extLst>
          </p:cNvPr>
          <p:cNvPicPr>
            <a:picLocks noChangeAspect="1"/>
          </p:cNvPicPr>
          <p:nvPr/>
        </p:nvPicPr>
        <p:blipFill>
          <a:blip r:embed="rId3"/>
          <a:stretch>
            <a:fillRect/>
          </a:stretch>
        </p:blipFill>
        <p:spPr>
          <a:xfrm>
            <a:off x="319999" y="1452562"/>
            <a:ext cx="5429447" cy="3952875"/>
          </a:xfrm>
          <a:prstGeom prst="rect">
            <a:avLst/>
          </a:prstGeom>
        </p:spPr>
      </p:pic>
    </p:spTree>
    <p:extLst>
      <p:ext uri="{BB962C8B-B14F-4D97-AF65-F5344CB8AC3E}">
        <p14:creationId xmlns:p14="http://schemas.microsoft.com/office/powerpoint/2010/main" val="6997950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6" descr="PPT-15.png">
            <a:extLst>
              <a:ext uri="{FF2B5EF4-FFF2-40B4-BE49-F238E27FC236}">
                <a16:creationId xmlns:a16="http://schemas.microsoft.com/office/drawing/2014/main" id="{8F7A6463-73F5-4691-AACA-84AA5D15272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833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10136C52-B331-4DB8-9EE2-6D77D7EB9205}"/>
              </a:ext>
            </a:extLst>
          </p:cNvPr>
          <p:cNvPicPr>
            <a:picLocks noChangeAspect="1"/>
          </p:cNvPicPr>
          <p:nvPr/>
        </p:nvPicPr>
        <p:blipFill rotWithShape="1">
          <a:blip r:embed="rId3"/>
          <a:srcRect t="10266" b="7683"/>
          <a:stretch/>
        </p:blipFill>
        <p:spPr>
          <a:xfrm>
            <a:off x="1469644" y="1213038"/>
            <a:ext cx="8986193" cy="5502451"/>
          </a:xfrm>
          <a:prstGeom prst="rect">
            <a:avLst/>
          </a:prstGeom>
        </p:spPr>
      </p:pic>
      <p:pic>
        <p:nvPicPr>
          <p:cNvPr id="4" name="Picture 6" descr="PPT-15.png">
            <a:extLst>
              <a:ext uri="{FF2B5EF4-FFF2-40B4-BE49-F238E27FC236}">
                <a16:creationId xmlns:a16="http://schemas.microsoft.com/office/drawing/2014/main" id="{7005D3CE-30C5-4D1A-B132-72DF24F2A08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1167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3">
            <a:extLst>
              <a:ext uri="{FF2B5EF4-FFF2-40B4-BE49-F238E27FC236}">
                <a16:creationId xmlns:a16="http://schemas.microsoft.com/office/drawing/2014/main" id="{B03EC2C6-0D42-4FB8-8647-DD4DAB74DAF3}"/>
              </a:ext>
            </a:extLst>
          </p:cNvPr>
          <p:cNvSpPr txBox="1">
            <a:spLocks noChangeArrowheads="1"/>
          </p:cNvSpPr>
          <p:nvPr/>
        </p:nvSpPr>
        <p:spPr bwMode="auto">
          <a:xfrm>
            <a:off x="107462" y="81998"/>
            <a:ext cx="11710555" cy="1837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13335" rIns="0" bIns="0" numCol="1" rtlCol="0" anchor="ctr" anchorCtr="0" compatLnSpc="1">
            <a:prstTxWarp prst="textNoShape">
              <a:avLst/>
            </a:prstTxWarp>
            <a:spAutoFit/>
          </a:bodyPr>
          <a:lstStyle>
            <a:lvl1pPr marL="12700" eaLnBrk="0" fontAlgn="base" hangingPunct="0">
              <a:spcBef>
                <a:spcPts val="105"/>
              </a:spcBef>
              <a:spcAft>
                <a:spcPct val="0"/>
              </a:spcAft>
              <a:defRPr sz="3200" b="1" spc="-10">
                <a:solidFill>
                  <a:schemeClr val="bg1"/>
                </a:solidFill>
                <a:latin typeface="Calibri" panose="020F0502020204030204" pitchFamily="34" charset="0"/>
                <a:ea typeface="ＭＳ Ｐゴシック" pitchFamily="-108" charset="-128"/>
                <a:cs typeface="Calibri" panose="020F0502020204030204" pitchFamily="34" charset="0"/>
              </a:defRPr>
            </a:lvl1pPr>
            <a:lvl2pPr eaLnBrk="0" fontAlgn="base" hangingPunct="0">
              <a:spcBef>
                <a:spcPct val="0"/>
              </a:spcBef>
              <a:spcAft>
                <a:spcPct val="0"/>
              </a:spcAft>
              <a:defRPr sz="3600">
                <a:solidFill>
                  <a:schemeClr val="tx2"/>
                </a:solidFill>
                <a:latin typeface="Arial" pitchFamily="-108" charset="0"/>
                <a:ea typeface="ＭＳ Ｐゴシック" pitchFamily="-108" charset="-128"/>
                <a:cs typeface="ＭＳ Ｐゴシック" pitchFamily="-108" charset="-128"/>
              </a:defRPr>
            </a:lvl2pPr>
            <a:lvl3pPr eaLnBrk="0" fontAlgn="base" hangingPunct="0">
              <a:spcBef>
                <a:spcPct val="0"/>
              </a:spcBef>
              <a:spcAft>
                <a:spcPct val="0"/>
              </a:spcAft>
              <a:defRPr sz="3600">
                <a:solidFill>
                  <a:schemeClr val="tx2"/>
                </a:solidFill>
                <a:latin typeface="Arial" pitchFamily="-108" charset="0"/>
                <a:ea typeface="ＭＳ Ｐゴシック" pitchFamily="-108" charset="-128"/>
                <a:cs typeface="ＭＳ Ｐゴシック" pitchFamily="-108" charset="-128"/>
              </a:defRPr>
            </a:lvl3pPr>
            <a:lvl4pPr eaLnBrk="0" fontAlgn="base" hangingPunct="0">
              <a:spcBef>
                <a:spcPct val="0"/>
              </a:spcBef>
              <a:spcAft>
                <a:spcPct val="0"/>
              </a:spcAft>
              <a:defRPr sz="3600">
                <a:solidFill>
                  <a:schemeClr val="tx2"/>
                </a:solidFill>
                <a:latin typeface="Arial" pitchFamily="-108" charset="0"/>
                <a:ea typeface="ＭＳ Ｐゴシック" pitchFamily="-108" charset="-128"/>
                <a:cs typeface="ＭＳ Ｐゴシック" pitchFamily="-108" charset="-128"/>
              </a:defRPr>
            </a:lvl4pPr>
            <a:lvl5pPr eaLnBrk="0" fontAlgn="base" hangingPunct="0">
              <a:spcBef>
                <a:spcPct val="0"/>
              </a:spcBef>
              <a:spcAft>
                <a:spcPct val="0"/>
              </a:spcAft>
              <a:defRPr sz="3600">
                <a:solidFill>
                  <a:schemeClr val="tx2"/>
                </a:solidFill>
                <a:latin typeface="Arial" pitchFamily="-108" charset="0"/>
                <a:ea typeface="ＭＳ Ｐゴシック" pitchFamily="-108" charset="-128"/>
                <a:cs typeface="ＭＳ Ｐゴシック" pitchFamily="-108" charset="-128"/>
              </a:defRPr>
            </a:lvl5pPr>
            <a:lvl6pPr marL="457200" fontAlgn="base">
              <a:spcBef>
                <a:spcPct val="0"/>
              </a:spcBef>
              <a:spcAft>
                <a:spcPct val="0"/>
              </a:spcAft>
              <a:defRPr sz="3600">
                <a:solidFill>
                  <a:schemeClr val="tx2"/>
                </a:solidFill>
                <a:latin typeface="Arial" pitchFamily="-108" charset="0"/>
              </a:defRPr>
            </a:lvl6pPr>
            <a:lvl7pPr marL="914400" fontAlgn="base">
              <a:spcBef>
                <a:spcPct val="0"/>
              </a:spcBef>
              <a:spcAft>
                <a:spcPct val="0"/>
              </a:spcAft>
              <a:defRPr sz="3600">
                <a:solidFill>
                  <a:schemeClr val="tx2"/>
                </a:solidFill>
                <a:latin typeface="Arial" pitchFamily="-108" charset="0"/>
              </a:defRPr>
            </a:lvl7pPr>
            <a:lvl8pPr marL="1371600" fontAlgn="base">
              <a:spcBef>
                <a:spcPct val="0"/>
              </a:spcBef>
              <a:spcAft>
                <a:spcPct val="0"/>
              </a:spcAft>
              <a:defRPr sz="3600">
                <a:solidFill>
                  <a:schemeClr val="tx2"/>
                </a:solidFill>
                <a:latin typeface="Arial" pitchFamily="-108" charset="0"/>
              </a:defRPr>
            </a:lvl8pPr>
            <a:lvl9pPr marL="1828800" fontAlgn="base">
              <a:spcBef>
                <a:spcPct val="0"/>
              </a:spcBef>
              <a:spcAft>
                <a:spcPct val="0"/>
              </a:spcAft>
              <a:defRPr sz="3600">
                <a:solidFill>
                  <a:schemeClr val="tx2"/>
                </a:solidFill>
                <a:latin typeface="Arial" pitchFamily="-108" charset="0"/>
              </a:defRPr>
            </a:lvl9pPr>
          </a:lstStyle>
          <a:p>
            <a:r>
              <a:rPr lang="en-US" sz="2800" dirty="0"/>
              <a:t>Univariate and multivariate analysis of the risk factors associated with HDV infection among HBsAg positive patients who were checked for HDV Ab </a:t>
            </a:r>
          </a:p>
          <a:p>
            <a:endParaRPr lang="en-US" sz="2000" dirty="0">
              <a:solidFill>
                <a:schemeClr val="tx1"/>
              </a:solidFill>
            </a:endParaRPr>
          </a:p>
          <a:p>
            <a:endParaRPr lang="en-US" sz="2000" dirty="0">
              <a:solidFill>
                <a:schemeClr val="tx1"/>
              </a:solidFill>
            </a:endParaRPr>
          </a:p>
          <a:p>
            <a:r>
              <a:rPr lang="en-US" sz="2000" dirty="0">
                <a:solidFill>
                  <a:schemeClr val="tx1"/>
                </a:solidFill>
              </a:rPr>
              <a:t>(n = 588)</a:t>
            </a:r>
          </a:p>
        </p:txBody>
      </p:sp>
    </p:spTree>
    <p:extLst>
      <p:ext uri="{BB962C8B-B14F-4D97-AF65-F5344CB8AC3E}">
        <p14:creationId xmlns:p14="http://schemas.microsoft.com/office/powerpoint/2010/main" val="1116961289"/>
      </p:ext>
    </p:extLst>
  </p:cSld>
  <p:clrMapOvr>
    <a:masterClrMapping/>
  </p:clrMapOvr>
</p:sld>
</file>

<file path=ppt/theme/theme1.xml><?xml version="1.0" encoding="utf-8"?>
<a:theme xmlns:a="http://schemas.openxmlformats.org/drawingml/2006/main" name="1_Standarddesign">
  <a:themeElements>
    <a:clrScheme name="1_Standarddesign 1">
      <a:dk1>
        <a:srgbClr val="000000"/>
      </a:dk1>
      <a:lt1>
        <a:srgbClr val="FFFFFF"/>
      </a:lt1>
      <a:dk2>
        <a:srgbClr val="000000"/>
      </a:dk2>
      <a:lt2>
        <a:srgbClr val="808080"/>
      </a:lt2>
      <a:accent1>
        <a:srgbClr val="786E64"/>
      </a:accent1>
      <a:accent2>
        <a:srgbClr val="F03C14"/>
      </a:accent2>
      <a:accent3>
        <a:srgbClr val="FFFFFF"/>
      </a:accent3>
      <a:accent4>
        <a:srgbClr val="000000"/>
      </a:accent4>
      <a:accent5>
        <a:srgbClr val="BEBAB8"/>
      </a:accent5>
      <a:accent6>
        <a:srgbClr val="D93511"/>
      </a:accent6>
      <a:hlink>
        <a:srgbClr val="009999"/>
      </a:hlink>
      <a:folHlink>
        <a:srgbClr val="99CC00"/>
      </a:folHlink>
    </a:clrScheme>
    <a:fontScheme name="1_Standard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0000" tIns="46800" rIns="90000" bIns="4680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1800" b="0" i="0" u="none" strike="noStrike" cap="none" normalizeH="0" baseline="0">
            <a:ln>
              <a:noFill/>
            </a:ln>
            <a:solidFill>
              <a:schemeClr val="tx1"/>
            </a:solidFill>
            <a:effectLst/>
            <a:latin typeface="Arial" pitchFamily="-108"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0000" tIns="46800" rIns="90000" bIns="4680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1800" b="0" i="0" u="none" strike="noStrike" cap="none" normalizeH="0" baseline="0">
            <a:ln>
              <a:noFill/>
            </a:ln>
            <a:solidFill>
              <a:schemeClr val="tx1"/>
            </a:solidFill>
            <a:effectLst/>
            <a:latin typeface="Arial" pitchFamily="-108" charset="0"/>
          </a:defRPr>
        </a:defPPr>
      </a:lstStyle>
    </a:lnDef>
  </a:objectDefaults>
  <a:extraClrSchemeLst>
    <a:extraClrScheme>
      <a:clrScheme name="1_Standarddesign 1">
        <a:dk1>
          <a:srgbClr val="000000"/>
        </a:dk1>
        <a:lt1>
          <a:srgbClr val="FFFFFF"/>
        </a:lt1>
        <a:dk2>
          <a:srgbClr val="000000"/>
        </a:dk2>
        <a:lt2>
          <a:srgbClr val="808080"/>
        </a:lt2>
        <a:accent1>
          <a:srgbClr val="786E64"/>
        </a:accent1>
        <a:accent2>
          <a:srgbClr val="F03C14"/>
        </a:accent2>
        <a:accent3>
          <a:srgbClr val="FFFFFF"/>
        </a:accent3>
        <a:accent4>
          <a:srgbClr val="000000"/>
        </a:accent4>
        <a:accent5>
          <a:srgbClr val="BEBAB8"/>
        </a:accent5>
        <a:accent6>
          <a:srgbClr val="D93511"/>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enutzerdefiniertes 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White">
  <a:themeElements>
    <a:clrScheme name="White">
      <a:dk1>
        <a:srgbClr val="000000"/>
      </a:dk1>
      <a:lt1>
        <a:srgbClr val="FFFFFF"/>
      </a:lt1>
      <a:dk2>
        <a:srgbClr val="A7A7A7"/>
      </a:dk2>
      <a:lt2>
        <a:srgbClr val="535353"/>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a:ea typeface="Helvetica"/>
        <a:cs typeface="Helvetica"/>
      </a:majorFont>
      <a:minorFont>
        <a:latin typeface="Helvetica Neue"/>
        <a:ea typeface="Helvetica Neue"/>
        <a:cs typeface="Helvetica Neue"/>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5.xml><?xml version="1.0" encoding="utf-8"?>
<a:theme xmlns:a="http://schemas.openxmlformats.org/drawingml/2006/main" name="4_Diseñ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5542</TotalTime>
  <Words>2740</Words>
  <Application>Microsoft Office PowerPoint</Application>
  <PresentationFormat>Widescreen</PresentationFormat>
  <Paragraphs>322</Paragraphs>
  <Slides>32</Slides>
  <Notes>9</Notes>
  <HiddenSlides>6</HiddenSlides>
  <MMClips>0</MMClips>
  <ScaleCrop>false</ScaleCrop>
  <HeadingPairs>
    <vt:vector size="6" baseType="variant">
      <vt:variant>
        <vt:lpstr>Fonts Used</vt:lpstr>
      </vt:variant>
      <vt:variant>
        <vt:i4>14</vt:i4>
      </vt:variant>
      <vt:variant>
        <vt:lpstr>Theme</vt:lpstr>
      </vt:variant>
      <vt:variant>
        <vt:i4>5</vt:i4>
      </vt:variant>
      <vt:variant>
        <vt:lpstr>Slide Titles</vt:lpstr>
      </vt:variant>
      <vt:variant>
        <vt:i4>32</vt:i4>
      </vt:variant>
    </vt:vector>
  </HeadingPairs>
  <TitlesOfParts>
    <vt:vector size="51" baseType="lpstr">
      <vt:lpstr>Arial</vt:lpstr>
      <vt:lpstr>Avenir Roman</vt:lpstr>
      <vt:lpstr>Calibri</vt:lpstr>
      <vt:lpstr>Helvetica Light</vt:lpstr>
      <vt:lpstr>Helvetica Neue</vt:lpstr>
      <vt:lpstr>Helvetica Neue Light</vt:lpstr>
      <vt:lpstr>Helvetica Neue Medium</vt:lpstr>
      <vt:lpstr>Helvetica Neue Thin</vt:lpstr>
      <vt:lpstr>Microsoft Sans Serif</vt:lpstr>
      <vt:lpstr>Open Sans</vt:lpstr>
      <vt:lpstr>Open Sans Regular</vt:lpstr>
      <vt:lpstr>Symbol</vt:lpstr>
      <vt:lpstr>Times New Roman</vt:lpstr>
      <vt:lpstr>Verdana</vt:lpstr>
      <vt:lpstr>1_Standarddesign</vt:lpstr>
      <vt:lpstr>Benutzerdefiniertes Design</vt:lpstr>
      <vt:lpstr>Office Theme</vt:lpstr>
      <vt:lpstr>White</vt:lpstr>
      <vt:lpstr>4_Diseño personalizado</vt:lpstr>
      <vt:lpstr>PowerPoint Presentation</vt:lpstr>
      <vt:lpstr>Disclosures</vt:lpstr>
      <vt:lpstr>PowerPoint Presentation</vt:lpstr>
      <vt:lpstr>Hepatitis Delta Virus = HDV = Delta Hepatitis: The Most Severe Form of Chronic Viral Hepatitis</vt:lpstr>
      <vt:lpstr>Introduction </vt:lpstr>
      <vt:lpstr>PowerPoint Presentation</vt:lpstr>
      <vt:lpstr>PowerPoint Presentation</vt:lpstr>
      <vt:lpstr>PowerPoint Presentation</vt:lpstr>
      <vt:lpstr>PowerPoint Presentation</vt:lpstr>
      <vt:lpstr>PowerPoint Presentation</vt:lpstr>
      <vt:lpstr>PowerPoint Presentation</vt:lpstr>
      <vt:lpstr>Why wait for HBV cure? Treat HDV NOW !</vt:lpstr>
      <vt:lpstr>Reducing HDV-RNA with IFNa Improves Survival</vt:lpstr>
      <vt:lpstr>IFNa-treated patients developed clinical endpoints less frequently </vt:lpstr>
      <vt:lpstr>Treatment of Chronic Hepatitis Delta:  Only PEG-IFN leads to decline of HDV RNA</vt:lpstr>
      <vt:lpstr>PowerPoint Presentation</vt:lpstr>
      <vt:lpstr>Hepatitis Delta: New Therapies</vt:lpstr>
      <vt:lpstr>PowerPoint Presentation</vt:lpstr>
      <vt:lpstr>Ultra-sensitive Abbott ARCHITECT® Assay for HBsAg LOD = 0.005 IU/mL</vt:lpstr>
      <vt:lpstr>HDV rapid diagnostics –  finger stick test from U. Heidelberg</vt:lpstr>
      <vt:lpstr>POC test: proof-of-concept</vt:lpstr>
      <vt:lpstr>Clinicians Fail to Screen for HDV in Patients with HBV Despite Guideline Recommendations</vt:lpstr>
      <vt:lpstr>Guideline Recommendations</vt:lpstr>
      <vt:lpstr>PowerPoint Presentation</vt:lpstr>
      <vt:lpstr>Methods</vt:lpstr>
      <vt:lpstr>Results</vt:lpstr>
      <vt:lpstr>Discussion</vt:lpstr>
      <vt:lpstr>HDV Treatments Are Needed – HDV Cure is the Objective!</vt:lpstr>
      <vt:lpstr>A Long Way to the Promised Land…</vt:lpstr>
      <vt:lpstr>PowerPoint Presentation</vt:lpstr>
      <vt:lpstr>Conclusions for 2020 and Beyond</vt:lpstr>
      <vt:lpstr>Thank You!</vt:lpstr>
    </vt:vector>
  </TitlesOfParts>
  <Company>Medizinische Hochschule Hannover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challenge of hepatitis D in 2016 and future treatment approaches</dc:title>
  <dc:creator>Markus Cornberg</dc:creator>
  <cp:lastModifiedBy>Robert Gish</cp:lastModifiedBy>
  <cp:revision>136</cp:revision>
  <dcterms:created xsi:type="dcterms:W3CDTF">2016-09-29T15:45:01Z</dcterms:created>
  <dcterms:modified xsi:type="dcterms:W3CDTF">2020-11-25T17:34:39Z</dcterms:modified>
</cp:coreProperties>
</file>