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8" r:id="rId3"/>
    <p:sldId id="265" r:id="rId4"/>
    <p:sldId id="272" r:id="rId5"/>
    <p:sldId id="260" r:id="rId6"/>
    <p:sldId id="259" r:id="rId7"/>
    <p:sldId id="261" r:id="rId8"/>
    <p:sldId id="262" r:id="rId9"/>
    <p:sldId id="263" r:id="rId10"/>
    <p:sldId id="264" r:id="rId11"/>
    <p:sldId id="266" r:id="rId12"/>
    <p:sldId id="268" r:id="rId13"/>
    <p:sldId id="270" r:id="rId14"/>
    <p:sldId id="273" r:id="rId15"/>
    <p:sldId id="269" r:id="rId16"/>
    <p:sldId id="271" r:id="rId17"/>
    <p:sldId id="274" r:id="rId18"/>
    <p:sldId id="275" r:id="rId19"/>
    <p:sldId id="257" r:id="rId20"/>
    <p:sldId id="280" r:id="rId21"/>
    <p:sldId id="277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700CE-BDF6-4F42-B959-1A353D061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8A3EB1-5488-4BF1-B290-01B4FBE9D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7134A-D5A5-4C3F-AD6A-06F2D9E6B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8824-925B-4E37-A87D-BE49EAA40907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4CF90-C55D-4A1F-88BB-EEE87F9FC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5A0F8-CEA9-4764-9A09-D107ECF85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636C-E52D-49E9-8DD9-21AC171A5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90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B9DBF-BB7B-446D-AA1F-DE2606961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AEE1C8-0365-4303-A1D8-34D499716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A4E54-B6B0-4377-82C9-112FF6B64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8824-925B-4E37-A87D-BE49EAA40907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311B9-5B90-4FAC-A53E-7161331A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DF555-2A25-4D5E-AB1E-C9157FECE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636C-E52D-49E9-8DD9-21AC171A5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96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C8F936-6C4D-4FC6-8229-E23C4F441F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BD814B-1AFC-4882-819B-892BF760F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2C2B0-5DD6-44E5-B677-235BD88B0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8824-925B-4E37-A87D-BE49EAA40907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EC3C9-A94C-422D-9C8A-596DAEEB7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E3C66-D376-4505-A380-D0560FF59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636C-E52D-49E9-8DD9-21AC171A5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6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C560E-DE7E-449A-B7EC-095B86A6B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C10CA-EF6A-4F0D-8FF8-A615D5736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2E1FB-4E59-4E2A-90B9-1663F0341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8824-925B-4E37-A87D-BE49EAA40907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EEE3C-2544-4A4C-A35B-8D00515AC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98935-B709-4C36-98D5-803A6C72D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636C-E52D-49E9-8DD9-21AC171A5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7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9B5CD-05E4-4D4C-89FF-F7C8E3F04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763659-C13A-43C7-8286-21D8E72D4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75055-6A7C-40EB-BA00-5B901CE44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8824-925B-4E37-A87D-BE49EAA40907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3D5AE-0BD3-4C6F-8FD6-631269CB8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9D2E5-4355-4651-BE4E-3EC9DA5EF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636C-E52D-49E9-8DD9-21AC171A5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7D184-5D2D-490B-A376-69CAF8FF9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520E1-C95B-4ACD-9582-3C84A33CD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1DCC3F-D1D1-4962-AA21-BCB877D50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BEE81-7D97-48E9-B1B4-5A0FF92AC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8824-925B-4E37-A87D-BE49EAA40907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88B55-79DB-4D77-9467-9164E5CB4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B1DFEA-7970-4148-9E4A-4AB1EBBDA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636C-E52D-49E9-8DD9-21AC171A5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0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73445-B662-4658-BFD1-E0CAFC232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8288E-37DA-475A-B5D0-E0F6C688A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BA8A1D-7ED2-457F-8F83-B9063A4C9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7DFA1C-D52B-450D-B58F-33FBBB08F8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47762A-DB13-4E1F-BD11-075F8A3D9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10D9B6-0A8D-4741-A164-A663315FB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8824-925B-4E37-A87D-BE49EAA40907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41AB87-CF09-4A72-9627-6D92A847A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7F4884-307A-423F-BA5C-FB7C12A63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636C-E52D-49E9-8DD9-21AC171A5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1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73DFE-195D-4BA8-BF5F-325FA2DD2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65F2BE-74EC-4F74-878E-6F918AC0C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8824-925B-4E37-A87D-BE49EAA40907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8F1282-DACD-431A-9881-4B00C35A8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484A02-9C68-4EA4-961E-C33CF068F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636C-E52D-49E9-8DD9-21AC171A5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4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AAF3F6-56D9-41AC-B4A4-040005F98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8824-925B-4E37-A87D-BE49EAA40907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0A0825-8D5D-4919-8FC2-DCDF9F830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1CFCA-1D07-4E49-BEED-E5FC11BA3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636C-E52D-49E9-8DD9-21AC171A5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8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3942D-A267-4AF4-8625-5A7E1A52A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5F9F7-BE80-43C8-A435-4054369B1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5016D-09A2-40ED-8AEF-CD4C55923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66524A-4BC1-4164-8D38-748818E09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8824-925B-4E37-A87D-BE49EAA40907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DF3FCB-CB16-4370-BAD6-2465701B4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85374-5B0B-4CCA-9843-4155B319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636C-E52D-49E9-8DD9-21AC171A5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26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B362B-5E60-4FD7-A854-576EA4F84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9D4C4A-5ACE-441A-95A1-3459E106FC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59AC0B-83E4-4157-BB02-DD39D7E50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FB9253-1F0F-4C8F-BC06-1D3357F11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8824-925B-4E37-A87D-BE49EAA40907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2F3F4-6212-4FAE-BE60-D18DCE3C3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30905-354D-4FA8-BCF2-F7BEFC168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636C-E52D-49E9-8DD9-21AC171A5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4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A8DA52-09A6-4B23-A98F-EE78E4BA7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49EA96-2996-4E9C-823A-2525C918E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D7F7E-095B-4694-B672-86E56C8F3E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B8824-925B-4E37-A87D-BE49EAA40907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A91DA-52B8-456C-A44B-1179417AF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140DE-75F1-4F74-84C1-FB6E946174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4636C-E52D-49E9-8DD9-21AC171A5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9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2881F-9EC3-4B1E-A65F-FDCE7F651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923" y="676031"/>
            <a:ext cx="11762153" cy="15200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/>
              <a:t>Immunosuppression and Risk of HBV Reactivation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5A262E4-5FE6-4816-9DF3-FD67280DC1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6154"/>
            <a:ext cx="9144000" cy="3055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SF Hep B Free ECHO Program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Edward W. Holt, MD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Hepatology and Liver Transplant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California Pacific Medical Center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November 16, 2021</a:t>
            </a:r>
          </a:p>
        </p:txBody>
      </p:sp>
    </p:spTree>
    <p:extLst>
      <p:ext uri="{BB962C8B-B14F-4D97-AF65-F5344CB8AC3E}">
        <p14:creationId xmlns:p14="http://schemas.microsoft.com/office/powerpoint/2010/main" val="2868976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0EE6B-F854-461D-8450-07CB03CE5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HBV-Associated Liver 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143B2-3FE7-4E89-88D4-153A9A3D5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At least 1 of the following: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Bilirubin &gt;3 mg/dL or INR &gt;1.5 (impaired liver synthetic function)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Ascites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Encephalopathy</a:t>
            </a:r>
          </a:p>
        </p:txBody>
      </p:sp>
    </p:spTree>
    <p:extLst>
      <p:ext uri="{BB962C8B-B14F-4D97-AF65-F5344CB8AC3E}">
        <p14:creationId xmlns:p14="http://schemas.microsoft.com/office/powerpoint/2010/main" val="3654049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D6700-5603-4EC7-8063-F04AD02DE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of HBV Reactivation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FB63BC8-CA67-4545-8ADD-218D1CE9E3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5383"/>
              </p:ext>
            </p:extLst>
          </p:nvPr>
        </p:nvGraphicFramePr>
        <p:xfrm>
          <a:off x="744415" y="1559903"/>
          <a:ext cx="704166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969">
                  <a:extLst>
                    <a:ext uri="{9D8B030D-6E8A-4147-A177-3AD203B41FA5}">
                      <a16:colId xmlns:a16="http://schemas.microsoft.com/office/drawing/2014/main" val="1826691671"/>
                    </a:ext>
                  </a:extLst>
                </a:gridCol>
                <a:gridCol w="2305538">
                  <a:extLst>
                    <a:ext uri="{9D8B030D-6E8A-4147-A177-3AD203B41FA5}">
                      <a16:colId xmlns:a16="http://schemas.microsoft.com/office/drawing/2014/main" val="2634050635"/>
                    </a:ext>
                  </a:extLst>
                </a:gridCol>
                <a:gridCol w="2110156">
                  <a:extLst>
                    <a:ext uri="{9D8B030D-6E8A-4147-A177-3AD203B41FA5}">
                      <a16:colId xmlns:a16="http://schemas.microsoft.com/office/drawing/2014/main" val="3455508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HBsAg+ at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HBsAg- at baseline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358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Anticancer therapy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41-53%</a:t>
                      </a:r>
                      <a:r>
                        <a:rPr lang="en-US" baseline="30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8-18%</a:t>
                      </a:r>
                      <a:r>
                        <a:rPr lang="en-US" baseline="30000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577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Antirheumatic therapy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12.3%</a:t>
                      </a:r>
                      <a:r>
                        <a:rPr lang="en-US" baseline="30000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1.7%</a:t>
                      </a:r>
                      <a:r>
                        <a:rPr lang="en-US" baseline="30000" dirty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36374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3287F4A-96CD-497B-97D8-50995B6043F1}"/>
              </a:ext>
            </a:extLst>
          </p:cNvPr>
          <p:cNvSpPr txBox="1"/>
          <p:nvPr/>
        </p:nvSpPr>
        <p:spPr>
          <a:xfrm>
            <a:off x="687753" y="2967521"/>
            <a:ext cx="10515600" cy="352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dirty="0"/>
              <a:t>30 HBsAg+ patients with lymphoma who received cyclophosphamide, </a:t>
            </a:r>
            <a:r>
              <a:rPr lang="en-US" dirty="0" err="1"/>
              <a:t>epirubicin</a:t>
            </a:r>
            <a:r>
              <a:rPr lang="en-US" dirty="0"/>
              <a:t>, vincristine, prednisolone, Adriamycin, bleomycin, vinblastine, dacarbazine, doxorubicin, procarbazine – </a:t>
            </a:r>
            <a:r>
              <a:rPr lang="en-US" i="1" dirty="0"/>
              <a:t>no rituximab </a:t>
            </a:r>
            <a:r>
              <a:rPr lang="en-US" dirty="0"/>
              <a:t>(Lau GKK, Gastroenterology 2003).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dirty="0"/>
              <a:t>80 HBsAg- CHB patients receiving </a:t>
            </a:r>
            <a:r>
              <a:rPr lang="en-US" i="1" dirty="0"/>
              <a:t>rituximab</a:t>
            </a:r>
            <a:r>
              <a:rPr lang="en-US" dirty="0"/>
              <a:t> for CD20+ lymphoma randomized to </a:t>
            </a:r>
            <a:r>
              <a:rPr lang="en-US" dirty="0" err="1"/>
              <a:t>ppx</a:t>
            </a:r>
            <a:r>
              <a:rPr lang="en-US" dirty="0"/>
              <a:t> entecavir prophylactically vs for reactivation only.  (Huang YH, J Clin Oncol 2013).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dirty="0"/>
              <a:t>122 HBsAg+ patients from 9 different studies received etanercept, adalimumab, infliximab, glucocorticoids, methotrexate, hydroxychloroquine, sulfasalazine, leflunomide (Lee YH, Int J Rheum Dis 2013).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dirty="0"/>
              <a:t>712 HBsAg- patients from 17 observational studies received etanercept, adalimumab, infliximab, tocilizumab, </a:t>
            </a:r>
            <a:r>
              <a:rPr lang="en-US" i="1" dirty="0"/>
              <a:t>rituximab</a:t>
            </a:r>
            <a:r>
              <a:rPr lang="en-US" dirty="0"/>
              <a:t> or steroids (Mori S, World J Gastroenterol 2015).</a:t>
            </a:r>
          </a:p>
        </p:txBody>
      </p:sp>
    </p:spTree>
    <p:extLst>
      <p:ext uri="{BB962C8B-B14F-4D97-AF65-F5344CB8AC3E}">
        <p14:creationId xmlns:p14="http://schemas.microsoft.com/office/powerpoint/2010/main" val="1876472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C6A0F-ADDC-47CC-97B9-062D47C95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Screening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52342-2787-4E50-9F11-568A1CA4D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Check HBsAg and </a:t>
            </a:r>
            <a:r>
              <a:rPr lang="en-US" sz="2400" dirty="0" err="1"/>
              <a:t>HBcAb</a:t>
            </a:r>
            <a:r>
              <a:rPr lang="en-US" sz="2400" dirty="0"/>
              <a:t> total (IgG) before starting any patient on anti-CD20 or before hematopoietic cell transplantation (Hwang JP, JCO 2015)</a:t>
            </a:r>
          </a:p>
          <a:p>
            <a:endParaRPr lang="en-US" sz="2400" dirty="0"/>
          </a:p>
          <a:p>
            <a:r>
              <a:rPr lang="en-US" sz="2400" dirty="0"/>
              <a:t>Screen moderate- and high-risk patients but not low-risk patients; also follow baseline CDC HBV screening guidelines (Reddy, Gastroenterology 2015).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Universal HBV screening among patients with cancer is ‘reasonable’ (Terrault, Hepatology 2018).</a:t>
            </a:r>
          </a:p>
        </p:txBody>
      </p:sp>
    </p:spTree>
    <p:extLst>
      <p:ext uri="{BB962C8B-B14F-4D97-AF65-F5344CB8AC3E}">
        <p14:creationId xmlns:p14="http://schemas.microsoft.com/office/powerpoint/2010/main" val="1789035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2D1C8-03AC-4DB4-8181-715F4DAA6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Prophylaxis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45970-38FF-47C6-942F-411407648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i="1" dirty="0"/>
              <a:t>Consider baseline HBsAg status, type &amp; duration of therapy.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000" i="1" dirty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b="1" dirty="0"/>
              <a:t>High-risk / definitely needs prophylaxis</a:t>
            </a:r>
            <a:r>
              <a:rPr lang="en-US" dirty="0"/>
              <a:t>: </a:t>
            </a:r>
            <a:r>
              <a:rPr lang="en-US" sz="2400" dirty="0"/>
              <a:t>Anti-CD20 or conventional anticancer (chemo) therapy, </a:t>
            </a:r>
            <a:r>
              <a:rPr lang="en-US" sz="2400" i="1" dirty="0"/>
              <a:t>regardless of HBsAg status</a:t>
            </a:r>
            <a:r>
              <a:rPr lang="en-US" sz="2400" dirty="0"/>
              <a:t>; steroids &gt;20 mg daily for &gt;4 weeks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Start ETV or TDF/TAF </a:t>
            </a:r>
            <a:r>
              <a:rPr lang="en-US" dirty="0">
                <a:solidFill>
                  <a:srgbClr val="C00000"/>
                </a:solidFill>
              </a:rPr>
              <a:t>at least 7 days </a:t>
            </a:r>
            <a:r>
              <a:rPr lang="en-US" dirty="0"/>
              <a:t>before, go </a:t>
            </a:r>
            <a:r>
              <a:rPr lang="en-US" dirty="0">
                <a:solidFill>
                  <a:srgbClr val="C00000"/>
                </a:solidFill>
              </a:rPr>
              <a:t>6-12 months past </a:t>
            </a:r>
            <a:r>
              <a:rPr lang="en-US" dirty="0"/>
              <a:t>end of therapy (</a:t>
            </a:r>
            <a:r>
              <a:rPr lang="en-US" i="1" dirty="0"/>
              <a:t>not fewer than 12 months with rituximab</a:t>
            </a:r>
            <a:r>
              <a:rPr lang="en-US" dirty="0"/>
              <a:t>)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Continue to monitor after 12 months, especially after </a:t>
            </a:r>
            <a:r>
              <a:rPr lang="en-US" i="1" dirty="0"/>
              <a:t>rituximab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260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2D1C8-03AC-4DB4-8181-715F4DAA6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Prophylaxis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45970-38FF-47C6-942F-411407648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n-US" b="1" dirty="0"/>
              <a:t>Low-risk / does not need prophylaxis</a:t>
            </a:r>
            <a:r>
              <a:rPr lang="en-US" dirty="0"/>
              <a:t>: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Antimetabolite therapy (methotrexate, azathioprine) regardless of HBsAg status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prednisone &lt;10 mg/day in HBsAg- patients</a:t>
            </a:r>
            <a:endParaRPr lang="en-US" sz="2000" b="1" dirty="0"/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983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2D1C8-03AC-4DB4-8181-715F4DAA6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Prophylaxis Recommendations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45970-38FF-47C6-942F-411407648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36385" cy="4606437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b="1" dirty="0"/>
              <a:t>Moderate-risk / conflicting recommendations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HBsAg+ getting prednisone &lt;10 mg/day for &gt;4 weeks (AGA treat, AASLD no*)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HBsAg- getting prednisone 10-20 mg/day for &gt;4 weeks (AGA treat, AASLD no*)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HBsAg+ getting anti-TNF and most other biologics (AGA treat, AASLD no*)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HBsAg- patients getting chemo without steroids (AGA treat, AASLD no*)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i="1" dirty="0"/>
              <a:t>*Decision to treat or monitor should be tailored to each patient, provider and practice setting.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92FF54-2134-49AB-A45F-AFFD9F1FEEE3}"/>
              </a:ext>
            </a:extLst>
          </p:cNvPr>
          <p:cNvSpPr txBox="1"/>
          <p:nvPr/>
        </p:nvSpPr>
        <p:spPr>
          <a:xfrm>
            <a:off x="0" y="6488668"/>
            <a:ext cx="5548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Reddy KR, Gastroenterology 2015 (Practice Guideline)</a:t>
            </a:r>
          </a:p>
        </p:txBody>
      </p:sp>
    </p:spTree>
    <p:extLst>
      <p:ext uri="{BB962C8B-B14F-4D97-AF65-F5344CB8AC3E}">
        <p14:creationId xmlns:p14="http://schemas.microsoft.com/office/powerpoint/2010/main" val="752083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42073-0072-450D-8DC4-C307E5A43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with moderate-risk patients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963E9-7AB4-4BC0-A083-5E594806C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b="1" dirty="0"/>
              <a:t>Treat</a:t>
            </a:r>
            <a:r>
              <a:rPr lang="en-US" dirty="0"/>
              <a:t> (</a:t>
            </a:r>
            <a:r>
              <a:rPr lang="en-US" sz="2400" dirty="0"/>
              <a:t>patient / provider preference </a:t>
            </a:r>
            <a:r>
              <a:rPr lang="en-US" sz="2400" i="1" dirty="0"/>
              <a:t>or</a:t>
            </a:r>
            <a:r>
              <a:rPr lang="en-US" sz="2400" dirty="0"/>
              <a:t> monitoring may be unreliable)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Start ETV or TDF/TAF </a:t>
            </a:r>
            <a:r>
              <a:rPr lang="en-US" dirty="0">
                <a:solidFill>
                  <a:srgbClr val="C00000"/>
                </a:solidFill>
              </a:rPr>
              <a:t>at least 7 days before</a:t>
            </a:r>
            <a:r>
              <a:rPr lang="en-US" dirty="0"/>
              <a:t>; go </a:t>
            </a:r>
            <a:r>
              <a:rPr lang="en-US" dirty="0">
                <a:solidFill>
                  <a:srgbClr val="C00000"/>
                </a:solidFill>
              </a:rPr>
              <a:t>6 months past end of therapy</a:t>
            </a: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b="1" dirty="0"/>
              <a:t>Monitor / on-demand therapy</a:t>
            </a:r>
            <a:r>
              <a:rPr lang="en-US" dirty="0"/>
              <a:t> </a:t>
            </a:r>
            <a:r>
              <a:rPr lang="en-US" sz="2400" dirty="0"/>
              <a:t>(patient preference – cost? </a:t>
            </a:r>
            <a:r>
              <a:rPr lang="en-US" sz="2400" i="1" dirty="0"/>
              <a:t>and</a:t>
            </a:r>
            <a:r>
              <a:rPr lang="en-US" sz="2400" dirty="0"/>
              <a:t> monitoring is reliable)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HBV DNA and ALT </a:t>
            </a:r>
            <a:r>
              <a:rPr lang="en-US" dirty="0">
                <a:solidFill>
                  <a:srgbClr val="C00000"/>
                </a:solidFill>
              </a:rPr>
              <a:t>every 1-3 months</a:t>
            </a:r>
            <a:r>
              <a:rPr lang="en-US" dirty="0"/>
              <a:t>; go </a:t>
            </a:r>
            <a:r>
              <a:rPr lang="en-US" dirty="0">
                <a:solidFill>
                  <a:srgbClr val="C00000"/>
                </a:solidFill>
              </a:rPr>
              <a:t>6 months past the end of therapy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Periodic </a:t>
            </a:r>
            <a:r>
              <a:rPr lang="en-US" dirty="0" err="1"/>
              <a:t>HbsAg</a:t>
            </a:r>
            <a:r>
              <a:rPr lang="en-US" dirty="0"/>
              <a:t> – could play screening or confirmatory role (no guidance)</a:t>
            </a:r>
          </a:p>
        </p:txBody>
      </p:sp>
    </p:spTree>
    <p:extLst>
      <p:ext uri="{BB962C8B-B14F-4D97-AF65-F5344CB8AC3E}">
        <p14:creationId xmlns:p14="http://schemas.microsoft.com/office/powerpoint/2010/main" val="605264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393F3-7EBC-4E8D-B57C-69BD66A4F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HBV during HCV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7A7A2-24DD-4033-AA67-5C820AD28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FDA identified 29 cases of HBV reactivation between 2013 and 2016 among patients undergoing DAA therapy for HCV.  Some patients had no HBsAg or detectable DNA.  There were 2 deaths, 1 transplant.</a:t>
            </a:r>
            <a:r>
              <a:rPr lang="en-US" baseline="30000" dirty="0"/>
              <a:t>1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Resulted in black box warning on label of HCV DAA’s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45DF80-DAA9-4DFC-ACC8-57EB3476E675}"/>
              </a:ext>
            </a:extLst>
          </p:cNvPr>
          <p:cNvSpPr txBox="1"/>
          <p:nvPr/>
        </p:nvSpPr>
        <p:spPr>
          <a:xfrm>
            <a:off x="0" y="6488668"/>
            <a:ext cx="5548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Bersoff</a:t>
            </a:r>
            <a:r>
              <a:rPr lang="en-US" dirty="0"/>
              <a:t>-Matcha SJ, Ann Int Med 2017</a:t>
            </a:r>
          </a:p>
        </p:txBody>
      </p:sp>
    </p:spTree>
    <p:extLst>
      <p:ext uri="{BB962C8B-B14F-4D97-AF65-F5344CB8AC3E}">
        <p14:creationId xmlns:p14="http://schemas.microsoft.com/office/powerpoint/2010/main" val="611505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393F3-7EBC-4E8D-B57C-69BD66A4F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HBV during HCV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7A7A2-24DD-4033-AA67-5C820AD28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Monitoring HBV during HCV therapy: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Check </a:t>
            </a:r>
            <a:r>
              <a:rPr lang="en-US" dirty="0" err="1"/>
              <a:t>HBsAb</a:t>
            </a:r>
            <a:r>
              <a:rPr lang="en-US" dirty="0"/>
              <a:t> and </a:t>
            </a:r>
            <a:r>
              <a:rPr lang="en-US" dirty="0" err="1"/>
              <a:t>HBcAb</a:t>
            </a:r>
            <a:r>
              <a:rPr lang="en-US" dirty="0"/>
              <a:t> total prior to initiating DAA therapy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In HBsAg+ patients on DAA’s, check HBV DNA every 4-8 weeks during therapy and for 3 months after therapy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In HBsAg- patients, check ALT at baseline, end of treatment and during follow up with DNA and/or HBsAg reserved for those who have a rise in ALT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Use established guidelines to determine who should receive HBV therapy, including for baseline disease and for flares.</a:t>
            </a:r>
          </a:p>
        </p:txBody>
      </p:sp>
    </p:spTree>
    <p:extLst>
      <p:ext uri="{BB962C8B-B14F-4D97-AF65-F5344CB8AC3E}">
        <p14:creationId xmlns:p14="http://schemas.microsoft.com/office/powerpoint/2010/main" val="2018804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06E4A-7D1F-4E85-8D7F-6C4DE3BD6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60501-5015-4809-95DE-819F5E0ED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0806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64F with </a:t>
            </a:r>
            <a:r>
              <a:rPr lang="en-US" dirty="0" err="1"/>
              <a:t>eAg</a:t>
            </a:r>
            <a:r>
              <a:rPr lang="en-US" dirty="0"/>
              <a:t>- chronic hepatitis B.  Baseline ALT 28 U/L, DNA 500-900 IU/mL, genotype unknown, no fibrosis by elastography and no family history of HCC.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Diagnosed with breast cancer 2 weeks ago and set to start treatment with doxorubicin, cyclophosphamide and (later) paclitaxel next week.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marL="514350" lvl="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dirty="0"/>
              <a:t>Does she need HBV therapy and if so, when and for how long?</a:t>
            </a:r>
          </a:p>
          <a:p>
            <a:pPr marL="514350" lvl="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dirty="0"/>
              <a:t>What if she was starting on azathioprine 50 mg daily?</a:t>
            </a:r>
          </a:p>
        </p:txBody>
      </p:sp>
    </p:spTree>
    <p:extLst>
      <p:ext uri="{BB962C8B-B14F-4D97-AF65-F5344CB8AC3E}">
        <p14:creationId xmlns:p14="http://schemas.microsoft.com/office/powerpoint/2010/main" val="19420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0E404-1DD0-4991-9918-F0A0341D8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459B6-F54E-4445-9B96-CF9254208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have no financial or otherwise relevant relationships to disclose.</a:t>
            </a:r>
          </a:p>
        </p:txBody>
      </p:sp>
    </p:spTree>
    <p:extLst>
      <p:ext uri="{BB962C8B-B14F-4D97-AF65-F5344CB8AC3E}">
        <p14:creationId xmlns:p14="http://schemas.microsoft.com/office/powerpoint/2010/main" val="393960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C568B-3C9E-47F5-B702-DB56AE2F6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#1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070F3-7DBD-460E-831B-A3B86F2AB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dirty="0"/>
              <a:t>Does she need HBV therapy and if so, when and for how long?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C00000"/>
                </a:solidFill>
              </a:rPr>
              <a:t>YES – treat immediately and for 6-12 months after chemo is over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514350" lvl="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n-US" dirty="0"/>
              <a:t>What if she was starting on azathioprine 50 mg daily?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C00000"/>
                </a:solidFill>
              </a:rPr>
              <a:t>NO – she is low risk and does not need prophylactic treatment</a:t>
            </a:r>
          </a:p>
        </p:txBody>
      </p:sp>
    </p:spTree>
    <p:extLst>
      <p:ext uri="{BB962C8B-B14F-4D97-AF65-F5344CB8AC3E}">
        <p14:creationId xmlns:p14="http://schemas.microsoft.com/office/powerpoint/2010/main" val="1669910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08D02-B847-43D9-9619-F1A8EABC7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1FE49-74FF-4933-819E-EF2F32A2C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274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83F with CHB had HBsAg clearance 7 years ago, now remains </a:t>
            </a:r>
            <a:r>
              <a:rPr lang="en-US" sz="2000" dirty="0" err="1"/>
              <a:t>HBcAb</a:t>
            </a:r>
            <a:r>
              <a:rPr lang="en-US" sz="2000" dirty="0"/>
              <a:t>+.  He has low-level </a:t>
            </a:r>
            <a:r>
              <a:rPr lang="en-US" sz="2000" dirty="0" err="1"/>
              <a:t>HBsAb</a:t>
            </a:r>
            <a:r>
              <a:rPr lang="en-US" sz="2000" dirty="0"/>
              <a:t> (&lt;5 IU/mL) production and intermittent low-level DNA detection (&lt;10 IU/mL but detected).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For which of the following would you need to start antiviral therapy?</a:t>
            </a:r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1800" dirty="0"/>
              <a:t>Intraarticular steroids every 1-3 months, indefinitely</a:t>
            </a:r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1800" dirty="0"/>
              <a:t>Treatment with Azathioprine 100 mg daily, indefinitely</a:t>
            </a:r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1800" dirty="0"/>
              <a:t>Use of prednisone 5 mg daily, indefinitely</a:t>
            </a:r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1800" dirty="0"/>
              <a:t>Use of prednisone taper, 20 mg daily </a:t>
            </a: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/>
              <a:t>off over a 4-week period</a:t>
            </a:r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1800" dirty="0"/>
              <a:t>Use of prednisone titrated between 20-40 mg daily for 4- week courses every 2-3 months</a:t>
            </a:r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1800" dirty="0"/>
              <a:t>Use of etanercept, indefinitely</a:t>
            </a:r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1800" dirty="0"/>
              <a:t>Use of rituximab for lymphoma</a:t>
            </a:r>
          </a:p>
        </p:txBody>
      </p:sp>
    </p:spTree>
    <p:extLst>
      <p:ext uri="{BB962C8B-B14F-4D97-AF65-F5344CB8AC3E}">
        <p14:creationId xmlns:p14="http://schemas.microsoft.com/office/powerpoint/2010/main" val="13613570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D5FD8-56F6-4624-9F40-71C6F9BCB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67734-1B08-4B0E-A4FE-ED34AC42E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1800" dirty="0"/>
              <a:t>Intraarticular steroids every 1-3 months, indefinitely – </a:t>
            </a:r>
            <a:r>
              <a:rPr lang="en-US" sz="1800" b="1" dirty="0">
                <a:solidFill>
                  <a:srgbClr val="C00000"/>
                </a:solidFill>
              </a:rPr>
              <a:t>NO TREATMENT</a:t>
            </a:r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1800" dirty="0"/>
              <a:t>Treatment with Azathioprine 100 mg daily, indefinitely – </a:t>
            </a:r>
            <a:r>
              <a:rPr lang="en-US" sz="1800" b="1" dirty="0">
                <a:solidFill>
                  <a:srgbClr val="C00000"/>
                </a:solidFill>
              </a:rPr>
              <a:t>NO TREATMENT</a:t>
            </a:r>
            <a:endParaRPr lang="en-US" sz="1800" dirty="0"/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1800" dirty="0"/>
              <a:t>Use of prednisone 5 mg daily, indefinitely – </a:t>
            </a:r>
            <a:r>
              <a:rPr lang="en-US" sz="1800" b="1" dirty="0">
                <a:solidFill>
                  <a:srgbClr val="C00000"/>
                </a:solidFill>
              </a:rPr>
              <a:t>NO TREATMENT</a:t>
            </a:r>
            <a:endParaRPr lang="en-US" sz="1800" dirty="0"/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1800" dirty="0"/>
              <a:t>Use of prednisone taper, 20 mg daily </a:t>
            </a: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/>
              <a:t>off over a 4-week period – </a:t>
            </a:r>
            <a:r>
              <a:rPr lang="en-US" sz="1800" b="1" dirty="0">
                <a:solidFill>
                  <a:srgbClr val="C00000"/>
                </a:solidFill>
              </a:rPr>
              <a:t>NO TREATMENT</a:t>
            </a:r>
            <a:endParaRPr lang="en-US" sz="1800" dirty="0"/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1800" dirty="0"/>
              <a:t>Use of prednisone titrated between 20-40 mg daily for 4- week courses every 2-3 months – </a:t>
            </a:r>
            <a:r>
              <a:rPr lang="en-US" sz="1800" b="1" dirty="0">
                <a:solidFill>
                  <a:srgbClr val="C00000"/>
                </a:solidFill>
              </a:rPr>
              <a:t>TREAT</a:t>
            </a:r>
            <a:endParaRPr lang="en-US" sz="1800" dirty="0"/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1800" dirty="0"/>
              <a:t>Use of infliximab, indefinitely – </a:t>
            </a:r>
            <a:r>
              <a:rPr lang="en-US" sz="1800" b="1" dirty="0">
                <a:solidFill>
                  <a:srgbClr val="C00000"/>
                </a:solidFill>
              </a:rPr>
              <a:t>TREAT OR MONITOR CLOSELY</a:t>
            </a:r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1800" dirty="0"/>
              <a:t>Use of rituximab for lymphoma – </a:t>
            </a:r>
            <a:r>
              <a:rPr lang="en-US" sz="1800" b="1" dirty="0">
                <a:solidFill>
                  <a:srgbClr val="C00000"/>
                </a:solidFill>
              </a:rPr>
              <a:t>TREAT BEFORE RITUXIMAB AND 12 MONTHS AFTER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996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10E19-3C6B-42F2-979B-06052E3DF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B9481-0C78-4AAA-BFB7-58B463F76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Degree of immune control at baseline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HBsAg and </a:t>
            </a:r>
            <a:r>
              <a:rPr lang="en-US" dirty="0" err="1"/>
              <a:t>HBcAb</a:t>
            </a:r>
            <a:r>
              <a:rPr lang="en-US" dirty="0"/>
              <a:t> status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HBsAb</a:t>
            </a:r>
            <a:r>
              <a:rPr lang="en-US" dirty="0"/>
              <a:t> not protective or predictive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Risk associated with immunosuppressive therapy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Anti-CD20, steroids, traditional cytotoxic chemotherapy, anti-TNF, other biologics, antimetabolites; HCV therapy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Recognition and interpretation of reactivation</a:t>
            </a:r>
          </a:p>
        </p:txBody>
      </p:sp>
    </p:spTree>
    <p:extLst>
      <p:ext uri="{BB962C8B-B14F-4D97-AF65-F5344CB8AC3E}">
        <p14:creationId xmlns:p14="http://schemas.microsoft.com/office/powerpoint/2010/main" val="413541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F3371-24D6-4B4F-8514-F36C2491A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for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F1A32-6E97-44F6-A321-73C0D5DFF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AASLD practice guideline (Terrault, 2018)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AGA practice guideline (Reddy, 2015)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UpToDate (Lok, 2020)</a:t>
            </a:r>
          </a:p>
        </p:txBody>
      </p:sp>
    </p:spTree>
    <p:extLst>
      <p:ext uri="{BB962C8B-B14F-4D97-AF65-F5344CB8AC3E}">
        <p14:creationId xmlns:p14="http://schemas.microsoft.com/office/powerpoint/2010/main" val="213380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8876A-B81E-4145-A264-CB60232C8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DBB3A-C69D-46C8-BA52-821A3193A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u="sng" dirty="0"/>
              <a:t>HBV Reactivation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HBV Reactivation with Flare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HBV-Associated Liver Failure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B6FCA7-AFD3-4B57-A3D1-6EC09B7BE7B2}"/>
              </a:ext>
            </a:extLst>
          </p:cNvPr>
          <p:cNvSpPr txBox="1"/>
          <p:nvPr/>
        </p:nvSpPr>
        <p:spPr>
          <a:xfrm>
            <a:off x="0" y="6488668"/>
            <a:ext cx="5548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Terrault NA, Hepatology 2018 (Practice Guidance)</a:t>
            </a:r>
          </a:p>
        </p:txBody>
      </p:sp>
    </p:spTree>
    <p:extLst>
      <p:ext uri="{BB962C8B-B14F-4D97-AF65-F5344CB8AC3E}">
        <p14:creationId xmlns:p14="http://schemas.microsoft.com/office/powerpoint/2010/main" val="307519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C7AAC-C0F6-4488-B2C7-C7D0A34A1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HBV Reactivation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C77A4-1A7A-4F48-8A60-BFB94B08A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Loss of immune control in HBsAg+/</a:t>
            </a:r>
            <a:r>
              <a:rPr lang="en-US" dirty="0" err="1"/>
              <a:t>HBcAb</a:t>
            </a:r>
            <a:r>
              <a:rPr lang="en-US" dirty="0"/>
              <a:t>+ </a:t>
            </a:r>
            <a:r>
              <a:rPr lang="en-US" i="1" dirty="0"/>
              <a:t>or</a:t>
            </a:r>
            <a:r>
              <a:rPr lang="en-US" dirty="0"/>
              <a:t> HBsAg-/</a:t>
            </a:r>
            <a:r>
              <a:rPr lang="en-US" dirty="0" err="1"/>
              <a:t>HBcAb</a:t>
            </a:r>
            <a:r>
              <a:rPr lang="en-US" dirty="0"/>
              <a:t>+ patients on immunosuppression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Rise in HBV DNA vs baseline, or detectable DNA when previously unknown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Seroreversion</a:t>
            </a:r>
            <a:r>
              <a:rPr lang="en-US" dirty="0"/>
              <a:t> from HBsAg- to HBsAg+ (for those who had previously cleared)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Flare can follow – ALT 3X baseline </a:t>
            </a:r>
            <a:r>
              <a:rPr lang="en-US" i="1" dirty="0"/>
              <a:t>and</a:t>
            </a:r>
            <a:r>
              <a:rPr lang="en-US" dirty="0"/>
              <a:t> &gt;100 U/L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117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8876A-B81E-4145-A264-CB60232C8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DBB3A-C69D-46C8-BA52-821A3193A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HBV Reactivation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u="sng" dirty="0"/>
              <a:t>HBV Reactivation with Flare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HBV-Associated Liver Failure</a:t>
            </a:r>
          </a:p>
        </p:txBody>
      </p:sp>
    </p:spTree>
    <p:extLst>
      <p:ext uri="{BB962C8B-B14F-4D97-AF65-F5344CB8AC3E}">
        <p14:creationId xmlns:p14="http://schemas.microsoft.com/office/powerpoint/2010/main" val="3413729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74008-BE68-48F7-B43C-19F51A534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HBV Reactivation with Flare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1C263-2415-43D1-A485-81AB8FE3F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At least 1 of the following: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For HBsAg+/</a:t>
            </a:r>
            <a:r>
              <a:rPr lang="en-US" dirty="0" err="1"/>
              <a:t>HBcAb</a:t>
            </a:r>
            <a:r>
              <a:rPr lang="en-US" dirty="0"/>
              <a:t>+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≥2 log increase in HBV DNA vs baseline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Absolute HBV DNA ≥3 log in patient who was previously undetectable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Absolute HBV DNA ≥4 log in patient with unknown baseline level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For HBsAg-/</a:t>
            </a:r>
            <a:r>
              <a:rPr lang="en-US" dirty="0" err="1"/>
              <a:t>HBcAb</a:t>
            </a:r>
            <a:r>
              <a:rPr lang="en-US" dirty="0"/>
              <a:t>+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Any detectable HBV DNA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Reappearance of HBsAg – </a:t>
            </a:r>
            <a:r>
              <a:rPr lang="en-US" dirty="0" err="1"/>
              <a:t>seroreversion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212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8876A-B81E-4145-A264-CB60232C8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DBB3A-C69D-46C8-BA52-821A3193A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HBV Reactivation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HBV Reactivation with Flare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u="sng" dirty="0"/>
              <a:t>HBV-Associated Liver Failure</a:t>
            </a:r>
          </a:p>
        </p:txBody>
      </p:sp>
    </p:spTree>
    <p:extLst>
      <p:ext uri="{BB962C8B-B14F-4D97-AF65-F5344CB8AC3E}">
        <p14:creationId xmlns:p14="http://schemas.microsoft.com/office/powerpoint/2010/main" val="933899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1306</Words>
  <Application>Microsoft Office PowerPoint</Application>
  <PresentationFormat>Widescreen</PresentationFormat>
  <Paragraphs>139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Immunosuppression and Risk of HBV Reactivation</vt:lpstr>
      <vt:lpstr>Disclosure Statement</vt:lpstr>
      <vt:lpstr>Key Concepts</vt:lpstr>
      <vt:lpstr>Resources for guidance</vt:lpstr>
      <vt:lpstr>Definitions</vt:lpstr>
      <vt:lpstr>HBV Reactivation</vt:lpstr>
      <vt:lpstr>Definitions</vt:lpstr>
      <vt:lpstr>HBV Reactivation with Flare</vt:lpstr>
      <vt:lpstr>Definitions</vt:lpstr>
      <vt:lpstr>HBV-Associated Liver Failure</vt:lpstr>
      <vt:lpstr>Risk of HBV Reactivation</vt:lpstr>
      <vt:lpstr>Screening Recommendations</vt:lpstr>
      <vt:lpstr>Prophylaxis Recommendations</vt:lpstr>
      <vt:lpstr>Prophylaxis Recommendations</vt:lpstr>
      <vt:lpstr>Prophylaxis Recommendations </vt:lpstr>
      <vt:lpstr>What to do with moderate-risk patients</vt:lpstr>
      <vt:lpstr>Monitoring HBV during HCV therapy</vt:lpstr>
      <vt:lpstr>Monitoring HBV during HCV therapy</vt:lpstr>
      <vt:lpstr>Question #1</vt:lpstr>
      <vt:lpstr>Question #1 Answers</vt:lpstr>
      <vt:lpstr>Question #2</vt:lpstr>
      <vt:lpstr>Question #2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Immunosuppression and Risk of HBV Reactivation</dc:title>
  <dc:creator>Holt, Edward, M.D.</dc:creator>
  <cp:lastModifiedBy>Holt, Edward, M.D.</cp:lastModifiedBy>
  <cp:revision>31</cp:revision>
  <dcterms:created xsi:type="dcterms:W3CDTF">2021-11-16T02:30:34Z</dcterms:created>
  <dcterms:modified xsi:type="dcterms:W3CDTF">2021-11-16T20:26:16Z</dcterms:modified>
</cp:coreProperties>
</file>