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7" r:id="rId4"/>
    <p:sldId id="263" r:id="rId5"/>
    <p:sldId id="269" r:id="rId6"/>
    <p:sldId id="270" r:id="rId7"/>
    <p:sldId id="271" r:id="rId8"/>
    <p:sldId id="268" r:id="rId9"/>
    <p:sldId id="286" r:id="rId10"/>
    <p:sldId id="273" r:id="rId11"/>
    <p:sldId id="265" r:id="rId12"/>
    <p:sldId id="266" r:id="rId13"/>
    <p:sldId id="285" r:id="rId14"/>
    <p:sldId id="260" r:id="rId15"/>
    <p:sldId id="261" r:id="rId16"/>
    <p:sldId id="262" r:id="rId17"/>
    <p:sldId id="274" r:id="rId18"/>
    <p:sldId id="275" r:id="rId19"/>
    <p:sldId id="280" r:id="rId20"/>
    <p:sldId id="259" r:id="rId21"/>
    <p:sldId id="264" r:id="rId22"/>
    <p:sldId id="282" r:id="rId23"/>
    <p:sldId id="2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0CBA8-8972-6845-B7C6-064B569625C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C3CF-375B-9F43-BAAF-F7A16F10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3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46600-EDDA-EA4F-A980-99FFFA39E44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92FEB-B10A-F14E-BB8B-A57DB0D7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2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22C13-ED4E-42BE-9221-802D889B16C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637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2FEB-B10A-F14E-BB8B-A57DB0D7FC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9B2EC-AFB7-4AA5-81CC-DB16C5D409E4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Assessment of 1000 peer reviewed research articles to determine if a causal relationship existed between vaccines and health effects.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Ellen Wright Clayton</a:t>
            </a:r>
          </a:p>
          <a:p>
            <a:pPr eaLnBrk="1" hangingPunct="1"/>
            <a:r>
              <a:rPr lang="en-US" dirty="0" smtClean="0"/>
              <a:t>Craig-Weaver Professor of Pediatrics, Professor of Law Director, Center for Biomedical Ethics and Society at Vanderbilt University, Nashville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Report published Aug 25th 2011</a:t>
            </a:r>
          </a:p>
          <a:p>
            <a:pPr eaLnBrk="1" hangingPunct="1"/>
            <a:r>
              <a:rPr lang="en-US" dirty="0" smtClean="0"/>
              <a:t>The 18 committee members included pediatricians, biostatisticians and medical doctors and researchers in several fields, including immunology and neurology</a:t>
            </a:r>
          </a:p>
          <a:p>
            <a:pPr eaLnBrk="1" hangingPunct="1"/>
            <a:r>
              <a:rPr lang="en-US" dirty="0" smtClean="0"/>
              <a:t>Committee members were from academic institutions across the country</a:t>
            </a:r>
          </a:p>
          <a:p>
            <a:pPr eaLnBrk="1" hangingPunct="1"/>
            <a:r>
              <a:rPr lang="en-US" dirty="0" smtClean="0"/>
              <a:t>Vaccines assessed - mumps, measles and rubella (MMR); chicken pox; influenza; hepatitis A; hepatitis B; human papillomavirus (HPV); diphtheria, tetanus and pertussis (DTAP); and meningococcus.</a:t>
            </a:r>
          </a:p>
          <a:p>
            <a:pPr eaLnBrk="1" hangingPunct="1"/>
            <a:r>
              <a:rPr lang="en-US" dirty="0" smtClean="0"/>
              <a:t>Committee reported that there was no evidence for a causal  link between MMR and autism, the flu vaccine and asthma, the flu vaccine and Bells Palsy, MMR and T1D, DT or TT or aP containing vaccines and T1D</a:t>
            </a:r>
          </a:p>
        </p:txBody>
      </p:sp>
    </p:spTree>
    <p:extLst>
      <p:ext uri="{BB962C8B-B14F-4D97-AF65-F5344CB8AC3E}">
        <p14:creationId xmlns:p14="http://schemas.microsoft.com/office/powerpoint/2010/main" val="404485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22C13-ED4E-42BE-9221-802D889B16CA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395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CA2C2-B3C4-4896-ACFC-00EFDB8243A9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052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CDE28-ED30-44B2-BD37-A205C673DA40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</a:rPr>
              <a:t>antigens - microbial proteins and polysaccharides</a:t>
            </a:r>
          </a:p>
        </p:txBody>
      </p:sp>
    </p:spTree>
    <p:extLst>
      <p:ext uri="{BB962C8B-B14F-4D97-AF65-F5344CB8AC3E}">
        <p14:creationId xmlns:p14="http://schemas.microsoft.com/office/powerpoint/2010/main" val="290870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22C13-ED4E-42BE-9221-802D889B16CA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35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 – suggests</a:t>
            </a:r>
            <a:r>
              <a:rPr lang="en-US" baseline="0" dirty="0" smtClean="0"/>
              <a:t> 92-94% of people need to be vaccinated but there are some suggestions it needs to be higher, possibly to account for non/weak responders to the vaccine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3D18-9FEA-DA4E-8D7C-32DF5C843B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55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 – suggests</a:t>
            </a:r>
            <a:r>
              <a:rPr lang="en-US" baseline="0" dirty="0" smtClean="0"/>
              <a:t> 92-94% of people need to be vaccinated but there are some suggestions it needs to be higher, possibly to account for non/weak responders to the vaccine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3D18-9FEA-DA4E-8D7C-32DF5C843B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5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099FE-E30C-DF46-B0DA-D7D76162DD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EAAA5-D71C-8049-950C-4A61CE73B6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B6351-686D-D140-89C8-E3EA662FB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26406-97B2-B547-B869-0DC182542D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9308F-2D24-FB4D-96DD-A704F71420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C353-F018-7E4E-9F07-8573A7EBCD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EA084-3413-1B43-B76E-BF336E489D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9546-E4FC-B842-A18F-2AADC704D7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0FCC4-07EC-E141-A2C7-2219C8BBBA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0D50F-DA84-F34A-A8D5-D2E1C8B7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691216-2A73-EB47-B0F7-E36209B03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A13D7B-EC40-404A-9858-F0282B9B4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er.gov/cancertopics/factsheet/Risk/formaldehyd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vaccine_safety/initiative/communication/network/approved_vaccine_safety_website/e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mmunizesf/" TargetMode="External"/><Relationship Id="rId2" Type="http://schemas.openxmlformats.org/officeDocument/2006/relationships/hyperlink" Target="http://www.sfimmunizationcoalition.org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m.edu/Reports/2011/Adverse-Effects-of-Vaccines-Evidence-and-Causality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680" y="1577975"/>
            <a:ext cx="6477000" cy="1470025"/>
          </a:xfrm>
        </p:spPr>
        <p:txBody>
          <a:bodyPr/>
          <a:lstStyle/>
          <a:p>
            <a:r>
              <a:rPr lang="en-US" sz="4000" dirty="0" smtClean="0"/>
              <a:t>The Anti-Vaccine Movement: Arguments and Answers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Dorit R. Reiss</a:t>
            </a:r>
            <a:endParaRPr lang="en-US" sz="30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Schedule, 2016</a:t>
            </a:r>
            <a:endParaRPr lang="en-US" dirty="0"/>
          </a:p>
        </p:txBody>
      </p:sp>
      <p:pic>
        <p:nvPicPr>
          <p:cNvPr id="4" name="Content Placeholder 3" descr="Immunization schedu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r="2834"/>
          <a:stretch>
            <a:fillRect/>
          </a:stretch>
        </p:blipFill>
        <p:spPr>
          <a:xfrm>
            <a:off x="14441" y="2057400"/>
            <a:ext cx="9109324" cy="450370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Francisco Immunization Coalition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7638"/>
            <a:ext cx="4733968" cy="544036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No….Why?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/>
              <a:t>The infant immune system can respond to many microbes.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en-US" sz="2400" dirty="0" smtClean="0"/>
          </a:p>
          <a:p>
            <a:pPr lvl="1" eaLnBrk="1" hangingPunct="1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/>
              <a:t>T and B cells have the capacity to recognize many more antigens than anyone will ever be exposed to.  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en-US" sz="2400" dirty="0" smtClean="0"/>
          </a:p>
          <a:p>
            <a:pPr lvl="1" eaLnBrk="1" hangingPunct="1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/>
              <a:t>Babies are surrounded by </a:t>
            </a:r>
            <a:br>
              <a:rPr lang="en-US" sz="2400" dirty="0" smtClean="0"/>
            </a:br>
            <a:r>
              <a:rPr lang="en-US" sz="2400" dirty="0" smtClean="0"/>
              <a:t>potential pathogens</a:t>
            </a:r>
          </a:p>
          <a:p>
            <a:pPr lvl="2" eaLnBrk="1" hangingPunct="1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2400" dirty="0" smtClean="0"/>
              <a:t>~1,800 bacteria in the air we breath each day*</a:t>
            </a:r>
          </a:p>
          <a:p>
            <a:pPr lvl="1" eaLnBrk="1" hangingPunct="1"/>
            <a:endParaRPr lang="en-US" sz="2400" dirty="0" smtClean="0"/>
          </a:p>
        </p:txBody>
      </p:sp>
      <p:grpSp>
        <p:nvGrpSpPr>
          <p:cNvPr id="2" name="Group 16"/>
          <p:cNvGrpSpPr>
            <a:grpSpLocks noChangeAspect="1"/>
          </p:cNvGrpSpPr>
          <p:nvPr/>
        </p:nvGrpSpPr>
        <p:grpSpPr bwMode="auto">
          <a:xfrm>
            <a:off x="4660900" y="1193368"/>
            <a:ext cx="3757613" cy="4811712"/>
            <a:chOff x="632" y="1056"/>
            <a:chExt cx="2024" cy="2592"/>
          </a:xfrm>
        </p:grpSpPr>
        <p:pic>
          <p:nvPicPr>
            <p:cNvPr id="108553" name="Picture 17" descr="hand_ger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" y="1056"/>
              <a:ext cx="1985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54" name="Rectangle 18"/>
            <p:cNvSpPr>
              <a:spLocks noChangeAspect="1" noChangeArrowheads="1"/>
            </p:cNvSpPr>
            <p:nvPr/>
          </p:nvSpPr>
          <p:spPr bwMode="auto">
            <a:xfrm>
              <a:off x="632" y="1064"/>
              <a:ext cx="2024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731263" y="5300721"/>
            <a:ext cx="400270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1" hangingPunct="1">
              <a:spcBef>
                <a:spcPct val="20000"/>
              </a:spcBef>
            </a:pPr>
            <a:r>
              <a:rPr lang="en-US" dirty="0"/>
              <a:t>	</a:t>
            </a:r>
          </a:p>
          <a:p>
            <a:pPr lvl="2" eaLnBrk="1" hangingPunct="1">
              <a:spcBef>
                <a:spcPct val="20000"/>
              </a:spcBef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4645025" y="6275388"/>
            <a:ext cx="2363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* Anderson et al., 2006.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Can all the vaccines overwhelm the immune system of an infant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accent2"/>
                </a:solidFill>
              </a:rPr>
              <a:t>Reduction in number of antigens in vaccines over the past 100 years</a:t>
            </a:r>
          </a:p>
        </p:txBody>
      </p:sp>
      <p:grpSp>
        <p:nvGrpSpPr>
          <p:cNvPr id="109572" name="Group 54"/>
          <p:cNvGrpSpPr>
            <a:grpSpLocks/>
          </p:cNvGrpSpPr>
          <p:nvPr/>
        </p:nvGrpSpPr>
        <p:grpSpPr bwMode="auto">
          <a:xfrm>
            <a:off x="563499" y="1541463"/>
            <a:ext cx="7683500" cy="4191000"/>
            <a:chOff x="404" y="1019"/>
            <a:chExt cx="4840" cy="2640"/>
          </a:xfrm>
        </p:grpSpPr>
        <p:grpSp>
          <p:nvGrpSpPr>
            <p:cNvPr id="109574" name="Group 5"/>
            <p:cNvGrpSpPr>
              <a:grpSpLocks/>
            </p:cNvGrpSpPr>
            <p:nvPr/>
          </p:nvGrpSpPr>
          <p:grpSpPr bwMode="auto">
            <a:xfrm>
              <a:off x="404" y="1019"/>
              <a:ext cx="997" cy="480"/>
              <a:chOff x="0" y="0"/>
              <a:chExt cx="1267" cy="480"/>
            </a:xfrm>
          </p:grpSpPr>
          <p:sp>
            <p:nvSpPr>
              <p:cNvPr id="109617" name="Rectangle 6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1181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1" hangingPunct="1"/>
                <a:r>
                  <a:rPr lang="en-US" sz="2000" b="1" dirty="0">
                    <a:solidFill>
                      <a:srgbClr val="333399"/>
                    </a:solidFill>
                    <a:cs typeface="Times New Roman" pitchFamily="18" charset="0"/>
                  </a:rPr>
                  <a:t>Year</a:t>
                </a:r>
                <a:endParaRPr lang="en-US" sz="2000" dirty="0">
                  <a:solidFill>
                    <a:srgbClr val="333399"/>
                  </a:solidFill>
                  <a:cs typeface="Times New Roman" pitchFamily="18" charset="0"/>
                </a:endParaRPr>
              </a:p>
              <a:p>
                <a:pPr algn="ctr"/>
                <a:endParaRPr lang="en-US" sz="2000" dirty="0">
                  <a:solidFill>
                    <a:srgbClr val="3333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961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67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75" name="Group 8"/>
            <p:cNvGrpSpPr>
              <a:grpSpLocks/>
            </p:cNvGrpSpPr>
            <p:nvPr/>
          </p:nvGrpSpPr>
          <p:grpSpPr bwMode="auto">
            <a:xfrm>
              <a:off x="1401" y="1019"/>
              <a:ext cx="2398" cy="480"/>
              <a:chOff x="1267" y="0"/>
              <a:chExt cx="1267" cy="480"/>
            </a:xfrm>
          </p:grpSpPr>
          <p:sp>
            <p:nvSpPr>
              <p:cNvPr id="109615" name="Rectangle 9"/>
              <p:cNvSpPr>
                <a:spLocks noChangeArrowheads="1"/>
              </p:cNvSpPr>
              <p:nvPr/>
            </p:nvSpPr>
            <p:spPr bwMode="auto">
              <a:xfrm>
                <a:off x="1310" y="0"/>
                <a:ext cx="1181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1" hangingPunct="1"/>
                <a:r>
                  <a:rPr lang="en-US" b="1" dirty="0">
                    <a:solidFill>
                      <a:srgbClr val="333399"/>
                    </a:solidFill>
                    <a:cs typeface="Times New Roman" pitchFamily="18" charset="0"/>
                  </a:rPr>
                  <a:t>Vaccines</a:t>
                </a:r>
                <a:endParaRPr lang="en-US" dirty="0">
                  <a:solidFill>
                    <a:srgbClr val="333399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616" name="Rectangle 10"/>
              <p:cNvSpPr>
                <a:spLocks noChangeArrowheads="1"/>
              </p:cNvSpPr>
              <p:nvPr/>
            </p:nvSpPr>
            <p:spPr bwMode="auto">
              <a:xfrm>
                <a:off x="1267" y="0"/>
                <a:ext cx="1267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76" name="Group 11"/>
            <p:cNvGrpSpPr>
              <a:grpSpLocks/>
            </p:cNvGrpSpPr>
            <p:nvPr/>
          </p:nvGrpSpPr>
          <p:grpSpPr bwMode="auto">
            <a:xfrm>
              <a:off x="3799" y="1019"/>
              <a:ext cx="1445" cy="480"/>
              <a:chOff x="2534" y="0"/>
              <a:chExt cx="1267" cy="480"/>
            </a:xfrm>
          </p:grpSpPr>
          <p:sp>
            <p:nvSpPr>
              <p:cNvPr id="109613" name="Rectangle 12"/>
              <p:cNvSpPr>
                <a:spLocks noChangeArrowheads="1"/>
              </p:cNvSpPr>
              <p:nvPr/>
            </p:nvSpPr>
            <p:spPr bwMode="auto">
              <a:xfrm>
                <a:off x="2577" y="0"/>
                <a:ext cx="1181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1" hangingPunct="1"/>
                <a:r>
                  <a:rPr lang="en-US" b="1" dirty="0">
                    <a:solidFill>
                      <a:srgbClr val="333399"/>
                    </a:solidFill>
                    <a:cs typeface="Times New Roman" pitchFamily="18" charset="0"/>
                  </a:rPr>
                  <a:t>Total number of antigens</a:t>
                </a:r>
                <a:endParaRPr lang="en-US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614" name="Rectangle 13"/>
              <p:cNvSpPr>
                <a:spLocks noChangeArrowheads="1"/>
              </p:cNvSpPr>
              <p:nvPr/>
            </p:nvSpPr>
            <p:spPr bwMode="auto">
              <a:xfrm>
                <a:off x="2534" y="0"/>
                <a:ext cx="1267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77" name="Group 14"/>
            <p:cNvGrpSpPr>
              <a:grpSpLocks/>
            </p:cNvGrpSpPr>
            <p:nvPr/>
          </p:nvGrpSpPr>
          <p:grpSpPr bwMode="auto">
            <a:xfrm>
              <a:off x="404" y="1499"/>
              <a:ext cx="997" cy="512"/>
              <a:chOff x="0" y="480"/>
              <a:chExt cx="1267" cy="480"/>
            </a:xfrm>
          </p:grpSpPr>
          <p:sp>
            <p:nvSpPr>
              <p:cNvPr id="109611" name="Rectangle 15"/>
              <p:cNvSpPr>
                <a:spLocks noChangeArrowheads="1"/>
              </p:cNvSpPr>
              <p:nvPr/>
            </p:nvSpPr>
            <p:spPr bwMode="auto">
              <a:xfrm>
                <a:off x="43" y="480"/>
                <a:ext cx="1181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1" hangingPunct="1"/>
                <a:r>
                  <a:rPr lang="en-US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1600" dirty="0">
                    <a:solidFill>
                      <a:srgbClr val="333399"/>
                    </a:solidFill>
                    <a:cs typeface="Times New Roman" pitchFamily="18" charset="0"/>
                  </a:rPr>
                  <a:t>1900</a:t>
                </a:r>
              </a:p>
              <a:p>
                <a:pPr algn="ctr"/>
                <a:endParaRPr lang="en-US" sz="1600" dirty="0">
                  <a:solidFill>
                    <a:srgbClr val="3333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9612" name="Rectangle 16"/>
              <p:cNvSpPr>
                <a:spLocks noChangeArrowheads="1"/>
              </p:cNvSpPr>
              <p:nvPr/>
            </p:nvSpPr>
            <p:spPr bwMode="auto">
              <a:xfrm>
                <a:off x="0" y="480"/>
                <a:ext cx="1267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78" name="Group 17"/>
            <p:cNvGrpSpPr>
              <a:grpSpLocks/>
            </p:cNvGrpSpPr>
            <p:nvPr/>
          </p:nvGrpSpPr>
          <p:grpSpPr bwMode="auto">
            <a:xfrm>
              <a:off x="1401" y="1499"/>
              <a:ext cx="2398" cy="512"/>
              <a:chOff x="1267" y="480"/>
              <a:chExt cx="1267" cy="480"/>
            </a:xfrm>
          </p:grpSpPr>
          <p:sp>
            <p:nvSpPr>
              <p:cNvPr id="109609" name="Rectangle 18"/>
              <p:cNvSpPr>
                <a:spLocks noChangeArrowheads="1"/>
              </p:cNvSpPr>
              <p:nvPr/>
            </p:nvSpPr>
            <p:spPr bwMode="auto">
              <a:xfrm>
                <a:off x="1310" y="480"/>
                <a:ext cx="1181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1" hangingPunct="1"/>
                <a:r>
                  <a:rPr lang="en-US" dirty="0">
                    <a:solidFill>
                      <a:srgbClr val="333399"/>
                    </a:solidFill>
                    <a:cs typeface="Times New Roman" pitchFamily="18" charset="0"/>
                  </a:rPr>
                  <a:t> </a:t>
                </a:r>
                <a:r>
                  <a:rPr lang="en-US" sz="1600" dirty="0" smtClean="0">
                    <a:solidFill>
                      <a:srgbClr val="333399"/>
                    </a:solidFill>
                    <a:cs typeface="Times New Roman" pitchFamily="18" charset="0"/>
                  </a:rPr>
                  <a:t>Smallpox</a:t>
                </a:r>
                <a:endParaRPr lang="en-US" sz="1600" dirty="0">
                  <a:solidFill>
                    <a:srgbClr val="333399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610" name="Rectangle 19"/>
              <p:cNvSpPr>
                <a:spLocks noChangeArrowheads="1"/>
              </p:cNvSpPr>
              <p:nvPr/>
            </p:nvSpPr>
            <p:spPr bwMode="auto">
              <a:xfrm>
                <a:off x="1267" y="480"/>
                <a:ext cx="1267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79" name="Group 20"/>
            <p:cNvGrpSpPr>
              <a:grpSpLocks/>
            </p:cNvGrpSpPr>
            <p:nvPr/>
          </p:nvGrpSpPr>
          <p:grpSpPr bwMode="auto">
            <a:xfrm>
              <a:off x="3799" y="1499"/>
              <a:ext cx="1445" cy="512"/>
              <a:chOff x="2534" y="480"/>
              <a:chExt cx="1267" cy="480"/>
            </a:xfrm>
          </p:grpSpPr>
          <p:sp>
            <p:nvSpPr>
              <p:cNvPr id="109607" name="Rectangle 21"/>
              <p:cNvSpPr>
                <a:spLocks noChangeArrowheads="1"/>
              </p:cNvSpPr>
              <p:nvPr/>
            </p:nvSpPr>
            <p:spPr bwMode="auto">
              <a:xfrm>
                <a:off x="2577" y="480"/>
                <a:ext cx="1181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1" hangingPunct="1"/>
                <a:r>
                  <a:rPr lang="en-US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dirty="0">
                    <a:solidFill>
                      <a:srgbClr val="333399"/>
                    </a:solidFill>
                    <a:cs typeface="Times New Roman" pitchFamily="18" charset="0"/>
                  </a:rPr>
                  <a:t>200</a:t>
                </a:r>
              </a:p>
              <a:p>
                <a:pPr algn="ctr"/>
                <a:endParaRPr lang="en-US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608" name="Rectangle 22"/>
              <p:cNvSpPr>
                <a:spLocks noChangeArrowheads="1"/>
              </p:cNvSpPr>
              <p:nvPr/>
            </p:nvSpPr>
            <p:spPr bwMode="auto">
              <a:xfrm>
                <a:off x="2534" y="480"/>
                <a:ext cx="1267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80" name="Group 23"/>
            <p:cNvGrpSpPr>
              <a:grpSpLocks/>
            </p:cNvGrpSpPr>
            <p:nvPr/>
          </p:nvGrpSpPr>
          <p:grpSpPr bwMode="auto">
            <a:xfrm>
              <a:off x="404" y="2011"/>
              <a:ext cx="997" cy="432"/>
              <a:chOff x="0" y="960"/>
              <a:chExt cx="1267" cy="576"/>
            </a:xfrm>
          </p:grpSpPr>
          <p:sp>
            <p:nvSpPr>
              <p:cNvPr id="109605" name="Rectangle 24"/>
              <p:cNvSpPr>
                <a:spLocks noChangeArrowheads="1"/>
              </p:cNvSpPr>
              <p:nvPr/>
            </p:nvSpPr>
            <p:spPr bwMode="auto">
              <a:xfrm>
                <a:off x="43" y="960"/>
                <a:ext cx="1181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1" hangingPunct="1"/>
                <a:r>
                  <a:rPr lang="en-US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dirty="0">
                    <a:solidFill>
                      <a:srgbClr val="333399"/>
                    </a:solidFill>
                    <a:cs typeface="Times New Roman" pitchFamily="18" charset="0"/>
                  </a:rPr>
                  <a:t>1960</a:t>
                </a:r>
              </a:p>
              <a:p>
                <a:pPr algn="ctr"/>
                <a:endParaRPr lang="en-US" dirty="0">
                  <a:solidFill>
                    <a:srgbClr val="3333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9606" name="Rectangle 25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126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81" name="Group 26"/>
            <p:cNvGrpSpPr>
              <a:grpSpLocks/>
            </p:cNvGrpSpPr>
            <p:nvPr/>
          </p:nvGrpSpPr>
          <p:grpSpPr bwMode="auto">
            <a:xfrm>
              <a:off x="1401" y="2011"/>
              <a:ext cx="2398" cy="432"/>
              <a:chOff x="1267" y="960"/>
              <a:chExt cx="1267" cy="576"/>
            </a:xfrm>
          </p:grpSpPr>
          <p:sp>
            <p:nvSpPr>
              <p:cNvPr id="109603" name="Rectangle 27"/>
              <p:cNvSpPr>
                <a:spLocks noChangeArrowheads="1"/>
              </p:cNvSpPr>
              <p:nvPr/>
            </p:nvSpPr>
            <p:spPr bwMode="auto">
              <a:xfrm>
                <a:off x="1310" y="960"/>
                <a:ext cx="1181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1" hangingPunct="1"/>
                <a:r>
                  <a:rPr lang="en-US" dirty="0">
                    <a:solidFill>
                      <a:srgbClr val="333399"/>
                    </a:solidFill>
                    <a:cs typeface="Times New Roman" pitchFamily="18" charset="0"/>
                  </a:rPr>
                  <a:t>Smallpox, Diphtheria, Tetanus, Pertussis, </a:t>
                </a:r>
                <a:r>
                  <a:rPr lang="en-US" dirty="0" smtClean="0">
                    <a:solidFill>
                      <a:srgbClr val="333399"/>
                    </a:solidFill>
                    <a:cs typeface="Times New Roman" pitchFamily="18" charset="0"/>
                  </a:rPr>
                  <a:t>Polio </a:t>
                </a:r>
                <a:endParaRPr lang="en-US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604" name="Rectangle 28"/>
              <p:cNvSpPr>
                <a:spLocks noChangeArrowheads="1"/>
              </p:cNvSpPr>
              <p:nvPr/>
            </p:nvSpPr>
            <p:spPr bwMode="auto">
              <a:xfrm>
                <a:off x="1267" y="960"/>
                <a:ext cx="126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82" name="Group 29"/>
            <p:cNvGrpSpPr>
              <a:grpSpLocks/>
            </p:cNvGrpSpPr>
            <p:nvPr/>
          </p:nvGrpSpPr>
          <p:grpSpPr bwMode="auto">
            <a:xfrm>
              <a:off x="3799" y="2011"/>
              <a:ext cx="1445" cy="432"/>
              <a:chOff x="2534" y="960"/>
              <a:chExt cx="1267" cy="576"/>
            </a:xfrm>
          </p:grpSpPr>
          <p:sp>
            <p:nvSpPr>
              <p:cNvPr id="109601" name="Rectangle 30"/>
              <p:cNvSpPr>
                <a:spLocks noChangeArrowheads="1"/>
              </p:cNvSpPr>
              <p:nvPr/>
            </p:nvSpPr>
            <p:spPr bwMode="auto">
              <a:xfrm>
                <a:off x="2577" y="960"/>
                <a:ext cx="1181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1" hangingPunct="1"/>
                <a:r>
                  <a:rPr lang="en-US" dirty="0">
                    <a:solidFill>
                      <a:srgbClr val="333399"/>
                    </a:solidFill>
                    <a:cs typeface="Times New Roman" pitchFamily="18" charset="0"/>
                  </a:rPr>
                  <a:t>3217</a:t>
                </a:r>
              </a:p>
              <a:p>
                <a:pPr algn="ctr"/>
                <a:endParaRPr lang="en-US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602" name="Rectangle 31"/>
              <p:cNvSpPr>
                <a:spLocks noChangeArrowheads="1"/>
              </p:cNvSpPr>
              <p:nvPr/>
            </p:nvSpPr>
            <p:spPr bwMode="auto">
              <a:xfrm>
                <a:off x="2534" y="960"/>
                <a:ext cx="126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83" name="Group 32"/>
            <p:cNvGrpSpPr>
              <a:grpSpLocks/>
            </p:cNvGrpSpPr>
            <p:nvPr/>
          </p:nvGrpSpPr>
          <p:grpSpPr bwMode="auto">
            <a:xfrm>
              <a:off x="404" y="2443"/>
              <a:ext cx="997" cy="440"/>
              <a:chOff x="0" y="1536"/>
              <a:chExt cx="1267" cy="576"/>
            </a:xfrm>
          </p:grpSpPr>
          <p:sp>
            <p:nvSpPr>
              <p:cNvPr id="109599" name="Rectangle 33"/>
              <p:cNvSpPr>
                <a:spLocks noChangeArrowheads="1"/>
              </p:cNvSpPr>
              <p:nvPr/>
            </p:nvSpPr>
            <p:spPr bwMode="auto">
              <a:xfrm>
                <a:off x="43" y="1536"/>
                <a:ext cx="1181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1" hangingPunct="1"/>
                <a:r>
                  <a:rPr lang="en-US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dirty="0">
                    <a:solidFill>
                      <a:srgbClr val="333399"/>
                    </a:solidFill>
                    <a:cs typeface="Times New Roman" pitchFamily="18" charset="0"/>
                  </a:rPr>
                  <a:t>1980</a:t>
                </a:r>
              </a:p>
              <a:p>
                <a:pPr algn="ctr"/>
                <a:endParaRPr lang="en-US" dirty="0">
                  <a:solidFill>
                    <a:srgbClr val="3333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9600" name="Rectangle 34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126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84" name="Group 35"/>
            <p:cNvGrpSpPr>
              <a:grpSpLocks/>
            </p:cNvGrpSpPr>
            <p:nvPr/>
          </p:nvGrpSpPr>
          <p:grpSpPr bwMode="auto">
            <a:xfrm>
              <a:off x="1401" y="2443"/>
              <a:ext cx="2481" cy="440"/>
              <a:chOff x="1267" y="1536"/>
              <a:chExt cx="1311" cy="576"/>
            </a:xfrm>
          </p:grpSpPr>
          <p:sp>
            <p:nvSpPr>
              <p:cNvPr id="109597" name="Rectangle 36"/>
              <p:cNvSpPr>
                <a:spLocks noChangeArrowheads="1"/>
              </p:cNvSpPr>
              <p:nvPr/>
            </p:nvSpPr>
            <p:spPr bwMode="auto">
              <a:xfrm>
                <a:off x="1310" y="1536"/>
                <a:ext cx="1268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1" hangingPunct="1"/>
                <a:r>
                  <a:rPr lang="en-US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dirty="0">
                    <a:solidFill>
                      <a:srgbClr val="333399"/>
                    </a:solidFill>
                    <a:cs typeface="Times New Roman" pitchFamily="18" charset="0"/>
                  </a:rPr>
                  <a:t>Diphtheria, Tetanus, Pertussis, Polio, Measles, Mumps, </a:t>
                </a:r>
                <a:r>
                  <a:rPr lang="en-US" dirty="0" smtClean="0">
                    <a:solidFill>
                      <a:srgbClr val="333399"/>
                    </a:solidFill>
                    <a:cs typeface="Times New Roman" pitchFamily="18" charset="0"/>
                  </a:rPr>
                  <a:t>Rubella  </a:t>
                </a:r>
                <a:endParaRPr lang="en-US" dirty="0">
                  <a:solidFill>
                    <a:srgbClr val="333399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598" name="Rectangle 37"/>
              <p:cNvSpPr>
                <a:spLocks noChangeArrowheads="1"/>
              </p:cNvSpPr>
              <p:nvPr/>
            </p:nvSpPr>
            <p:spPr bwMode="auto">
              <a:xfrm>
                <a:off x="1267" y="1536"/>
                <a:ext cx="126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85" name="Group 38"/>
            <p:cNvGrpSpPr>
              <a:grpSpLocks/>
            </p:cNvGrpSpPr>
            <p:nvPr/>
          </p:nvGrpSpPr>
          <p:grpSpPr bwMode="auto">
            <a:xfrm>
              <a:off x="3799" y="2443"/>
              <a:ext cx="1445" cy="440"/>
              <a:chOff x="2534" y="1536"/>
              <a:chExt cx="1267" cy="576"/>
            </a:xfrm>
          </p:grpSpPr>
          <p:sp>
            <p:nvSpPr>
              <p:cNvPr id="109595" name="Rectangle 39"/>
              <p:cNvSpPr>
                <a:spLocks noChangeArrowheads="1"/>
              </p:cNvSpPr>
              <p:nvPr/>
            </p:nvSpPr>
            <p:spPr bwMode="auto">
              <a:xfrm>
                <a:off x="2577" y="1536"/>
                <a:ext cx="1181" cy="57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1" hangingPunct="1"/>
                <a:r>
                  <a:rPr lang="en-US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dirty="0">
                    <a:solidFill>
                      <a:srgbClr val="333399"/>
                    </a:solidFill>
                    <a:cs typeface="Times New Roman" pitchFamily="18" charset="0"/>
                  </a:rPr>
                  <a:t>3041</a:t>
                </a:r>
              </a:p>
              <a:p>
                <a:pPr algn="ctr"/>
                <a:endParaRPr lang="en-US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596" name="Rectangle 40"/>
              <p:cNvSpPr>
                <a:spLocks noChangeArrowheads="1"/>
              </p:cNvSpPr>
              <p:nvPr/>
            </p:nvSpPr>
            <p:spPr bwMode="auto">
              <a:xfrm>
                <a:off x="2534" y="1536"/>
                <a:ext cx="126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86" name="Group 41"/>
            <p:cNvGrpSpPr>
              <a:grpSpLocks/>
            </p:cNvGrpSpPr>
            <p:nvPr/>
          </p:nvGrpSpPr>
          <p:grpSpPr bwMode="auto">
            <a:xfrm>
              <a:off x="404" y="2883"/>
              <a:ext cx="997" cy="776"/>
              <a:chOff x="0" y="2112"/>
              <a:chExt cx="1267" cy="672"/>
            </a:xfrm>
          </p:grpSpPr>
          <p:sp>
            <p:nvSpPr>
              <p:cNvPr id="109593" name="Rectangle 42"/>
              <p:cNvSpPr>
                <a:spLocks noChangeArrowheads="1"/>
              </p:cNvSpPr>
              <p:nvPr/>
            </p:nvSpPr>
            <p:spPr bwMode="auto">
              <a:xfrm>
                <a:off x="43" y="2112"/>
                <a:ext cx="1181" cy="67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1" hangingPunct="1"/>
                <a:r>
                  <a:rPr lang="en-US" dirty="0">
                    <a:solidFill>
                      <a:srgbClr val="333399"/>
                    </a:solidFill>
                    <a:cs typeface="Times New Roman" pitchFamily="18" charset="0"/>
                  </a:rPr>
                  <a:t>2000</a:t>
                </a:r>
              </a:p>
              <a:p>
                <a:pPr algn="ctr"/>
                <a:endParaRPr lang="en-US" dirty="0">
                  <a:solidFill>
                    <a:srgbClr val="3333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9594" name="Rectangle 43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1267" cy="67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87" name="Group 44"/>
            <p:cNvGrpSpPr>
              <a:grpSpLocks/>
            </p:cNvGrpSpPr>
            <p:nvPr/>
          </p:nvGrpSpPr>
          <p:grpSpPr bwMode="auto">
            <a:xfrm>
              <a:off x="1401" y="2883"/>
              <a:ext cx="2398" cy="776"/>
              <a:chOff x="1267" y="2112"/>
              <a:chExt cx="1267" cy="672"/>
            </a:xfrm>
          </p:grpSpPr>
          <p:sp>
            <p:nvSpPr>
              <p:cNvPr id="109591" name="Rectangle 45"/>
              <p:cNvSpPr>
                <a:spLocks noChangeArrowheads="1"/>
              </p:cNvSpPr>
              <p:nvPr/>
            </p:nvSpPr>
            <p:spPr bwMode="auto">
              <a:xfrm>
                <a:off x="1310" y="2112"/>
                <a:ext cx="1181" cy="67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1" hangingPunct="1"/>
                <a:r>
                  <a:rPr lang="en-US" dirty="0">
                    <a:solidFill>
                      <a:srgbClr val="333399"/>
                    </a:solidFill>
                    <a:cs typeface="Times New Roman" pitchFamily="18" charset="0"/>
                  </a:rPr>
                  <a:t>Diphtheria, Tetanus, Pertussis, Polio, Measles, Mumps, Rubella, Hib, Varicella, Pneumococcus, Hepatitis </a:t>
                </a:r>
                <a:r>
                  <a:rPr lang="en-US" dirty="0" smtClean="0">
                    <a:solidFill>
                      <a:srgbClr val="333399"/>
                    </a:solidFill>
                    <a:cs typeface="Times New Roman" pitchFamily="18" charset="0"/>
                  </a:rPr>
                  <a:t>B </a:t>
                </a:r>
                <a:endParaRPr lang="en-US" dirty="0">
                  <a:solidFill>
                    <a:srgbClr val="333399"/>
                  </a:solidFill>
                  <a:cs typeface="Times New Roman" pitchFamily="18" charset="0"/>
                </a:endParaRPr>
              </a:p>
              <a:p>
                <a:endParaRPr lang="en-US" dirty="0">
                  <a:solidFill>
                    <a:srgbClr val="3333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9592" name="Rectangle 46"/>
              <p:cNvSpPr>
                <a:spLocks noChangeArrowheads="1"/>
              </p:cNvSpPr>
              <p:nvPr/>
            </p:nvSpPr>
            <p:spPr bwMode="auto">
              <a:xfrm>
                <a:off x="1267" y="2112"/>
                <a:ext cx="1267" cy="67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9588" name="Group 47"/>
            <p:cNvGrpSpPr>
              <a:grpSpLocks/>
            </p:cNvGrpSpPr>
            <p:nvPr/>
          </p:nvGrpSpPr>
          <p:grpSpPr bwMode="auto">
            <a:xfrm>
              <a:off x="3799" y="2883"/>
              <a:ext cx="1445" cy="776"/>
              <a:chOff x="2534" y="2112"/>
              <a:chExt cx="1267" cy="672"/>
            </a:xfrm>
          </p:grpSpPr>
          <p:sp>
            <p:nvSpPr>
              <p:cNvPr id="109589" name="Rectangle 48"/>
              <p:cNvSpPr>
                <a:spLocks noChangeArrowheads="1"/>
              </p:cNvSpPr>
              <p:nvPr/>
            </p:nvSpPr>
            <p:spPr bwMode="auto">
              <a:xfrm>
                <a:off x="2577" y="2112"/>
                <a:ext cx="1181" cy="67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1" hangingPunct="1"/>
                <a:r>
                  <a:rPr lang="en-US" dirty="0">
                    <a:solidFill>
                      <a:srgbClr val="333399"/>
                    </a:solidFill>
                    <a:cs typeface="Times New Roman" pitchFamily="18" charset="0"/>
                  </a:rPr>
                  <a:t>126</a:t>
                </a:r>
              </a:p>
              <a:p>
                <a:pPr algn="ctr"/>
                <a:endParaRPr lang="en-US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590" name="Rectangle 49"/>
              <p:cNvSpPr>
                <a:spLocks noChangeArrowheads="1"/>
              </p:cNvSpPr>
              <p:nvPr/>
            </p:nvSpPr>
            <p:spPr bwMode="auto">
              <a:xfrm>
                <a:off x="2534" y="2112"/>
                <a:ext cx="1267" cy="67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09573" name="Text Box 52"/>
          <p:cNvSpPr txBox="1">
            <a:spLocks noChangeArrowheads="1"/>
          </p:cNvSpPr>
          <p:nvPr/>
        </p:nvSpPr>
        <p:spPr bwMode="auto">
          <a:xfrm>
            <a:off x="4244976" y="5798614"/>
            <a:ext cx="3835400" cy="954107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/>
              <a:t>Source: Offit, Gerber and Hackett. </a:t>
            </a:r>
            <a:r>
              <a:rPr lang="en-US" sz="1400" i="1" dirty="0"/>
              <a:t>Addressing Parents’ Concerns: Do Multiple Vaccines Overwhelm or Weaken the Infant’s Immune System</a:t>
            </a:r>
            <a:r>
              <a:rPr lang="en-US" sz="1400" dirty="0"/>
              <a:t>. Pediatrics  January 2002</a:t>
            </a:r>
          </a:p>
        </p:txBody>
      </p:sp>
      <p:sp>
        <p:nvSpPr>
          <p:cNvPr id="51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itle 5"/>
          <p:cNvSpPr>
            <a:spLocks noGrp="1"/>
          </p:cNvSpPr>
          <p:nvPr>
            <p:ph type="title"/>
          </p:nvPr>
        </p:nvSpPr>
        <p:spPr>
          <a:xfrm>
            <a:off x="758825" y="24923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>Common Vaccine </a:t>
            </a:r>
            <a:r>
              <a:rPr lang="en-US" sz="3600" u="sng" dirty="0" smtClean="0"/>
              <a:t>Myths/Distortions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endParaRPr lang="en-US" sz="4000" b="1" u="sng" dirty="0" smtClean="0">
              <a:solidFill>
                <a:schemeClr val="tx1"/>
              </a:solidFill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idx="1"/>
          </p:nvPr>
        </p:nvSpPr>
        <p:spPr>
          <a:xfrm>
            <a:off x="619696" y="1406349"/>
            <a:ext cx="7793759" cy="4759179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1">
                  <a:lumMod val="75000"/>
                </a:schemeClr>
              </a:buClr>
              <a:buSzPct val="100000"/>
              <a:buFont typeface="Times" charset="0"/>
              <a:buChar char="•"/>
            </a:pPr>
            <a:r>
              <a:rPr lang="en-US" sz="2800" dirty="0" smtClean="0"/>
              <a:t>Vaccines have major side effects like: sudden infant death syndrome (SIDS), allergies, asthma, diabetes, autism, mental retardation.</a:t>
            </a:r>
          </a:p>
          <a:p>
            <a:pPr algn="ctr">
              <a:buSzPct val="8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Not true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Times" charset="0"/>
              <a:buChar char="•"/>
            </a:pPr>
            <a:r>
              <a:rPr lang="en-US" sz="2800" dirty="0"/>
              <a:t>Vaccines overload the immune system (spacing out or delaying vaccines can help avoid this).</a:t>
            </a:r>
          </a:p>
          <a:p>
            <a:pPr algn="ctr">
              <a:buSzPct val="80000"/>
              <a:buNone/>
            </a:pPr>
            <a:r>
              <a:rPr lang="en-US" sz="2800" dirty="0"/>
              <a:t>Not true </a:t>
            </a:r>
            <a:br>
              <a:rPr lang="en-US" sz="2800" dirty="0"/>
            </a:br>
            <a:endParaRPr lang="en-US" sz="28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Times" charset="0"/>
              <a:buChar char="•"/>
            </a:pPr>
            <a:r>
              <a:rPr lang="en-US" sz="2800" dirty="0" smtClean="0"/>
              <a:t>Vaccines contain toxic ingredients</a:t>
            </a:r>
          </a:p>
          <a:p>
            <a:pPr algn="ctr">
              <a:buSzPct val="80000"/>
              <a:buNone/>
            </a:pPr>
            <a:r>
              <a:rPr lang="en-US" sz="2800" dirty="0" smtClean="0"/>
              <a:t>Not true </a:t>
            </a:r>
            <a:br>
              <a:rPr lang="en-US" sz="2800" dirty="0" smtClean="0"/>
            </a:br>
            <a:endParaRPr lang="en-US" sz="2800" dirty="0" smtClean="0"/>
          </a:p>
          <a:p>
            <a:pPr algn="ctr">
              <a:buSzPct val="80000"/>
              <a:buNone/>
            </a:pPr>
            <a:endParaRPr lang="en-US" sz="3000" dirty="0" smtClean="0"/>
          </a:p>
          <a:p>
            <a:pPr eaLnBrk="1" hangingPunct="1">
              <a:buSzPct val="80000"/>
              <a:buFontTx/>
              <a:buNone/>
            </a:pPr>
            <a:endParaRPr lang="en-US" sz="3000" dirty="0" smtClean="0"/>
          </a:p>
          <a:p>
            <a:pPr eaLnBrk="1" hangingPunct="1">
              <a:buSzPct val="80000"/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pPr eaLnBrk="1" hangingPunct="1">
              <a:buSzPct val="80000"/>
              <a:buFontTx/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299913"/>
            <a:ext cx="6858000" cy="1143000"/>
          </a:xfrm>
        </p:spPr>
        <p:txBody>
          <a:bodyPr/>
          <a:lstStyle/>
          <a:p>
            <a:r>
              <a:rPr lang="en-US" dirty="0">
                <a:latin typeface="Georgia" charset="0"/>
              </a:rPr>
              <a:t>Safety Concerns: Toxins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2222"/>
            <a:ext cx="8438444" cy="42211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Georgia" charset="0"/>
              </a:rPr>
              <a:t>Look at insert, </a:t>
            </a:r>
            <a:r>
              <a:rPr lang="en-US" sz="2800" dirty="0" smtClean="0">
                <a:latin typeface="Georgia" charset="0"/>
              </a:rPr>
              <a:t>Google </a:t>
            </a:r>
            <a:r>
              <a:rPr lang="en-US" sz="2800" dirty="0">
                <a:latin typeface="Georgia" charset="0"/>
              </a:rPr>
              <a:t>ingredients. </a:t>
            </a:r>
          </a:p>
          <a:p>
            <a:r>
              <a:rPr lang="en-US" sz="2800" dirty="0">
                <a:latin typeface="Georgia" charset="0"/>
              </a:rPr>
              <a:t>Find: e.g. Formaldehyde – </a:t>
            </a:r>
          </a:p>
          <a:p>
            <a:pPr lvl="1"/>
            <a:r>
              <a:rPr lang="en-US" sz="2800" dirty="0">
                <a:latin typeface="Georgia" charset="0"/>
                <a:cs typeface="Arial" charset="0"/>
              </a:rPr>
              <a:t>“Formaldehyde has been classified as a known human carcinogen (cancer-causing substance) by the International Agency for Research on Cancer and as a probable human carcinogen by the U.S. Environmental Protection Agency.”</a:t>
            </a:r>
            <a:r>
              <a:rPr lang="en-US" altLang="ja-JP" sz="2800" dirty="0">
                <a:latin typeface="Georgia" charset="0"/>
                <a:cs typeface="Arial" charset="0"/>
              </a:rPr>
              <a:t> (National Cancer Institute, </a:t>
            </a:r>
            <a:r>
              <a:rPr lang="en-US" altLang="ja-JP" sz="2800" dirty="0">
                <a:latin typeface="Georgia" charset="0"/>
                <a:cs typeface="Arial" charset="0"/>
                <a:hlinkClick r:id="rId2"/>
              </a:rPr>
              <a:t>http://www.cancer.gov/cancertopics/factsheet/Risk/formaldehyde</a:t>
            </a:r>
            <a:r>
              <a:rPr lang="en-US" altLang="ja-JP" sz="2800" dirty="0">
                <a:latin typeface="Georgia" charset="0"/>
                <a:cs typeface="Arial" charset="0"/>
              </a:rPr>
              <a:t>)</a:t>
            </a:r>
          </a:p>
          <a:p>
            <a:pPr lvl="1"/>
            <a:endParaRPr lang="en-US" sz="3000" dirty="0">
              <a:latin typeface="Georgia" charset="0"/>
              <a:cs typeface="Arial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 charset="0"/>
              </a:rPr>
              <a:t>The dose makes the poison:</a:t>
            </a:r>
          </a:p>
        </p:txBody>
      </p:sp>
      <p:pic>
        <p:nvPicPr>
          <p:cNvPr id="28674" name="Content Placeholder 3" descr="Pear Formaldehy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1" b="12911"/>
          <a:stretch>
            <a:fillRect/>
          </a:stretch>
        </p:blipFill>
        <p:spPr>
          <a:xfrm>
            <a:off x="457200" y="1614311"/>
            <a:ext cx="7620000" cy="4800600"/>
          </a:xfrm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 charset="0"/>
              </a:rPr>
              <a:t>Natural Sources:</a:t>
            </a:r>
          </a:p>
        </p:txBody>
      </p:sp>
      <p:pic>
        <p:nvPicPr>
          <p:cNvPr id="29698" name="Content Placeholder 4" descr="Formaldehy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4" t="-22118" r="-12427" b="-7286"/>
          <a:stretch>
            <a:fillRect/>
          </a:stretch>
        </p:blipFill>
        <p:spPr>
          <a:xfrm>
            <a:off x="533400" y="358775"/>
            <a:ext cx="8229600" cy="6499225"/>
          </a:xfrm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42" y="268702"/>
            <a:ext cx="6858000" cy="1417638"/>
          </a:xfrm>
        </p:spPr>
        <p:txBody>
          <a:bodyPr/>
          <a:lstStyle/>
          <a:p>
            <a:r>
              <a:rPr lang="en-US" sz="3800" dirty="0" smtClean="0"/>
              <a:t>My Child My Choice: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39699"/>
            <a:ext cx="3712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Parental rights?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88674"/>
            <a:ext cx="3370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Parental responsibility!</a:t>
            </a:r>
            <a:endParaRPr lang="en-US" sz="4000" dirty="0"/>
          </a:p>
        </p:txBody>
      </p:sp>
      <p:pic>
        <p:nvPicPr>
          <p:cNvPr id="7" name="Content Placeholder 6" descr="my child my choice diphtheri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8" b="18731"/>
          <a:stretch/>
        </p:blipFill>
        <p:spPr>
          <a:xfrm>
            <a:off x="3317170" y="1499051"/>
            <a:ext cx="4908798" cy="5358949"/>
          </a:xfr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WHO’s Safety Net Project:</a:t>
            </a:r>
          </a:p>
          <a:p>
            <a:pPr lvl="1"/>
            <a:r>
              <a:rPr lang="en-US" sz="3000" dirty="0">
                <a:hlinkClick r:id="rId2"/>
              </a:rPr>
              <a:t>http://www.who.int/vaccine_safety/initiative/communication/network/approved_vaccine_safety_website/en</a:t>
            </a:r>
            <a:r>
              <a:rPr lang="en-US" sz="3000" dirty="0" smtClean="0">
                <a:hlinkClick r:id="rId2"/>
              </a:rPr>
              <a:t>/</a:t>
            </a:r>
            <a:endParaRPr lang="en-US" sz="3000" dirty="0" smtClean="0"/>
          </a:p>
          <a:p>
            <a:r>
              <a:rPr lang="en-US" sz="3000" dirty="0" smtClean="0"/>
              <a:t>CHOP’s VEC: Evaluating Studies</a:t>
            </a:r>
            <a:r>
              <a:rPr lang="en-US" sz="3000" dirty="0"/>
              <a:t>: </a:t>
            </a:r>
            <a:endParaRPr lang="en-US" sz="3000" dirty="0" smtClean="0"/>
          </a:p>
          <a:p>
            <a:pPr lvl="1"/>
            <a:r>
              <a:rPr lang="en-US" sz="3000" dirty="0" smtClean="0"/>
              <a:t>http</a:t>
            </a:r>
            <a:r>
              <a:rPr lang="en-US" sz="3000" dirty="0"/>
              <a:t>://</a:t>
            </a:r>
            <a:r>
              <a:rPr lang="en-US" sz="3000" dirty="0" err="1"/>
              <a:t>www.chop.edu</a:t>
            </a:r>
            <a:r>
              <a:rPr lang="en-US" sz="3000" dirty="0"/>
              <a:t>/centers-programs/vaccine-education-center/vaccine-science/evaluating-scientific-information-and-studies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842" y="3021106"/>
            <a:ext cx="7659687" cy="1168400"/>
          </a:xfrm>
        </p:spPr>
        <p:txBody>
          <a:bodyPr/>
          <a:lstStyle/>
          <a:p>
            <a:r>
              <a:rPr lang="en-US" b="1" dirty="0"/>
              <a:t>Why is it important to counter anti-vaccine myths?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Typical Arguments:</a:t>
            </a:r>
          </a:p>
          <a:p>
            <a:pPr lvl="1"/>
            <a:r>
              <a:rPr lang="en-US" sz="3000" dirty="0" smtClean="0"/>
              <a:t>Fears that vaccines can harm.</a:t>
            </a:r>
          </a:p>
          <a:p>
            <a:pPr lvl="2"/>
            <a:r>
              <a:rPr lang="en-US" sz="3000" dirty="0" smtClean="0"/>
              <a:t>autism</a:t>
            </a:r>
          </a:p>
          <a:p>
            <a:pPr lvl="1"/>
            <a:r>
              <a:rPr lang="en-US" sz="3000" dirty="0" smtClean="0"/>
              <a:t>Too Many Too Soon</a:t>
            </a:r>
          </a:p>
          <a:p>
            <a:pPr lvl="1"/>
            <a:r>
              <a:rPr lang="en-US" sz="3000" dirty="0" smtClean="0"/>
              <a:t>Toxins </a:t>
            </a:r>
          </a:p>
          <a:p>
            <a:pPr lvl="1"/>
            <a:r>
              <a:rPr lang="en-US" sz="3000" dirty="0" smtClean="0"/>
              <a:t>My child my choice: No one’s business. </a:t>
            </a:r>
          </a:p>
          <a:p>
            <a:r>
              <a:rPr lang="en-US" sz="3000" dirty="0" smtClean="0"/>
              <a:t>Assessing Sources</a:t>
            </a:r>
          </a:p>
          <a:p>
            <a:r>
              <a:rPr lang="en-US" sz="3000" dirty="0" smtClean="0"/>
              <a:t>Why Counter? </a:t>
            </a:r>
            <a:endParaRPr lang="en-US" sz="30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eorgia" charset="0"/>
            </a:endParaRPr>
          </a:p>
        </p:txBody>
      </p:sp>
      <p:pic>
        <p:nvPicPr>
          <p:cNvPr id="17410" name="Content Placeholder 11" descr="Vaccines Necessary I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" b="-244"/>
          <a:stretch>
            <a:fillRect/>
          </a:stretch>
        </p:blipFill>
        <p:spPr>
          <a:xfrm>
            <a:off x="1074738" y="96838"/>
            <a:ext cx="7005637" cy="6754812"/>
          </a:xfrm>
        </p:spPr>
      </p:pic>
      <p:sp>
        <p:nvSpPr>
          <p:cNvPr id="17411" name="TextBox 12"/>
          <p:cNvSpPr txBox="1">
            <a:spLocks noChangeArrowheads="1"/>
          </p:cNvSpPr>
          <p:nvPr/>
        </p:nvSpPr>
        <p:spPr bwMode="auto">
          <a:xfrm>
            <a:off x="7896225" y="23606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 smtClean="0"/>
              <a:t>Herd Immunity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0" y="1787856"/>
            <a:ext cx="4373879" cy="3720152"/>
          </a:xfrm>
        </p:spPr>
        <p:txBody>
          <a:bodyPr/>
          <a:lstStyle/>
          <a:p>
            <a:pPr marL="800100" lvl="1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000" dirty="0"/>
              <a:t>Need a high percentage of the community  to be to vaccinated to prevent a disease outbreak</a:t>
            </a:r>
            <a:r>
              <a:rPr lang="en-US" sz="2000" dirty="0" smtClean="0"/>
              <a:t>.</a:t>
            </a:r>
          </a:p>
          <a:p>
            <a:pPr marL="800100" lvl="1" indent="-342900">
              <a:lnSpc>
                <a:spcPct val="90000"/>
              </a:lnSpc>
              <a:buSzPct val="100000"/>
              <a:buFont typeface="Arial"/>
              <a:buChar char="•"/>
            </a:pPr>
            <a:endParaRPr lang="en-US" sz="2000" dirty="0"/>
          </a:p>
          <a:p>
            <a:pPr marL="800100" lvl="1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000" dirty="0"/>
              <a:t>Protects individuals who can not be </a:t>
            </a:r>
            <a:r>
              <a:rPr lang="en-US" sz="2000" dirty="0" smtClean="0"/>
              <a:t>vaccinated.</a:t>
            </a:r>
          </a:p>
          <a:p>
            <a:pPr marL="800100" lvl="1" indent="-342900">
              <a:lnSpc>
                <a:spcPct val="90000"/>
              </a:lnSpc>
              <a:buSzPct val="100000"/>
              <a:buFont typeface="Arial"/>
              <a:buChar char="•"/>
            </a:pPr>
            <a:endParaRPr lang="en-US" sz="2000" dirty="0"/>
          </a:p>
          <a:p>
            <a:pPr marL="800100" lvl="1" indent="-342900">
              <a:lnSpc>
                <a:spcPct val="90000"/>
              </a:lnSpc>
              <a:buSzPct val="100000"/>
              <a:buFont typeface="Arial"/>
              <a:buChar char="•"/>
            </a:pPr>
            <a:r>
              <a:rPr lang="en-US" sz="2000" dirty="0" smtClean="0"/>
              <a:t>Also known as community immunity.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Content Placeholder 6" descr="communityImmunityGeneric.gif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0" b="26670"/>
          <a:stretch>
            <a:fillRect/>
          </a:stretch>
        </p:blipFill>
        <p:spPr>
          <a:xfrm>
            <a:off x="488243" y="381000"/>
            <a:ext cx="7588674" cy="4826000"/>
          </a:xfrm>
        </p:spPr>
      </p:pic>
      <p:sp>
        <p:nvSpPr>
          <p:cNvPr id="6" name="Footer Placeholder 1"/>
          <p:cNvSpPr txBox="1">
            <a:spLocks/>
          </p:cNvSpPr>
          <p:nvPr/>
        </p:nvSpPr>
        <p:spPr>
          <a:xfrm rot="16200000">
            <a:off x="7363061" y="4008353"/>
            <a:ext cx="281498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San Francisco Immunization Coalition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926038" y="2867730"/>
            <a:ext cx="2382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risk community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97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mmunityImmunityGeneric.gi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9" t="68761" r="-1" b="-302"/>
          <a:stretch/>
        </p:blipFill>
        <p:spPr>
          <a:xfrm>
            <a:off x="681728" y="663269"/>
            <a:ext cx="7141473" cy="3021105"/>
          </a:xfr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64565" y="29882"/>
            <a:ext cx="7772400" cy="59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1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Herd (Community) Immunity (2/2)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918217" y="1882124"/>
            <a:ext cx="283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rotected community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64565" y="3924229"/>
            <a:ext cx="7957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 a protected community, the majority of the population (~90-95%) is vaccinated which limits the ability of a virus or bacteria to spread.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By limiting the ability of a viruses or bacteria to spread individuals who can not be vaccinated (too young, immunosuppressive therapies/diseases or other genetic conditions) are protected.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 though herd immunity the most vulnerable members of our community are protected.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Questions?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Join the San Francisco Immunization coalition 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http://www.sfimmunizationcoalition.org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Follow us the </a:t>
            </a:r>
            <a:r>
              <a:rPr lang="en-US" dirty="0"/>
              <a:t>San Francisco Immunization coalition </a:t>
            </a:r>
            <a:r>
              <a:rPr lang="en-US" dirty="0" smtClean="0"/>
              <a:t>on Facebook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://www.facebook.com/immunizesf/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549760" y="5664805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6CC888B-D9F9-4E54-B722-F151A9F45E95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itle 5"/>
          <p:cNvSpPr>
            <a:spLocks noGrp="1"/>
          </p:cNvSpPr>
          <p:nvPr>
            <p:ph type="title"/>
          </p:nvPr>
        </p:nvSpPr>
        <p:spPr>
          <a:xfrm>
            <a:off x="758825" y="24923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>Common Vaccine </a:t>
            </a:r>
            <a:r>
              <a:rPr lang="en-US" sz="3600" u="sng" dirty="0" smtClean="0"/>
              <a:t>Myths/Distortions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endParaRPr lang="en-US" sz="4000" b="1" u="sng" dirty="0" smtClean="0">
              <a:solidFill>
                <a:schemeClr val="tx1"/>
              </a:solidFill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idx="1"/>
          </p:nvPr>
        </p:nvSpPr>
        <p:spPr>
          <a:xfrm>
            <a:off x="601510" y="1392238"/>
            <a:ext cx="7793759" cy="4759179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1">
                  <a:lumMod val="75000"/>
                </a:schemeClr>
              </a:buClr>
              <a:buSzPct val="100000"/>
              <a:buFont typeface="Times" charset="0"/>
              <a:buChar char="•"/>
            </a:pPr>
            <a:r>
              <a:rPr lang="en-US" sz="2800" dirty="0" smtClean="0"/>
              <a:t>Vaccines have major side effects like: sudden infant death syndrome (SIDS), allergies, asthma, diabetes, autism, mental retardation.</a:t>
            </a:r>
          </a:p>
          <a:p>
            <a:pPr algn="ctr">
              <a:buSzPct val="8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Not true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Times" charset="0"/>
              <a:buChar char="•"/>
            </a:pPr>
            <a:r>
              <a:rPr lang="en-US" sz="2800" dirty="0"/>
              <a:t>Vaccines overload the immune system (spacing out or delaying vaccines can help avoid this).</a:t>
            </a:r>
          </a:p>
          <a:p>
            <a:pPr algn="ctr">
              <a:buSzPct val="80000"/>
              <a:buNone/>
            </a:pPr>
            <a:r>
              <a:rPr lang="en-US" sz="2800" dirty="0"/>
              <a:t>Not true </a:t>
            </a:r>
            <a:br>
              <a:rPr lang="en-US" sz="2800" dirty="0"/>
            </a:br>
            <a:endParaRPr lang="en-US" sz="28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Times" charset="0"/>
              <a:buChar char="•"/>
            </a:pPr>
            <a:r>
              <a:rPr lang="en-US" sz="2800" dirty="0"/>
              <a:t>Vaccines </a:t>
            </a:r>
            <a:r>
              <a:rPr lang="en-US" sz="2800" dirty="0" smtClean="0"/>
              <a:t>contain toxic ingredients</a:t>
            </a:r>
            <a:endParaRPr lang="en-US" sz="2800" dirty="0"/>
          </a:p>
          <a:p>
            <a:pPr algn="ctr">
              <a:buSzPct val="80000"/>
              <a:buNone/>
            </a:pPr>
            <a:r>
              <a:rPr lang="en-US" sz="2800" dirty="0"/>
              <a:t>Not true 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  <a:p>
            <a:pPr algn="ctr">
              <a:buSzPct val="80000"/>
              <a:buNone/>
            </a:pPr>
            <a:endParaRPr lang="en-US" sz="3000" dirty="0"/>
          </a:p>
          <a:p>
            <a:pPr eaLnBrk="1" hangingPunct="1">
              <a:buSzPct val="80000"/>
              <a:buFontTx/>
              <a:buNone/>
            </a:pPr>
            <a:endParaRPr lang="en-US" sz="3000" dirty="0" smtClean="0"/>
          </a:p>
          <a:p>
            <a:pPr eaLnBrk="1" hangingPunct="1">
              <a:buSzPct val="80000"/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pPr eaLnBrk="1" hangingPunct="1">
              <a:buSzPct val="80000"/>
              <a:buFontTx/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199296" y="4095656"/>
            <a:ext cx="3142511" cy="365762"/>
          </a:xfrm>
        </p:spPr>
        <p:txBody>
          <a:bodyPr/>
          <a:lstStyle/>
          <a:p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858000" cy="1143000"/>
          </a:xfrm>
        </p:spPr>
        <p:txBody>
          <a:bodyPr/>
          <a:lstStyle/>
          <a:p>
            <a:r>
              <a:rPr lang="en-US" sz="3300" dirty="0">
                <a:latin typeface="Georgia" charset="0"/>
              </a:rPr>
              <a:t>Safety Concerns: Adverse Reactions</a:t>
            </a:r>
            <a:r>
              <a:rPr lang="en-US" sz="3300" dirty="0" smtClean="0">
                <a:latin typeface="Georgia" charset="0"/>
              </a:rPr>
              <a:t>:</a:t>
            </a:r>
            <a:endParaRPr lang="en-US" sz="3300" dirty="0">
              <a:latin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4347"/>
            <a:ext cx="8182277" cy="4971253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latin typeface="Georgia" charset="0"/>
              </a:rPr>
              <a:t>Fact: </a:t>
            </a:r>
            <a:r>
              <a:rPr lang="en-US" sz="3600" dirty="0" smtClean="0">
                <a:latin typeface="Georgia" charset="0"/>
              </a:rPr>
              <a:t>Studies show vaccines do not cause SIDS </a:t>
            </a:r>
            <a:r>
              <a:rPr lang="en-US" sz="3600" dirty="0">
                <a:solidFill>
                  <a:srgbClr val="000000"/>
                </a:solidFill>
                <a:latin typeface="Georgia" charset="0"/>
              </a:rPr>
              <a:t>(</a:t>
            </a:r>
            <a:r>
              <a:rPr lang="en-US" sz="3600" dirty="0" err="1">
                <a:solidFill>
                  <a:srgbClr val="000000"/>
                </a:solidFill>
                <a:latin typeface="Georgia" charset="0"/>
              </a:rPr>
              <a:t>Vennemann</a:t>
            </a:r>
            <a:r>
              <a:rPr lang="en-US" sz="3600" dirty="0">
                <a:solidFill>
                  <a:srgbClr val="000000"/>
                </a:solidFill>
                <a:latin typeface="Georgia" charset="0"/>
              </a:rPr>
              <a:t> et al, 2007, </a:t>
            </a:r>
            <a:r>
              <a:rPr lang="en-US" sz="3600" dirty="0" err="1">
                <a:solidFill>
                  <a:srgbClr val="000000"/>
                </a:solidFill>
                <a:latin typeface="Georgia" charset="0"/>
              </a:rPr>
              <a:t>Kuhnert</a:t>
            </a:r>
            <a:r>
              <a:rPr lang="en-US" sz="3600" dirty="0">
                <a:solidFill>
                  <a:srgbClr val="000000"/>
                </a:solidFill>
                <a:latin typeface="Georgia" charset="0"/>
              </a:rPr>
              <a:t> et al, 2012, </a:t>
            </a:r>
            <a:r>
              <a:rPr lang="en-US" sz="3600" dirty="0"/>
              <a:t>Müller-</a:t>
            </a:r>
            <a:r>
              <a:rPr lang="en-US" sz="3600" dirty="0" err="1"/>
              <a:t>Nordhorn</a:t>
            </a:r>
            <a:r>
              <a:rPr lang="en-US" sz="3600" dirty="0"/>
              <a:t> et al, 2015). </a:t>
            </a:r>
            <a:endParaRPr lang="en-US" sz="3600" dirty="0" smtClean="0">
              <a:latin typeface="Georgia" charset="0"/>
            </a:endParaRPr>
          </a:p>
          <a:p>
            <a:r>
              <a:rPr lang="en-US" sz="3600" b="1" dirty="0" smtClean="0">
                <a:latin typeface="Georgia" charset="0"/>
              </a:rPr>
              <a:t>Myth: </a:t>
            </a:r>
            <a:r>
              <a:rPr lang="en-US" sz="3600" dirty="0" smtClean="0">
                <a:latin typeface="Georgia" charset="0"/>
              </a:rPr>
              <a:t>Baby dies after vaccines – belief: because of vaccines.</a:t>
            </a:r>
          </a:p>
          <a:p>
            <a:r>
              <a:rPr lang="en-US" sz="3600" b="1" dirty="0" smtClean="0">
                <a:latin typeface="Georgia" charset="0"/>
              </a:rPr>
              <a:t>Why wrong? </a:t>
            </a:r>
            <a:r>
              <a:rPr lang="en-US" sz="3600" dirty="0" smtClean="0">
                <a:latin typeface="Georgia" charset="0"/>
              </a:rPr>
              <a:t>Correlation </a:t>
            </a:r>
            <a:r>
              <a:rPr lang="en-US" sz="3600" dirty="0">
                <a:latin typeface="Georgia" charset="0"/>
              </a:rPr>
              <a:t>v. Causation: </a:t>
            </a:r>
            <a:r>
              <a:rPr lang="en-US" sz="2600" dirty="0" smtClean="0">
                <a:latin typeface="Georgia" charset="0"/>
                <a:cs typeface="Arial" charset="0"/>
              </a:rPr>
              <a:t>SIDS</a:t>
            </a:r>
            <a:r>
              <a:rPr lang="en-US" sz="2600" dirty="0">
                <a:latin typeface="Georgia" charset="0"/>
                <a:cs typeface="Arial" charset="0"/>
              </a:rPr>
              <a:t>: by chance alone, “we estimated that a case of SIDS will occur when vaccination was given in the last 24 hours in 1.7 cases per year and within 48 hours in 3.5 cases.” (</a:t>
            </a:r>
            <a:r>
              <a:rPr lang="en-US" sz="2600" dirty="0" err="1">
                <a:latin typeface="Georgia" charset="0"/>
                <a:cs typeface="Arial" charset="0"/>
              </a:rPr>
              <a:t>Brotherton</a:t>
            </a:r>
            <a:r>
              <a:rPr lang="en-US" sz="2600" dirty="0">
                <a:latin typeface="Georgia" charset="0"/>
                <a:cs typeface="Arial" charset="0"/>
              </a:rPr>
              <a:t> et al, 2005</a:t>
            </a:r>
            <a:r>
              <a:rPr lang="en-US" sz="2600" dirty="0" smtClean="0">
                <a:latin typeface="Georgia" charset="0"/>
                <a:cs typeface="Arial" charset="0"/>
              </a:rPr>
              <a:t>)</a:t>
            </a:r>
            <a:endParaRPr lang="en-US" sz="2600" dirty="0">
              <a:latin typeface="Georgia" charset="0"/>
              <a:cs typeface="Arial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858000" cy="1143000"/>
          </a:xfrm>
        </p:spPr>
        <p:txBody>
          <a:bodyPr/>
          <a:lstStyle/>
          <a:p>
            <a:r>
              <a:rPr lang="en-US" sz="3300" dirty="0">
                <a:latin typeface="Georgia" charset="0"/>
              </a:rPr>
              <a:t>Safety Concerns: Adverse Reactions</a:t>
            </a:r>
            <a:r>
              <a:rPr lang="en-US" sz="3300" dirty="0" smtClean="0">
                <a:latin typeface="Georgia" charset="0"/>
              </a:rPr>
              <a:t>:</a:t>
            </a:r>
            <a:endParaRPr lang="en-US" sz="3300" dirty="0">
              <a:latin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1065"/>
            <a:ext cx="8182277" cy="504453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" charset="0"/>
              </a:rPr>
              <a:t>Correlation v. Causation</a:t>
            </a:r>
            <a:r>
              <a:rPr lang="en-US" sz="3600" dirty="0" smtClean="0">
                <a:latin typeface="Georgia" charset="0"/>
              </a:rPr>
              <a:t>:</a:t>
            </a:r>
          </a:p>
          <a:p>
            <a:endParaRPr lang="en-US" sz="3600" dirty="0">
              <a:latin typeface="Georgia" charset="0"/>
            </a:endParaRPr>
          </a:p>
          <a:p>
            <a:endParaRPr lang="en-US" sz="3600" dirty="0" smtClean="0">
              <a:latin typeface="Georgia" charset="0"/>
            </a:endParaRPr>
          </a:p>
          <a:p>
            <a:endParaRPr lang="en-US" sz="2800" dirty="0">
              <a:latin typeface="Georgia" charset="0"/>
            </a:endParaRPr>
          </a:p>
        </p:txBody>
      </p:sp>
      <p:pic>
        <p:nvPicPr>
          <p:cNvPr id="4" name="Content Placeholder 3" descr="saw it with my own ey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-3931"/>
          <a:stretch/>
        </p:blipFill>
        <p:spPr>
          <a:xfrm>
            <a:off x="457200" y="2393888"/>
            <a:ext cx="6800338" cy="4644934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858000" cy="1143000"/>
          </a:xfrm>
        </p:spPr>
        <p:txBody>
          <a:bodyPr/>
          <a:lstStyle/>
          <a:p>
            <a:r>
              <a:rPr lang="en-US" sz="3800">
                <a:latin typeface="Georgia" charset="0"/>
              </a:rPr>
              <a:t>Safety Concerns: Adverse Reactions: 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315200" cy="4144963"/>
          </a:xfrm>
        </p:spPr>
        <p:txBody>
          <a:bodyPr>
            <a:normAutofit fontScale="92500" lnSpcReduction="20000"/>
          </a:bodyPr>
          <a:lstStyle/>
          <a:p>
            <a:pPr marL="342900" lvl="1">
              <a:buClr>
                <a:schemeClr val="accent1"/>
              </a:buClr>
              <a:defRPr/>
            </a:pPr>
            <a:r>
              <a:rPr lang="en-US" sz="3000" dirty="0" smtClean="0"/>
              <a:t>Studies in millions of children found no link between vaccines and ASD. </a:t>
            </a:r>
            <a:r>
              <a:rPr lang="en-US" dirty="0"/>
              <a:t>(Gerber and Offit, 2009)</a:t>
            </a:r>
          </a:p>
          <a:p>
            <a:pPr marL="114300" indent="0">
              <a:buNone/>
              <a:defRPr/>
            </a:pPr>
            <a:endParaRPr lang="en-US" sz="3000" dirty="0" smtClean="0"/>
          </a:p>
          <a:p>
            <a:pPr>
              <a:defRPr/>
            </a:pPr>
            <a:r>
              <a:rPr lang="en-US" sz="3000" dirty="0" smtClean="0"/>
              <a:t>False idea of a link persisted, even after proof shows otherwise, even after one of main player, Andrew Wakefield, lost license for misconduct. </a:t>
            </a:r>
          </a:p>
          <a:p>
            <a:pPr>
              <a:defRPr/>
            </a:pPr>
            <a:endParaRPr lang="en-US" sz="3000" dirty="0"/>
          </a:p>
          <a:p>
            <a:pPr>
              <a:defRPr/>
            </a:pPr>
            <a:r>
              <a:rPr lang="en-US" sz="3000" dirty="0" smtClean="0"/>
              <a:t>Misconceptions about MMR promoted by anti-vaccine </a:t>
            </a:r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 smtClean="0"/>
          </a:p>
          <a:p>
            <a:pPr marL="0" indent="0">
              <a:buFontTx/>
              <a:buNone/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/>
          </a:p>
        </p:txBody>
      </p:sp>
      <p:pic>
        <p:nvPicPr>
          <p:cNvPr id="19459" name="Picture 5" descr="andrewwake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003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Measles v. MMR: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328363"/>
              </p:ext>
            </p:extLst>
          </p:nvPr>
        </p:nvGraphicFramePr>
        <p:xfrm>
          <a:off x="14111" y="1612211"/>
          <a:ext cx="8438444" cy="951976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572000"/>
                <a:gridCol w="3866444"/>
              </a:tblGrid>
              <a:tr h="505656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Risks of Measles: </a:t>
                      </a:r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Risks of MMR:</a:t>
                      </a:r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74907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Ear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</a:rPr>
                        <a:t> infections</a:t>
                      </a:r>
                    </a:p>
                    <a:p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</a:rPr>
                        <a:t>Croup</a:t>
                      </a:r>
                    </a:p>
                    <a:p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</a:rPr>
                        <a:t>Diarrhea</a:t>
                      </a:r>
                      <a:endParaRPr lang="en-US" sz="25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5% pneumonia</a:t>
                      </a:r>
                    </a:p>
                    <a:p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1:1000 encephalitis, almost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</a:rPr>
                        <a:t> 50% mortality</a:t>
                      </a:r>
                    </a:p>
                    <a:p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</a:rPr>
                        <a:t>1-3:1000 deaths</a:t>
                      </a:r>
                    </a:p>
                    <a:p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</a:rPr>
                        <a:t>SSPE: United States: 7-11 per 100,000</a:t>
                      </a:r>
                    </a:p>
                    <a:p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</a:rPr>
                        <a:t>Germany: 2003-2009 1:1750-3300 in kids under 5</a:t>
                      </a:r>
                      <a:endParaRPr lang="en-US" sz="25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Local reactions</a:t>
                      </a:r>
                    </a:p>
                    <a:p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Fever </a:t>
                      </a:r>
                    </a:p>
                    <a:p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Febrile Seizures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ITP: 1:24,000, usually temporary.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</a:rPr>
                        <a:t>Severe allergic reaction 1: 1.5-1.8 million. </a:t>
                      </a:r>
                    </a:p>
                    <a:p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39199">
                <a:tc>
                  <a:txBody>
                    <a:bodyPr/>
                    <a:lstStyle/>
                    <a:p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08353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38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2011 Institute of Medicine report confirms that vaccines are safe &amp; have few side effects. 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idx="1"/>
          </p:nvPr>
        </p:nvSpPr>
        <p:spPr>
          <a:xfrm>
            <a:off x="225778" y="1676400"/>
            <a:ext cx="8156222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80000"/>
              <a:buFont typeface="Times" charset="0"/>
              <a:buChar char="•"/>
            </a:pPr>
            <a:endParaRPr lang="en-US" sz="1800" dirty="0" smtClean="0"/>
          </a:p>
          <a:p>
            <a:pPr algn="ctr" eaLnBrk="1" hangingPunct="1">
              <a:lnSpc>
                <a:spcPct val="90000"/>
              </a:lnSpc>
              <a:buSzPct val="80000"/>
              <a:buFontTx/>
              <a:buNone/>
            </a:pPr>
            <a:r>
              <a:rPr lang="en-US" dirty="0" smtClean="0"/>
              <a:t>“…the most comprehensive, most careful analysis of all of the literature looking at these eight vaccines that has ever been done”</a:t>
            </a:r>
          </a:p>
          <a:p>
            <a:pPr algn="ctr" eaLnBrk="1" hangingPunct="1">
              <a:lnSpc>
                <a:spcPct val="90000"/>
              </a:lnSpc>
              <a:buSzPct val="80000"/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SzPct val="80000"/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SzPct val="80000"/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SzPct val="80000"/>
              <a:buFontTx/>
              <a:buNone/>
            </a:pPr>
            <a:endParaRPr lang="en-US" dirty="0" smtClean="0"/>
          </a:p>
          <a:p>
            <a:pPr algn="r" eaLnBrk="1" hangingPunct="1">
              <a:lnSpc>
                <a:spcPct val="90000"/>
              </a:lnSpc>
              <a:buSzPct val="80000"/>
              <a:buFontTx/>
              <a:buNone/>
            </a:pPr>
            <a:r>
              <a:rPr lang="en-US" dirty="0" smtClean="0"/>
              <a:t>Dr. Ellen Wright Clayton </a:t>
            </a:r>
          </a:p>
          <a:p>
            <a:pPr algn="r" eaLnBrk="1" hangingPunct="1">
              <a:lnSpc>
                <a:spcPct val="90000"/>
              </a:lnSpc>
              <a:buSzPct val="80000"/>
              <a:buFontTx/>
              <a:buNone/>
            </a:pPr>
            <a:r>
              <a:rPr lang="en-US" dirty="0" smtClean="0"/>
              <a:t>IOM committee chair</a:t>
            </a:r>
          </a:p>
          <a:p>
            <a:pPr algn="r" eaLnBrk="1" hangingPunct="1">
              <a:lnSpc>
                <a:spcPct val="90000"/>
              </a:lnSpc>
              <a:buSzPct val="80000"/>
              <a:buFontTx/>
              <a:buNone/>
            </a:pPr>
            <a:r>
              <a:rPr lang="en-US" dirty="0" smtClean="0"/>
              <a:t> August 2011</a:t>
            </a:r>
          </a:p>
          <a:p>
            <a:pPr eaLnBrk="1" hangingPunct="1">
              <a:lnSpc>
                <a:spcPct val="90000"/>
              </a:lnSpc>
              <a:buSzPct val="80000"/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SzPct val="80000"/>
              <a:buFontTx/>
              <a:buNone/>
            </a:pPr>
            <a:endParaRPr lang="en-US" sz="1600" dirty="0" smtClean="0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34018" y="5800321"/>
            <a:ext cx="8474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http://www.iom.edu/Reports/2011/Adverse-Effects-of-Vaccines-Evidence-</a:t>
            </a:r>
            <a:r>
              <a:rPr lang="en-US" sz="1600" dirty="0" smtClean="0">
                <a:hlinkClick r:id="rId3"/>
              </a:rPr>
              <a:t>and Causality.aspx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300746" y="3052595"/>
            <a:ext cx="8108950" cy="923330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Times" charset="0"/>
              <a:buNone/>
            </a:pPr>
            <a:r>
              <a:rPr lang="en-US" sz="2000" dirty="0"/>
              <a:t>"The big take-home message is that we found only a few cases in which vaccines can cause adverse side effects, and the vast majority of those are short-term and </a:t>
            </a:r>
            <a:r>
              <a:rPr lang="en-US" sz="2000" dirty="0" smtClean="0"/>
              <a:t>self-limiting.”</a:t>
            </a:r>
            <a:endParaRPr lang="en-US" sz="2000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363061" y="4022464"/>
            <a:ext cx="281498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1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itle 5"/>
          <p:cNvSpPr>
            <a:spLocks noGrp="1"/>
          </p:cNvSpPr>
          <p:nvPr>
            <p:ph type="title"/>
          </p:nvPr>
        </p:nvSpPr>
        <p:spPr>
          <a:xfrm>
            <a:off x="758825" y="24923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>Common Vaccine </a:t>
            </a:r>
            <a:r>
              <a:rPr lang="en-US" sz="3600" u="sng" dirty="0" smtClean="0"/>
              <a:t>Myths/Distortions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endParaRPr lang="en-US" sz="4000" b="1" u="sng" dirty="0" smtClean="0">
              <a:solidFill>
                <a:schemeClr val="tx1"/>
              </a:solidFill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idx="1"/>
          </p:nvPr>
        </p:nvSpPr>
        <p:spPr>
          <a:xfrm>
            <a:off x="605585" y="1392238"/>
            <a:ext cx="7793759" cy="4759179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1">
                  <a:lumMod val="75000"/>
                </a:schemeClr>
              </a:buClr>
              <a:buSzPct val="100000"/>
              <a:buFont typeface="Times" charset="0"/>
              <a:buChar char="•"/>
            </a:pPr>
            <a:r>
              <a:rPr lang="en-US" sz="2800" dirty="0" smtClean="0"/>
              <a:t>Vaccines have major side effects like: sudden infant death syndrome (SIDS), allergies, asthma, diabetes, autism, mental retardation.</a:t>
            </a:r>
          </a:p>
          <a:p>
            <a:pPr algn="ctr">
              <a:buSzPct val="8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Not true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Times" charset="0"/>
              <a:buChar char="•"/>
            </a:pPr>
            <a:r>
              <a:rPr lang="en-US" sz="2800" dirty="0"/>
              <a:t>Vaccines overload the immune system (spacing out or delaying vaccines can help avoid this).</a:t>
            </a:r>
          </a:p>
          <a:p>
            <a:pPr algn="ctr">
              <a:buSzPct val="80000"/>
              <a:buNone/>
            </a:pPr>
            <a:r>
              <a:rPr lang="en-US" sz="2800" dirty="0"/>
              <a:t>Not true </a:t>
            </a:r>
            <a:br>
              <a:rPr lang="en-US" sz="2800" dirty="0"/>
            </a:br>
            <a:endParaRPr lang="en-US" sz="28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Times" charset="0"/>
              <a:buChar char="•"/>
            </a:pPr>
            <a:r>
              <a:rPr lang="en-US" sz="2800" dirty="0"/>
              <a:t>Vaccines </a:t>
            </a:r>
            <a:r>
              <a:rPr lang="en-US" sz="2800" dirty="0" smtClean="0"/>
              <a:t>contain toxic ingredients</a:t>
            </a:r>
            <a:endParaRPr lang="en-US" sz="2800" dirty="0"/>
          </a:p>
          <a:p>
            <a:pPr algn="ctr">
              <a:buSzPct val="80000"/>
              <a:buNone/>
            </a:pPr>
            <a:r>
              <a:rPr lang="en-US" sz="2800" dirty="0"/>
              <a:t>Not true </a:t>
            </a:r>
            <a:br>
              <a:rPr lang="en-US" sz="2800" dirty="0"/>
            </a:br>
            <a:endParaRPr lang="en-US" sz="2800" dirty="0"/>
          </a:p>
          <a:p>
            <a:pPr algn="ctr">
              <a:buSzPct val="80000"/>
              <a:buNone/>
            </a:pPr>
            <a:endParaRPr lang="en-US" sz="3000" dirty="0"/>
          </a:p>
          <a:p>
            <a:pPr eaLnBrk="1" hangingPunct="1">
              <a:buSzPct val="80000"/>
              <a:buFontTx/>
              <a:buNone/>
            </a:pPr>
            <a:endParaRPr lang="en-US" sz="3000" dirty="0" smtClean="0"/>
          </a:p>
          <a:p>
            <a:pPr eaLnBrk="1" hangingPunct="1">
              <a:buSzPct val="80000"/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pPr eaLnBrk="1" hangingPunct="1">
              <a:buSzPct val="80000"/>
              <a:buFontTx/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234132" y="4146592"/>
            <a:ext cx="3072837" cy="365760"/>
          </a:xfrm>
        </p:spPr>
        <p:txBody>
          <a:bodyPr/>
          <a:lstStyle/>
          <a:p>
            <a:r>
              <a:rPr lang="en-US" dirty="0" smtClean="0"/>
              <a:t>San Francisco Immunization Coalition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92</TotalTime>
  <Words>1226</Words>
  <Application>Microsoft Office PowerPoint</Application>
  <PresentationFormat>On-screen Show (4:3)</PresentationFormat>
  <Paragraphs>195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明朝</vt:lpstr>
      <vt:lpstr>ＭＳ Ｐゴシック</vt:lpstr>
      <vt:lpstr>Arial</vt:lpstr>
      <vt:lpstr>Calibri</vt:lpstr>
      <vt:lpstr>Cambria</vt:lpstr>
      <vt:lpstr>Georgia</vt:lpstr>
      <vt:lpstr>Times</vt:lpstr>
      <vt:lpstr>Times New Roman</vt:lpstr>
      <vt:lpstr>Adjacency</vt:lpstr>
      <vt:lpstr>The Anti-Vaccine Movement: Arguments and Answers</vt:lpstr>
      <vt:lpstr>Plan: </vt:lpstr>
      <vt:lpstr> Common Vaccine Myths/Distortions </vt:lpstr>
      <vt:lpstr>Safety Concerns: Adverse Reactions:</vt:lpstr>
      <vt:lpstr>Safety Concerns: Adverse Reactions:</vt:lpstr>
      <vt:lpstr>Safety Concerns: Adverse Reactions: Autism</vt:lpstr>
      <vt:lpstr>Measles v. MMR:</vt:lpstr>
      <vt:lpstr>2011 Institute of Medicine report confirms that vaccines are safe &amp; have few side effects. </vt:lpstr>
      <vt:lpstr> Common Vaccine Myths/Distortions </vt:lpstr>
      <vt:lpstr>Vaccine Schedule, 2016</vt:lpstr>
      <vt:lpstr>Can all the vaccines overwhelm the immune system of an infant?</vt:lpstr>
      <vt:lpstr>PowerPoint Presentation</vt:lpstr>
      <vt:lpstr> Common Vaccine Myths/Distortions </vt:lpstr>
      <vt:lpstr>Safety Concerns: Toxins</vt:lpstr>
      <vt:lpstr>The dose makes the poison:</vt:lpstr>
      <vt:lpstr>Natural Sources:</vt:lpstr>
      <vt:lpstr>My Child My Choice:</vt:lpstr>
      <vt:lpstr>Assessing Sources:</vt:lpstr>
      <vt:lpstr>Why is it important to counter anti-vaccine myths?  </vt:lpstr>
      <vt:lpstr>PowerPoint Presentation</vt:lpstr>
      <vt:lpstr>Herd Immunity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Anti-Vaccine Movement: Arguments and Answers</dc:title>
  <dc:creator>Dorit Reiss</dc:creator>
  <cp:lastModifiedBy>ARCADI KOLCHAK</cp:lastModifiedBy>
  <cp:revision>18</cp:revision>
  <dcterms:created xsi:type="dcterms:W3CDTF">2017-09-08T19:57:51Z</dcterms:created>
  <dcterms:modified xsi:type="dcterms:W3CDTF">2017-09-14T19:49:37Z</dcterms:modified>
</cp:coreProperties>
</file>