
<file path=[Content_Types].xml><?xml version="1.0" encoding="utf-8"?>
<Types xmlns="http://schemas.openxmlformats.org/package/2006/content-types">
  <Default Extension="png" ContentType="image/png"/>
  <Default Extension="pdf" ContentType="application/pd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1"/>
  </p:notesMasterIdLst>
  <p:sldIdLst>
    <p:sldId id="279" r:id="rId2"/>
    <p:sldId id="264" r:id="rId3"/>
    <p:sldId id="300" r:id="rId4"/>
    <p:sldId id="296" r:id="rId5"/>
    <p:sldId id="289" r:id="rId6"/>
    <p:sldId id="272" r:id="rId7"/>
    <p:sldId id="277" r:id="rId8"/>
    <p:sldId id="292" r:id="rId9"/>
    <p:sldId id="298" r:id="rId10"/>
    <p:sldId id="293" r:id="rId11"/>
    <p:sldId id="294" r:id="rId12"/>
    <p:sldId id="297" r:id="rId13"/>
    <p:sldId id="281" r:id="rId14"/>
    <p:sldId id="291" r:id="rId15"/>
    <p:sldId id="302" r:id="rId16"/>
    <p:sldId id="303" r:id="rId17"/>
    <p:sldId id="285" r:id="rId18"/>
    <p:sldId id="288" r:id="rId19"/>
    <p:sldId id="301" r:id="rId20"/>
  </p:sldIdLst>
  <p:sldSz cx="9144000" cy="6858000" type="overhead"/>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A45"/>
    <a:srgbClr val="5F6060"/>
    <a:srgbClr val="14A0E2"/>
    <a:srgbClr val="1B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59"/>
  </p:normalViewPr>
  <p:slideViewPr>
    <p:cSldViewPr snapToGrid="0" snapToObjects="1">
      <p:cViewPr varScale="1">
        <p:scale>
          <a:sx n="84" d="100"/>
          <a:sy n="84" d="100"/>
        </p:scale>
        <p:origin x="9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3C21A-6263-3E4B-9985-C800495D94F4}" type="datetimeFigureOut">
              <a:rPr lang="en-US" smtClean="0"/>
              <a:t>9/14/2017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B1FE8-BE1F-394A-A358-745CDAD7237D}" type="slidenum">
              <a:rPr lang="en-US" smtClean="0"/>
              <a:t>‹#›</a:t>
            </a:fld>
            <a:endParaRPr lang="en-US"/>
          </a:p>
        </p:txBody>
      </p:sp>
    </p:spTree>
    <p:extLst>
      <p:ext uri="{BB962C8B-B14F-4D97-AF65-F5344CB8AC3E}">
        <p14:creationId xmlns:p14="http://schemas.microsoft.com/office/powerpoint/2010/main" val="4076661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think we should highlight or put a bright border around the Educational Programming column, as that is what people want to hear from us about.</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2</a:t>
            </a:fld>
            <a:endParaRPr lang="en-US"/>
          </a:p>
        </p:txBody>
      </p:sp>
    </p:spTree>
    <p:extLst>
      <p:ext uri="{BB962C8B-B14F-4D97-AF65-F5344CB8AC3E}">
        <p14:creationId xmlns:p14="http://schemas.microsoft.com/office/powerpoint/2010/main" val="210879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also simplify this down by reducing the Problem piece. Pull</a:t>
            </a:r>
            <a:r>
              <a:rPr lang="en-US" baseline="0" dirty="0" smtClean="0"/>
              <a:t> from the full study proposal around San Diego population facts. Propose study and HPV Think Tank.</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13</a:t>
            </a:fld>
            <a:endParaRPr lang="en-US"/>
          </a:p>
        </p:txBody>
      </p:sp>
    </p:spTree>
    <p:extLst>
      <p:ext uri="{BB962C8B-B14F-4D97-AF65-F5344CB8AC3E}">
        <p14:creationId xmlns:p14="http://schemas.microsoft.com/office/powerpoint/2010/main" val="88672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www.sandiego.gov</a:t>
            </a:r>
            <a:r>
              <a:rPr lang="en-US" dirty="0" smtClean="0"/>
              <a:t>/economic-development/</a:t>
            </a:r>
            <a:r>
              <a:rPr lang="en-US" dirty="0" err="1" smtClean="0"/>
              <a:t>sandiego</a:t>
            </a:r>
            <a:r>
              <a:rPr lang="en-US" dirty="0" smtClean="0"/>
              <a:t>/population</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15</a:t>
            </a:fld>
            <a:endParaRPr lang="en-US"/>
          </a:p>
        </p:txBody>
      </p:sp>
    </p:spTree>
    <p:extLst>
      <p:ext uri="{BB962C8B-B14F-4D97-AF65-F5344CB8AC3E}">
        <p14:creationId xmlns:p14="http://schemas.microsoft.com/office/powerpoint/2010/main" val="166220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www.sandiego.gov</a:t>
            </a:r>
            <a:r>
              <a:rPr lang="en-US" dirty="0" smtClean="0"/>
              <a:t>/economic-development/</a:t>
            </a:r>
            <a:r>
              <a:rPr lang="en-US" dirty="0" err="1" smtClean="0"/>
              <a:t>sandiego</a:t>
            </a:r>
            <a:r>
              <a:rPr lang="en-US" dirty="0" smtClean="0"/>
              <a:t>/population</a:t>
            </a:r>
          </a:p>
          <a:p>
            <a:pPr marL="0" marR="0" indent="0" algn="l" defTabSz="685800" rtl="0" eaLnBrk="1" fontAlgn="auto" latinLnBrk="0" hangingPunct="1">
              <a:lnSpc>
                <a:spcPct val="100000"/>
              </a:lnSpc>
              <a:spcBef>
                <a:spcPts val="0"/>
              </a:spcBef>
              <a:spcAft>
                <a:spcPts val="0"/>
              </a:spcAft>
              <a:buClrTx/>
              <a:buSzTx/>
              <a:buFontTx/>
              <a:buNone/>
              <a:tabLst/>
              <a:defRPr/>
            </a:pPr>
            <a:r>
              <a:rPr lang="en-US" sz="900" dirty="0" smtClean="0">
                <a:solidFill>
                  <a:srgbClr val="5F6060"/>
                </a:solidFill>
                <a:latin typeface="Arial" charset="0"/>
                <a:ea typeface="Arial" charset="0"/>
                <a:cs typeface="Arial" charset="0"/>
              </a:rPr>
              <a:t>Highly diverse community comes from all over the world </a:t>
            </a:r>
            <a:r>
              <a:rPr lang="mr-IN" sz="900" dirty="0" smtClean="0">
                <a:solidFill>
                  <a:srgbClr val="5F6060"/>
                </a:solidFill>
                <a:latin typeface="Arial" charset="0"/>
                <a:ea typeface="Arial" charset="0"/>
                <a:cs typeface="Arial" charset="0"/>
              </a:rPr>
              <a:t>–</a:t>
            </a:r>
            <a:r>
              <a:rPr lang="en-US" sz="900" dirty="0" smtClean="0">
                <a:solidFill>
                  <a:srgbClr val="5F6060"/>
                </a:solidFill>
                <a:latin typeface="Arial" charset="0"/>
                <a:ea typeface="Arial" charset="0"/>
                <a:cs typeface="Arial" charset="0"/>
              </a:rPr>
              <a:t> some immigrant populations may not have the vaccine in their home country. Some may have preconceived notions or been exposed to supposed adverse effects and suspect that the vaccine is harmful. Knowledge gaps and lack of access to care and regular </a:t>
            </a:r>
            <a:r>
              <a:rPr lang="en-US" sz="900" dirty="0" err="1" smtClean="0">
                <a:solidFill>
                  <a:srgbClr val="5F6060"/>
                </a:solidFill>
                <a:latin typeface="Arial" charset="0"/>
                <a:ea typeface="Arial" charset="0"/>
                <a:cs typeface="Arial" charset="0"/>
              </a:rPr>
              <a:t>screenins</a:t>
            </a:r>
            <a:r>
              <a:rPr lang="en-US" sz="900" dirty="0" smtClean="0">
                <a:solidFill>
                  <a:srgbClr val="5F6060"/>
                </a:solidFill>
                <a:latin typeface="Arial" charset="0"/>
                <a:ea typeface="Arial" charset="0"/>
                <a:cs typeface="Arial" charset="0"/>
              </a:rPr>
              <a:t> for lower income communities. Upper middle class </a:t>
            </a:r>
            <a:r>
              <a:rPr lang="en-US" sz="900" dirty="0" err="1" smtClean="0">
                <a:solidFill>
                  <a:srgbClr val="5F6060"/>
                </a:solidFill>
                <a:latin typeface="Arial" charset="0"/>
                <a:ea typeface="Arial" charset="0"/>
                <a:cs typeface="Arial" charset="0"/>
              </a:rPr>
              <a:t>caucasian</a:t>
            </a:r>
            <a:r>
              <a:rPr lang="en-US" sz="900" dirty="0" smtClean="0">
                <a:solidFill>
                  <a:srgbClr val="5F6060"/>
                </a:solidFill>
                <a:latin typeface="Arial" charset="0"/>
                <a:ea typeface="Arial" charset="0"/>
                <a:cs typeface="Arial" charset="0"/>
              </a:rPr>
              <a:t> communities have resistance to vaccine for differently perceived health risks or see it as </a:t>
            </a:r>
            <a:r>
              <a:rPr lang="en-US" sz="900" dirty="0" err="1" smtClean="0">
                <a:solidFill>
                  <a:srgbClr val="5F6060"/>
                </a:solidFill>
                <a:latin typeface="Arial" charset="0"/>
                <a:ea typeface="Arial" charset="0"/>
                <a:cs typeface="Arial" charset="0"/>
              </a:rPr>
              <a:t>unecessary</a:t>
            </a:r>
            <a:r>
              <a:rPr lang="en-US" sz="900" dirty="0" smtClean="0">
                <a:solidFill>
                  <a:srgbClr val="5F6060"/>
                </a:solidFill>
                <a:latin typeface="Arial" charset="0"/>
                <a:ea typeface="Arial" charset="0"/>
                <a:cs typeface="Arial" charset="0"/>
              </a:rPr>
              <a:t> or invasive.</a:t>
            </a:r>
          </a:p>
          <a:p>
            <a:pPr algn="ctr"/>
            <a:r>
              <a:rPr lang="en-US" sz="900" dirty="0" smtClean="0">
                <a:solidFill>
                  <a:srgbClr val="5F6060"/>
                </a:solidFill>
                <a:latin typeface="Arial" charset="0"/>
                <a:ea typeface="Arial" charset="0"/>
                <a:cs typeface="Arial" charset="0"/>
              </a:rPr>
              <a:t>With so many different levels of understanding and misconceptions, it is imperative to dedicate energy to finding out how best to counter or introduce new information to improve local and overall community health.</a:t>
            </a:r>
          </a:p>
          <a:p>
            <a:pPr algn="ctr"/>
            <a:endParaRPr lang="en-US" sz="900" dirty="0" smtClean="0">
              <a:solidFill>
                <a:srgbClr val="5F6060"/>
              </a:solidFill>
              <a:latin typeface="Arial" charset="0"/>
              <a:ea typeface="Arial" charset="0"/>
              <a:cs typeface="Arial" charset="0"/>
            </a:endParaRPr>
          </a:p>
          <a:p>
            <a:pPr algn="ctr"/>
            <a:r>
              <a:rPr lang="en-US" sz="900" dirty="0" smtClean="0">
                <a:solidFill>
                  <a:srgbClr val="5F6060"/>
                </a:solidFill>
                <a:latin typeface="Arial" charset="0"/>
                <a:ea typeface="Arial" charset="0"/>
                <a:cs typeface="Arial" charset="0"/>
              </a:rPr>
              <a:t>Because of the county’s resources, it could be a model for other cities to allocate resources in the best way through coalition building.</a:t>
            </a:r>
            <a:endParaRPr lang="en-US" dirty="0" smtClean="0"/>
          </a:p>
          <a:p>
            <a:endParaRPr lang="en-US"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en-US" sz="900" dirty="0" smtClean="0">
              <a:solidFill>
                <a:srgbClr val="5F6060"/>
              </a:solidFill>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16</a:t>
            </a:fld>
            <a:endParaRPr lang="en-US"/>
          </a:p>
        </p:txBody>
      </p:sp>
    </p:spTree>
    <p:extLst>
      <p:ext uri="{BB962C8B-B14F-4D97-AF65-F5344CB8AC3E}">
        <p14:creationId xmlns:p14="http://schemas.microsoft.com/office/powerpoint/2010/main" val="200475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think we should highlight or put a bright border around the Educational Programming column, as that is what people want to hear from us about.</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3</a:t>
            </a:fld>
            <a:endParaRPr lang="en-US"/>
          </a:p>
        </p:txBody>
      </p:sp>
    </p:spTree>
    <p:extLst>
      <p:ext uri="{BB962C8B-B14F-4D97-AF65-F5344CB8AC3E}">
        <p14:creationId xmlns:p14="http://schemas.microsoft.com/office/powerpoint/2010/main" val="52263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4</a:t>
            </a:fld>
            <a:endParaRPr lang="en-US"/>
          </a:p>
        </p:txBody>
      </p:sp>
    </p:spTree>
    <p:extLst>
      <p:ext uri="{BB962C8B-B14F-4D97-AF65-F5344CB8AC3E}">
        <p14:creationId xmlns:p14="http://schemas.microsoft.com/office/powerpoint/2010/main" val="63740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and</a:t>
            </a:r>
            <a:r>
              <a:rPr lang="en-US" baseline="0" dirty="0" smtClean="0"/>
              <a:t> data sourced from The Lancet Global Health, 2016: “Global burden of cancers attributable to infections in 2012: a synthetic analysis”</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5</a:t>
            </a:fld>
            <a:endParaRPr lang="en-US"/>
          </a:p>
        </p:txBody>
      </p:sp>
    </p:spTree>
    <p:extLst>
      <p:ext uri="{BB962C8B-B14F-4D97-AF65-F5344CB8AC3E}">
        <p14:creationId xmlns:p14="http://schemas.microsoft.com/office/powerpoint/2010/main" val="81387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6</a:t>
            </a:fld>
            <a:endParaRPr lang="en-US"/>
          </a:p>
        </p:txBody>
      </p:sp>
    </p:spTree>
    <p:extLst>
      <p:ext uri="{BB962C8B-B14F-4D97-AF65-F5344CB8AC3E}">
        <p14:creationId xmlns:p14="http://schemas.microsoft.com/office/powerpoint/2010/main" val="28421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data pulled from California Department of Public Health contacts. Will cite as such but waiting for feedback from CDPH to associate it to a specific report or study</a:t>
            </a:r>
            <a:r>
              <a:rPr lang="en-US" baseline="0" dirty="0" smtClean="0"/>
              <a:t> and make sure this is publically available data.</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8</a:t>
            </a:fld>
            <a:endParaRPr lang="en-US"/>
          </a:p>
        </p:txBody>
      </p:sp>
    </p:spTree>
    <p:extLst>
      <p:ext uri="{BB962C8B-B14F-4D97-AF65-F5344CB8AC3E}">
        <p14:creationId xmlns:p14="http://schemas.microsoft.com/office/powerpoint/2010/main" val="8515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data pulled from California Department of Public Health contacts. Will cite as such but waiting for feedback from CDPH to associate it to a specific report or study</a:t>
            </a:r>
            <a:r>
              <a:rPr lang="en-US" baseline="0" dirty="0" smtClean="0"/>
              <a:t> and make sure this is publically available data.</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9</a:t>
            </a:fld>
            <a:endParaRPr lang="en-US"/>
          </a:p>
        </p:txBody>
      </p:sp>
    </p:spTree>
    <p:extLst>
      <p:ext uri="{BB962C8B-B14F-4D97-AF65-F5344CB8AC3E}">
        <p14:creationId xmlns:p14="http://schemas.microsoft.com/office/powerpoint/2010/main" val="35846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www.theguardian.com</a:t>
            </a:r>
            <a:r>
              <a:rPr lang="en-US" dirty="0" smtClean="0"/>
              <a:t>/science/2017/</a:t>
            </a:r>
            <a:r>
              <a:rPr lang="en-US" dirty="0" err="1" smtClean="0"/>
              <a:t>jul</a:t>
            </a:r>
            <a:r>
              <a:rPr lang="en-US" dirty="0" smtClean="0"/>
              <a:t>/24/small-decline-in-mmr-vaccination-rates-could-have-dramatic-effect-experts-warn</a:t>
            </a:r>
          </a:p>
          <a:p>
            <a:r>
              <a:rPr lang="en-US" dirty="0" smtClean="0"/>
              <a:t>https://</a:t>
            </a:r>
            <a:r>
              <a:rPr lang="en-US" dirty="0" err="1" smtClean="0"/>
              <a:t>www.cdc.gov</a:t>
            </a:r>
            <a:r>
              <a:rPr lang="en-US" dirty="0" smtClean="0"/>
              <a:t>/</a:t>
            </a:r>
            <a:r>
              <a:rPr lang="en-US" dirty="0" err="1" smtClean="0"/>
              <a:t>std</a:t>
            </a:r>
            <a:r>
              <a:rPr lang="en-US" dirty="0" smtClean="0"/>
              <a:t>/stats/sti-estimates-fact-sheet-feb-2013.pdf</a:t>
            </a:r>
          </a:p>
          <a:p>
            <a:r>
              <a:rPr lang="en-US" dirty="0" smtClean="0"/>
              <a:t>“A small decline in the uptake of vaccines could have a dramatic impact on both public health and the economy, research suggests, as concerns about outbreaks of preventable diseases grow in the US and Europe.”</a:t>
            </a:r>
          </a:p>
          <a:p>
            <a:r>
              <a:rPr lang="en-US" dirty="0" smtClean="0"/>
              <a:t>https://</a:t>
            </a:r>
            <a:r>
              <a:rPr lang="en-US" dirty="0" err="1" smtClean="0"/>
              <a:t>www.cdc.gov</a:t>
            </a:r>
            <a:r>
              <a:rPr lang="en-US" dirty="0" smtClean="0"/>
              <a:t>/</a:t>
            </a:r>
            <a:r>
              <a:rPr lang="en-US" dirty="0" err="1" smtClean="0"/>
              <a:t>std</a:t>
            </a:r>
            <a:r>
              <a:rPr lang="en-US" dirty="0" smtClean="0"/>
              <a:t>/stats15/</a:t>
            </a:r>
            <a:r>
              <a:rPr lang="en-US" dirty="0" err="1" smtClean="0"/>
              <a:t>other.htm#hpv</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11</a:t>
            </a:fld>
            <a:endParaRPr lang="en-US"/>
          </a:p>
        </p:txBody>
      </p:sp>
    </p:spTree>
    <p:extLst>
      <p:ext uri="{BB962C8B-B14F-4D97-AF65-F5344CB8AC3E}">
        <p14:creationId xmlns:p14="http://schemas.microsoft.com/office/powerpoint/2010/main" val="79097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www.theguardian.com</a:t>
            </a:r>
            <a:r>
              <a:rPr lang="en-US" dirty="0" smtClean="0"/>
              <a:t>/science/2017/</a:t>
            </a:r>
            <a:r>
              <a:rPr lang="en-US" dirty="0" err="1" smtClean="0"/>
              <a:t>jul</a:t>
            </a:r>
            <a:r>
              <a:rPr lang="en-US" dirty="0" smtClean="0"/>
              <a:t>/24/small-decline-in-mmr-vaccination-rates-could-have-dramatic-effect-experts-warn</a:t>
            </a:r>
          </a:p>
          <a:p>
            <a:r>
              <a:rPr lang="en-US" dirty="0" smtClean="0"/>
              <a:t>https://</a:t>
            </a:r>
            <a:r>
              <a:rPr lang="en-US" dirty="0" err="1" smtClean="0"/>
              <a:t>www.cdc.gov</a:t>
            </a:r>
            <a:r>
              <a:rPr lang="en-US" dirty="0" smtClean="0"/>
              <a:t>/</a:t>
            </a:r>
            <a:r>
              <a:rPr lang="en-US" dirty="0" err="1" smtClean="0"/>
              <a:t>std</a:t>
            </a:r>
            <a:r>
              <a:rPr lang="en-US" dirty="0" smtClean="0"/>
              <a:t>/stats/sti-estimates-fact-sheet-feb-2013.pdf</a:t>
            </a:r>
          </a:p>
          <a:p>
            <a:r>
              <a:rPr lang="en-US" dirty="0" smtClean="0"/>
              <a:t>“A small decline in the uptake of vaccines could have a dramatic impact on both public health and the economy, research suggests, as concerns about outbreaks of preventable diseases grow in the US and Europe.”</a:t>
            </a:r>
            <a:endParaRPr lang="en-US" dirty="0"/>
          </a:p>
        </p:txBody>
      </p:sp>
      <p:sp>
        <p:nvSpPr>
          <p:cNvPr id="4" name="Slide Number Placeholder 3"/>
          <p:cNvSpPr>
            <a:spLocks noGrp="1"/>
          </p:cNvSpPr>
          <p:nvPr>
            <p:ph type="sldNum" sz="quarter" idx="10"/>
          </p:nvPr>
        </p:nvSpPr>
        <p:spPr/>
        <p:txBody>
          <a:bodyPr/>
          <a:lstStyle/>
          <a:p>
            <a:fld id="{B92B1FE8-BE1F-394A-A358-745CDAD7237D}" type="slidenum">
              <a:rPr lang="en-US" smtClean="0"/>
              <a:t>12</a:t>
            </a:fld>
            <a:endParaRPr lang="en-US"/>
          </a:p>
        </p:txBody>
      </p:sp>
    </p:spTree>
    <p:extLst>
      <p:ext uri="{BB962C8B-B14F-4D97-AF65-F5344CB8AC3E}">
        <p14:creationId xmlns:p14="http://schemas.microsoft.com/office/powerpoint/2010/main" val="130986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71111"/>
            <a:ext cx="7772400" cy="1416467"/>
          </a:xfrm>
        </p:spPr>
        <p:txBody>
          <a:bodyPr anchor="b">
            <a:normAutofit/>
          </a:bodyPr>
          <a:lstStyle>
            <a:lvl1pPr algn="ctr">
              <a:defRPr sz="3800" b="0" i="0">
                <a:solidFill>
                  <a:srgbClr val="1B75BC"/>
                </a:solidFill>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5450304"/>
            <a:ext cx="6858000" cy="415089"/>
          </a:xfrm>
        </p:spPr>
        <p:txBody>
          <a:bodyPr>
            <a:normAutofit/>
          </a:bodyPr>
          <a:lstStyle>
            <a:lvl1pPr marL="0" indent="0" algn="ctr">
              <a:buNone/>
              <a:defRPr sz="1300" b="0" i="0">
                <a:solidFill>
                  <a:srgbClr val="5F6060"/>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B4C4304-55EA-E64C-87C8-C363F62BDB2C}" type="datetime1">
              <a:rPr lang="en-US" smtClean="0"/>
              <a:t>9/14/2017</a:t>
            </a:fld>
            <a:endParaRPr lang="en-US"/>
          </a:p>
        </p:txBody>
      </p:sp>
      <p:sp>
        <p:nvSpPr>
          <p:cNvPr id="5" name="Footer Placeholder 4"/>
          <p:cNvSpPr>
            <a:spLocks noGrp="1"/>
          </p:cNvSpPr>
          <p:nvPr>
            <p:ph type="ftr" sz="quarter" idx="11"/>
          </p:nvPr>
        </p:nvSpPr>
        <p:spPr/>
        <p:txBody>
          <a:bodyPr/>
          <a:lstStyle/>
          <a:p>
            <a:r>
              <a:rPr lang="en-US" smtClean="0"/>
              <a:t>Meeting of the Board of Directors</a:t>
            </a:r>
            <a:endParaRPr lang="en-US"/>
          </a:p>
        </p:txBody>
      </p:sp>
      <p:sp>
        <p:nvSpPr>
          <p:cNvPr id="6" name="Slide Number Placeholder 5"/>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1CC66-2D61-3447-B296-B4DDA236A5E1}" type="datetime1">
              <a:rPr lang="en-US" smtClean="0"/>
              <a:t>9/14/2017</a:t>
            </a:fld>
            <a:endParaRPr lang="en-US"/>
          </a:p>
        </p:txBody>
      </p:sp>
      <p:sp>
        <p:nvSpPr>
          <p:cNvPr id="5" name="Footer Placeholder 4"/>
          <p:cNvSpPr>
            <a:spLocks noGrp="1"/>
          </p:cNvSpPr>
          <p:nvPr>
            <p:ph type="ftr" sz="quarter" idx="11"/>
          </p:nvPr>
        </p:nvSpPr>
        <p:spPr/>
        <p:txBody>
          <a:bodyPr/>
          <a:lstStyle/>
          <a:p>
            <a:r>
              <a:rPr lang="en-US" smtClean="0"/>
              <a:t>Meeting of the Board of Directors</a:t>
            </a:r>
            <a:endParaRPr lang="en-US"/>
          </a:p>
        </p:txBody>
      </p:sp>
      <p:sp>
        <p:nvSpPr>
          <p:cNvPr id="6" name="Slide Number Placeholder 5"/>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5ED8D-C2AF-C04D-A52A-D5F5544AB09E}" type="datetime1">
              <a:rPr lang="en-US" smtClean="0"/>
              <a:t>9/14/2017</a:t>
            </a:fld>
            <a:endParaRPr lang="en-US"/>
          </a:p>
        </p:txBody>
      </p:sp>
      <p:sp>
        <p:nvSpPr>
          <p:cNvPr id="5" name="Footer Placeholder 4"/>
          <p:cNvSpPr>
            <a:spLocks noGrp="1"/>
          </p:cNvSpPr>
          <p:nvPr>
            <p:ph type="ftr" sz="quarter" idx="11"/>
          </p:nvPr>
        </p:nvSpPr>
        <p:spPr/>
        <p:txBody>
          <a:bodyPr/>
          <a:lstStyle/>
          <a:p>
            <a:r>
              <a:rPr lang="en-US" smtClean="0"/>
              <a:t>Meeting of the Board of Directors</a:t>
            </a:r>
            <a:endParaRPr lang="en-US"/>
          </a:p>
        </p:txBody>
      </p:sp>
      <p:sp>
        <p:nvSpPr>
          <p:cNvPr id="6" name="Slide Number Placeholder 5"/>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176" y="217209"/>
            <a:ext cx="8471647" cy="603062"/>
          </a:xfrm>
        </p:spPr>
        <p:txBody>
          <a:bodyPr>
            <a:normAutofit/>
          </a:bodyPr>
          <a:lstStyle>
            <a:lvl1pPr>
              <a:defRPr sz="2800" b="1" i="0">
                <a:solidFill>
                  <a:srgbClr val="1B75BC"/>
                </a:solidFill>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6177" y="1304366"/>
            <a:ext cx="8471646" cy="4914900"/>
          </a:xfrm>
        </p:spPr>
        <p:txBody>
          <a:bodyPr/>
          <a:lstStyle>
            <a:lvl1pPr>
              <a:defRPr sz="1600" b="0" i="0">
                <a:solidFill>
                  <a:srgbClr val="5F6060"/>
                </a:solidFill>
                <a:latin typeface="Arial" charset="0"/>
                <a:ea typeface="Arial" charset="0"/>
                <a:cs typeface="Arial" charset="0"/>
              </a:defRPr>
            </a:lvl1pPr>
            <a:lvl2pPr>
              <a:defRPr sz="1400" b="0" i="0">
                <a:solidFill>
                  <a:srgbClr val="5F6060"/>
                </a:solidFill>
                <a:latin typeface="Arial" charset="0"/>
                <a:ea typeface="Arial" charset="0"/>
                <a:cs typeface="Arial" charset="0"/>
              </a:defRPr>
            </a:lvl2pPr>
            <a:lvl3pPr>
              <a:defRPr sz="1200" b="0" i="0">
                <a:solidFill>
                  <a:srgbClr val="5F6060"/>
                </a:solidFill>
                <a:latin typeface="Arial" charset="0"/>
                <a:ea typeface="Arial" charset="0"/>
                <a:cs typeface="Arial" charset="0"/>
              </a:defRPr>
            </a:lvl3pPr>
            <a:lvl4pPr>
              <a:defRPr sz="1000" b="0" i="0">
                <a:solidFill>
                  <a:srgbClr val="5F6060"/>
                </a:solidFill>
                <a:latin typeface="Arial" charset="0"/>
                <a:ea typeface="Arial" charset="0"/>
                <a:cs typeface="Arial" charset="0"/>
              </a:defRPr>
            </a:lvl4pPr>
            <a:lvl5pPr>
              <a:defRPr sz="900" b="0" i="0">
                <a:solidFill>
                  <a:srgbClr val="5F6060"/>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57750" y="6615811"/>
            <a:ext cx="2057400" cy="186205"/>
          </a:xfrm>
        </p:spPr>
        <p:txBody>
          <a:bodyPr/>
          <a:lstStyle/>
          <a:p>
            <a:fld id="{9A3A4A9C-E56E-EE45-8D86-8E504EBFC425}" type="datetime1">
              <a:rPr lang="en-US" smtClean="0"/>
              <a:t>9/14/2017</a:t>
            </a:fld>
            <a:endParaRPr lang="en-US"/>
          </a:p>
        </p:txBody>
      </p:sp>
      <p:sp>
        <p:nvSpPr>
          <p:cNvPr id="5" name="Footer Placeholder 4"/>
          <p:cNvSpPr>
            <a:spLocks noGrp="1"/>
          </p:cNvSpPr>
          <p:nvPr>
            <p:ph type="ftr" sz="quarter" idx="11"/>
          </p:nvPr>
        </p:nvSpPr>
        <p:spPr>
          <a:xfrm>
            <a:off x="131109" y="6615810"/>
            <a:ext cx="3086100" cy="186205"/>
          </a:xfrm>
        </p:spPr>
        <p:txBody>
          <a:bodyPr/>
          <a:lstStyle>
            <a:lvl1pPr algn="l">
              <a:defRPr/>
            </a:lvl1pPr>
          </a:lstStyle>
          <a:p>
            <a:r>
              <a:rPr lang="en-US" smtClean="0"/>
              <a:t>Meeting of the Board of Directors</a:t>
            </a:r>
            <a:endParaRPr lang="en-US" dirty="0"/>
          </a:p>
        </p:txBody>
      </p:sp>
      <p:sp>
        <p:nvSpPr>
          <p:cNvPr id="6" name="Slide Number Placeholder 5"/>
          <p:cNvSpPr>
            <a:spLocks noGrp="1"/>
          </p:cNvSpPr>
          <p:nvPr>
            <p:ph type="sldNum" sz="quarter" idx="12"/>
          </p:nvPr>
        </p:nvSpPr>
        <p:spPr/>
        <p:txBody>
          <a:bodyPr/>
          <a:lstStyle/>
          <a:p>
            <a:fld id="{C03C572F-E91C-7245-8E06-F16276EB8147}" type="slidenum">
              <a:rPr lang="en-US" smtClean="0"/>
              <a:t>‹#›</a:t>
            </a:fld>
            <a:endParaRPr lang="en-US"/>
          </a:p>
        </p:txBody>
      </p:sp>
      <p:cxnSp>
        <p:nvCxnSpPr>
          <p:cNvPr id="9" name="Straight Connector 8"/>
          <p:cNvCxnSpPr/>
          <p:nvPr userDrawn="1"/>
        </p:nvCxnSpPr>
        <p:spPr>
          <a:xfrm>
            <a:off x="336176" y="1028699"/>
            <a:ext cx="8471647" cy="0"/>
          </a:xfrm>
          <a:prstGeom prst="line">
            <a:avLst/>
          </a:prstGeom>
          <a:ln>
            <a:solidFill>
              <a:srgbClr val="5F6060">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ACBF04-1B07-E843-9712-7AC30FA5F93F}" type="datetime1">
              <a:rPr lang="en-US" smtClean="0"/>
              <a:t>9/14/2017</a:t>
            </a:fld>
            <a:endParaRPr lang="en-US"/>
          </a:p>
        </p:txBody>
      </p:sp>
      <p:sp>
        <p:nvSpPr>
          <p:cNvPr id="5" name="Footer Placeholder 4"/>
          <p:cNvSpPr>
            <a:spLocks noGrp="1"/>
          </p:cNvSpPr>
          <p:nvPr>
            <p:ph type="ftr" sz="quarter" idx="11"/>
          </p:nvPr>
        </p:nvSpPr>
        <p:spPr/>
        <p:txBody>
          <a:bodyPr/>
          <a:lstStyle/>
          <a:p>
            <a:r>
              <a:rPr lang="en-US" smtClean="0"/>
              <a:t>Meeting of the Board of Directors</a:t>
            </a:r>
            <a:endParaRPr lang="en-US"/>
          </a:p>
        </p:txBody>
      </p:sp>
      <p:sp>
        <p:nvSpPr>
          <p:cNvPr id="6" name="Slide Number Placeholder 5"/>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193A4D-63B0-3D45-B472-C49D7AEDEA29}" type="datetime1">
              <a:rPr lang="en-US" smtClean="0"/>
              <a:t>9/14/2017</a:t>
            </a:fld>
            <a:endParaRPr lang="en-US"/>
          </a:p>
        </p:txBody>
      </p:sp>
      <p:sp>
        <p:nvSpPr>
          <p:cNvPr id="6" name="Footer Placeholder 5"/>
          <p:cNvSpPr>
            <a:spLocks noGrp="1"/>
          </p:cNvSpPr>
          <p:nvPr>
            <p:ph type="ftr" sz="quarter" idx="11"/>
          </p:nvPr>
        </p:nvSpPr>
        <p:spPr/>
        <p:txBody>
          <a:bodyPr/>
          <a:lstStyle/>
          <a:p>
            <a:r>
              <a:rPr lang="en-US" smtClean="0"/>
              <a:t>Meeting of the Board of Directors</a:t>
            </a:r>
            <a:endParaRPr lang="en-US"/>
          </a:p>
        </p:txBody>
      </p:sp>
      <p:sp>
        <p:nvSpPr>
          <p:cNvPr id="7" name="Slide Number Placeholder 6"/>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D89AA-641F-8C4C-ADCD-15038C9DC537}" type="datetime1">
              <a:rPr lang="en-US" smtClean="0"/>
              <a:t>9/14/2017</a:t>
            </a:fld>
            <a:endParaRPr lang="en-US"/>
          </a:p>
        </p:txBody>
      </p:sp>
      <p:sp>
        <p:nvSpPr>
          <p:cNvPr id="8" name="Footer Placeholder 7"/>
          <p:cNvSpPr>
            <a:spLocks noGrp="1"/>
          </p:cNvSpPr>
          <p:nvPr>
            <p:ph type="ftr" sz="quarter" idx="11"/>
          </p:nvPr>
        </p:nvSpPr>
        <p:spPr/>
        <p:txBody>
          <a:bodyPr/>
          <a:lstStyle/>
          <a:p>
            <a:r>
              <a:rPr lang="en-US" smtClean="0"/>
              <a:t>Meeting of the Board of Directors</a:t>
            </a:r>
            <a:endParaRPr lang="en-US"/>
          </a:p>
        </p:txBody>
      </p:sp>
      <p:sp>
        <p:nvSpPr>
          <p:cNvPr id="9" name="Slide Number Placeholder 8"/>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86AFD4-7CB3-C24C-BFD9-2E0DF0735FC9}" type="datetime1">
              <a:rPr lang="en-US" smtClean="0"/>
              <a:t>9/14/2017</a:t>
            </a:fld>
            <a:endParaRPr lang="en-US"/>
          </a:p>
        </p:txBody>
      </p:sp>
      <p:sp>
        <p:nvSpPr>
          <p:cNvPr id="4" name="Footer Placeholder 3"/>
          <p:cNvSpPr>
            <a:spLocks noGrp="1"/>
          </p:cNvSpPr>
          <p:nvPr>
            <p:ph type="ftr" sz="quarter" idx="11"/>
          </p:nvPr>
        </p:nvSpPr>
        <p:spPr/>
        <p:txBody>
          <a:bodyPr/>
          <a:lstStyle/>
          <a:p>
            <a:r>
              <a:rPr lang="en-US" smtClean="0"/>
              <a:t>Meeting of the Board of Directors</a:t>
            </a:r>
            <a:endParaRPr lang="en-US"/>
          </a:p>
        </p:txBody>
      </p:sp>
      <p:sp>
        <p:nvSpPr>
          <p:cNvPr id="5" name="Slide Number Placeholder 4"/>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40ED5-D4CE-D94B-927C-DCC101E60285}" type="datetime1">
              <a:rPr lang="en-US" smtClean="0"/>
              <a:t>9/14/2017</a:t>
            </a:fld>
            <a:endParaRPr lang="en-US"/>
          </a:p>
        </p:txBody>
      </p:sp>
      <p:sp>
        <p:nvSpPr>
          <p:cNvPr id="3" name="Footer Placeholder 2"/>
          <p:cNvSpPr>
            <a:spLocks noGrp="1"/>
          </p:cNvSpPr>
          <p:nvPr>
            <p:ph type="ftr" sz="quarter" idx="11"/>
          </p:nvPr>
        </p:nvSpPr>
        <p:spPr/>
        <p:txBody>
          <a:bodyPr/>
          <a:lstStyle/>
          <a:p>
            <a:r>
              <a:rPr lang="en-US" smtClean="0"/>
              <a:t>Meeting of the Board of Directors</a:t>
            </a:r>
            <a:endParaRPr lang="en-US"/>
          </a:p>
        </p:txBody>
      </p:sp>
      <p:sp>
        <p:nvSpPr>
          <p:cNvPr id="4" name="Slide Number Placeholder 3"/>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23F71-EABC-1140-8944-F4D7E3F37698}" type="datetime1">
              <a:rPr lang="en-US" smtClean="0"/>
              <a:t>9/14/2017</a:t>
            </a:fld>
            <a:endParaRPr lang="en-US"/>
          </a:p>
        </p:txBody>
      </p:sp>
      <p:sp>
        <p:nvSpPr>
          <p:cNvPr id="6" name="Footer Placeholder 5"/>
          <p:cNvSpPr>
            <a:spLocks noGrp="1"/>
          </p:cNvSpPr>
          <p:nvPr>
            <p:ph type="ftr" sz="quarter" idx="11"/>
          </p:nvPr>
        </p:nvSpPr>
        <p:spPr/>
        <p:txBody>
          <a:bodyPr/>
          <a:lstStyle/>
          <a:p>
            <a:r>
              <a:rPr lang="en-US" smtClean="0"/>
              <a:t>Meeting of the Board of Directors</a:t>
            </a:r>
            <a:endParaRPr lang="en-US"/>
          </a:p>
        </p:txBody>
      </p:sp>
      <p:sp>
        <p:nvSpPr>
          <p:cNvPr id="7" name="Slide Number Placeholder 6"/>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4F417-AA19-BC49-80AF-30AAF781DACF}" type="datetime1">
              <a:rPr lang="en-US" smtClean="0"/>
              <a:t>9/14/2017</a:t>
            </a:fld>
            <a:endParaRPr lang="en-US"/>
          </a:p>
        </p:txBody>
      </p:sp>
      <p:sp>
        <p:nvSpPr>
          <p:cNvPr id="6" name="Footer Placeholder 5"/>
          <p:cNvSpPr>
            <a:spLocks noGrp="1"/>
          </p:cNvSpPr>
          <p:nvPr>
            <p:ph type="ftr" sz="quarter" idx="11"/>
          </p:nvPr>
        </p:nvSpPr>
        <p:spPr/>
        <p:txBody>
          <a:bodyPr/>
          <a:lstStyle/>
          <a:p>
            <a:r>
              <a:rPr lang="en-US" smtClean="0"/>
              <a:t>Meeting of the Board of Directors</a:t>
            </a:r>
            <a:endParaRPr lang="en-US"/>
          </a:p>
        </p:txBody>
      </p:sp>
      <p:sp>
        <p:nvSpPr>
          <p:cNvPr id="7" name="Slide Number Placeholder 6"/>
          <p:cNvSpPr>
            <a:spLocks noGrp="1"/>
          </p:cNvSpPr>
          <p:nvPr>
            <p:ph type="sldNum" sz="quarter" idx="12"/>
          </p:nvPr>
        </p:nvSpPr>
        <p:spPr/>
        <p:txBody>
          <a:bodyPr/>
          <a:lstStyle/>
          <a:p>
            <a:fld id="{C03C572F-E91C-7245-8E06-F16276EB81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59828"/>
            <a:ext cx="9144000" cy="298172"/>
          </a:xfrm>
          <a:prstGeom prst="rect">
            <a:avLst/>
          </a:prstGeom>
          <a:gradFill>
            <a:gsLst>
              <a:gs pos="0">
                <a:srgbClr val="37AA45"/>
              </a:gs>
              <a:gs pos="100000">
                <a:srgbClr val="14A0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615811"/>
            <a:ext cx="2057400" cy="186205"/>
          </a:xfrm>
          <a:prstGeom prst="rect">
            <a:avLst/>
          </a:prstGeom>
        </p:spPr>
        <p:txBody>
          <a:bodyPr vert="horz" lIns="91440" tIns="45720" rIns="91440" bIns="45720" rtlCol="0" anchor="ctr"/>
          <a:lstStyle>
            <a:lvl1pPr algn="l">
              <a:defRPr sz="900" b="0" i="0">
                <a:solidFill>
                  <a:schemeClr val="bg1"/>
                </a:solidFill>
                <a:latin typeface="Arial" charset="0"/>
                <a:ea typeface="Arial" charset="0"/>
                <a:cs typeface="Arial" charset="0"/>
              </a:defRPr>
            </a:lvl1pPr>
          </a:lstStyle>
          <a:p>
            <a:fld id="{655F6EBC-51C0-9148-AA14-E2BB5B91746E}" type="datetime1">
              <a:rPr lang="en-US" smtClean="0"/>
              <a:t>9/14/2017</a:t>
            </a:fld>
            <a:endParaRPr lang="en-US" dirty="0"/>
          </a:p>
        </p:txBody>
      </p:sp>
      <p:sp>
        <p:nvSpPr>
          <p:cNvPr id="5" name="Footer Placeholder 4"/>
          <p:cNvSpPr>
            <a:spLocks noGrp="1"/>
          </p:cNvSpPr>
          <p:nvPr>
            <p:ph type="ftr" sz="quarter" idx="3"/>
          </p:nvPr>
        </p:nvSpPr>
        <p:spPr>
          <a:xfrm>
            <a:off x="3028950" y="6615810"/>
            <a:ext cx="3086100" cy="186205"/>
          </a:xfrm>
          <a:prstGeom prst="rect">
            <a:avLst/>
          </a:prstGeom>
        </p:spPr>
        <p:txBody>
          <a:bodyPr vert="horz" lIns="91440" tIns="45720" rIns="91440" bIns="45720" rtlCol="0" anchor="ctr"/>
          <a:lstStyle>
            <a:lvl1pPr algn="ctr">
              <a:defRPr sz="900" b="0" i="0">
                <a:solidFill>
                  <a:schemeClr val="bg1"/>
                </a:solidFill>
                <a:latin typeface="Arial" charset="0"/>
                <a:ea typeface="Arial" charset="0"/>
                <a:cs typeface="Arial" charset="0"/>
              </a:defRPr>
            </a:lvl1pPr>
          </a:lstStyle>
          <a:p>
            <a:r>
              <a:rPr lang="en-US" dirty="0" smtClean="0"/>
              <a:t>Meeting of the Board of Directors</a:t>
            </a:r>
            <a:endParaRPr lang="en-US" dirty="0"/>
          </a:p>
        </p:txBody>
      </p:sp>
      <p:sp>
        <p:nvSpPr>
          <p:cNvPr id="6" name="Slide Number Placeholder 5"/>
          <p:cNvSpPr>
            <a:spLocks noGrp="1"/>
          </p:cNvSpPr>
          <p:nvPr>
            <p:ph type="sldNum" sz="quarter" idx="4"/>
          </p:nvPr>
        </p:nvSpPr>
        <p:spPr>
          <a:xfrm>
            <a:off x="6915150" y="6615810"/>
            <a:ext cx="2057400" cy="18620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fld id="{C03C572F-E91C-7245-8E06-F16276EB8147}" type="slidenum">
              <a:rPr lang="en-US" smtClean="0"/>
              <a:pPr/>
              <a:t>‹#›</a:t>
            </a:fld>
            <a:endParaRPr lang="en-US" dirty="0"/>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pd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hpv/hcp/vacc-coverag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mmwr/volumes/66/wr/mm6633a2.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012" y="0"/>
            <a:ext cx="11946025" cy="4077887"/>
          </a:xfrm>
          <a:prstGeom prst="rect">
            <a:avLst/>
          </a:prstGeom>
        </p:spPr>
      </p:pic>
      <p:sp>
        <p:nvSpPr>
          <p:cNvPr id="2" name="Title 1"/>
          <p:cNvSpPr>
            <a:spLocks noGrp="1"/>
          </p:cNvSpPr>
          <p:nvPr>
            <p:ph type="ctrTitle"/>
          </p:nvPr>
        </p:nvSpPr>
        <p:spPr>
          <a:xfrm>
            <a:off x="3422276" y="4644321"/>
            <a:ext cx="5035924" cy="1215022"/>
          </a:xfrm>
        </p:spPr>
        <p:txBody>
          <a:bodyPr>
            <a:normAutofit fontScale="90000"/>
          </a:bodyPr>
          <a:lstStyle/>
          <a:p>
            <a:pPr algn="l"/>
            <a:r>
              <a:rPr lang="en-US" sz="3000" dirty="0" smtClean="0">
                <a:latin typeface="Helvetica Neue" charset="0"/>
                <a:ea typeface="Helvetica Neue" charset="0"/>
                <a:cs typeface="Helvetica Neue" charset="0"/>
              </a:rPr>
              <a:t>Understanding your Neighbor: Vaccination Advocacy Through Community Coalition Building</a:t>
            </a:r>
            <a:endParaRPr lang="en-US" sz="3000" dirty="0">
              <a:latin typeface="Helvetica Neue" charset="0"/>
              <a:ea typeface="Helvetica Neue" charset="0"/>
              <a:cs typeface="Helvetica Neue" charset="0"/>
            </a:endParaRPr>
          </a:p>
        </p:txBody>
      </p:sp>
      <p:sp>
        <p:nvSpPr>
          <p:cNvPr id="3" name="Subtitle 2"/>
          <p:cNvSpPr>
            <a:spLocks noGrp="1"/>
          </p:cNvSpPr>
          <p:nvPr>
            <p:ph type="subTitle" idx="1"/>
          </p:nvPr>
        </p:nvSpPr>
        <p:spPr>
          <a:xfrm>
            <a:off x="3422276" y="5990452"/>
            <a:ext cx="5035924" cy="344750"/>
          </a:xfrm>
        </p:spPr>
        <p:txBody>
          <a:bodyPr/>
          <a:lstStyle/>
          <a:p>
            <a:pPr algn="l"/>
            <a:r>
              <a:rPr lang="en-US" dirty="0" smtClean="0">
                <a:latin typeface="Helvetica Neue" charset="0"/>
                <a:ea typeface="Helvetica Neue" charset="0"/>
                <a:cs typeface="Helvetica Neue" charset="0"/>
              </a:rPr>
              <a:t>September 15, 2017</a:t>
            </a:r>
            <a:endParaRPr lang="en-US" dirty="0">
              <a:latin typeface="Helvetica Neue" charset="0"/>
              <a:ea typeface="Helvetica Neue" charset="0"/>
              <a:cs typeface="Helvetica Neue" charset="0"/>
            </a:endParaRPr>
          </a:p>
        </p:txBody>
      </p:sp>
      <p:sp>
        <p:nvSpPr>
          <p:cNvPr id="4" name="Rectangle 3"/>
          <p:cNvSpPr/>
          <p:nvPr/>
        </p:nvSpPr>
        <p:spPr>
          <a:xfrm>
            <a:off x="0" y="6636124"/>
            <a:ext cx="9144000" cy="221876"/>
          </a:xfrm>
          <a:prstGeom prst="rect">
            <a:avLst/>
          </a:prstGeom>
          <a:gradFill>
            <a:gsLst>
              <a:gs pos="0">
                <a:srgbClr val="37AA45"/>
              </a:gs>
              <a:gs pos="100000">
                <a:srgbClr val="14A0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22941" y="4811361"/>
            <a:ext cx="1893455" cy="1047982"/>
          </a:xfrm>
          <a:prstGeom prst="rect">
            <a:avLst/>
          </a:prstGeom>
        </p:spPr>
      </p:pic>
    </p:spTree>
    <p:extLst>
      <p:ext uri="{BB962C8B-B14F-4D97-AF65-F5344CB8AC3E}">
        <p14:creationId xmlns:p14="http://schemas.microsoft.com/office/powerpoint/2010/main" val="62863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HPV Vaccination Rates: </a:t>
            </a:r>
            <a:r>
              <a:rPr lang="en-US" i="1" dirty="0" smtClean="0"/>
              <a:t>Why?</a:t>
            </a:r>
            <a:endParaRPr lang="en-US"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9939073"/>
              </p:ext>
            </p:extLst>
          </p:nvPr>
        </p:nvGraphicFramePr>
        <p:xfrm>
          <a:off x="336551" y="2569549"/>
          <a:ext cx="8470899" cy="3753049"/>
        </p:xfrm>
        <a:graphic>
          <a:graphicData uri="http://schemas.openxmlformats.org/drawingml/2006/table">
            <a:tbl>
              <a:tblPr firstRow="1" bandRow="1">
                <a:tableStyleId>{5C22544A-7EE6-4342-B048-85BDC9FD1C3A}</a:tableStyleId>
              </a:tblPr>
              <a:tblGrid>
                <a:gridCol w="2823633"/>
                <a:gridCol w="2823633"/>
                <a:gridCol w="2823633"/>
              </a:tblGrid>
              <a:tr h="796489">
                <a:tc>
                  <a:txBody>
                    <a:bodyPr/>
                    <a:lstStyle/>
                    <a:p>
                      <a:pPr algn="ctr"/>
                      <a:r>
                        <a:rPr lang="en-US" sz="1400" dirty="0" smtClean="0">
                          <a:latin typeface="Helvetica Neue" charset="0"/>
                          <a:ea typeface="Helvetica Neue" charset="0"/>
                          <a:cs typeface="Helvetica Neue" charset="0"/>
                        </a:rPr>
                        <a:t>Prevent Cancer Foundation’s Survey Research Executive </a:t>
                      </a:r>
                      <a:r>
                        <a:rPr lang="en-US" sz="1400" baseline="0" dirty="0" smtClean="0">
                          <a:latin typeface="Helvetica Neue" charset="0"/>
                          <a:ea typeface="Helvetica Neue" charset="0"/>
                          <a:cs typeface="Helvetica Neue" charset="0"/>
                        </a:rPr>
                        <a:t> Summary, January 2016</a:t>
                      </a:r>
                      <a:endParaRPr lang="en-US" sz="1400" dirty="0">
                        <a:latin typeface="Helvetica Neue" charset="0"/>
                        <a:ea typeface="Helvetica Neue" charset="0"/>
                        <a:cs typeface="Helvetica Neue" charset="0"/>
                      </a:endParaRPr>
                    </a:p>
                  </a:txBody>
                  <a:tcPr/>
                </a:tc>
                <a:tc>
                  <a:txBody>
                    <a:bodyPr/>
                    <a:lstStyle/>
                    <a:p>
                      <a:pPr algn="ctr"/>
                      <a:r>
                        <a:rPr lang="en-US" sz="1400" dirty="0" smtClean="0">
                          <a:latin typeface="Helvetica Neue" charset="0"/>
                          <a:ea typeface="Helvetica Neue" charset="0"/>
                          <a:cs typeface="Helvetica Neue" charset="0"/>
                        </a:rPr>
                        <a:t>MD Anderson HPV Cancer Moonshot Data Presentation</a:t>
                      </a:r>
                      <a:endParaRPr lang="en-US" sz="1400" dirty="0">
                        <a:latin typeface="Helvetica Neue" charset="0"/>
                        <a:ea typeface="Helvetica Neue" charset="0"/>
                        <a:cs typeface="Helvetica Neue" charset="0"/>
                      </a:endParaRPr>
                    </a:p>
                  </a:txBody>
                  <a:tcPr/>
                </a:tc>
                <a:tc>
                  <a:txBody>
                    <a:bodyPr/>
                    <a:lstStyle/>
                    <a:p>
                      <a:pPr algn="ctr"/>
                      <a:r>
                        <a:rPr lang="en-US" sz="1400" dirty="0" smtClean="0">
                          <a:latin typeface="Helvetica Neue" charset="0"/>
                          <a:ea typeface="Helvetica Neue" charset="0"/>
                          <a:cs typeface="Helvetica Neue" charset="0"/>
                        </a:rPr>
                        <a:t>UCSD School of Medicine and </a:t>
                      </a:r>
                      <a:r>
                        <a:rPr lang="en-US" sz="1400" dirty="0" err="1" smtClean="0">
                          <a:latin typeface="Helvetica Neue" charset="0"/>
                          <a:ea typeface="Helvetica Neue" charset="0"/>
                          <a:cs typeface="Helvetica Neue" charset="0"/>
                        </a:rPr>
                        <a:t>Rady</a:t>
                      </a:r>
                      <a:r>
                        <a:rPr lang="en-US" sz="1400" dirty="0" smtClean="0">
                          <a:latin typeface="Helvetica Neue" charset="0"/>
                          <a:ea typeface="Helvetica Neue" charset="0"/>
                          <a:cs typeface="Helvetica Neue" charset="0"/>
                        </a:rPr>
                        <a:t> Children’s Hospital Presentation</a:t>
                      </a:r>
                      <a:endParaRPr lang="en-US" sz="1400" dirty="0">
                        <a:latin typeface="Helvetica Neue" charset="0"/>
                        <a:ea typeface="Helvetica Neue" charset="0"/>
                        <a:cs typeface="Helvetica Neue" charset="0"/>
                      </a:endParaRPr>
                    </a:p>
                  </a:txBody>
                  <a:tcPr/>
                </a:tc>
              </a:tr>
              <a:tr h="1333718">
                <a:tc>
                  <a:txBody>
                    <a:bodyPr/>
                    <a:lstStyle/>
                    <a:p>
                      <a:r>
                        <a:rPr lang="en-US" sz="1400" dirty="0" smtClean="0">
                          <a:latin typeface="Helvetica Neue" charset="0"/>
                          <a:ea typeface="Helvetica Neue" charset="0"/>
                          <a:cs typeface="Helvetica Neue" charset="0"/>
                        </a:rPr>
                        <a:t>More</a:t>
                      </a:r>
                      <a:r>
                        <a:rPr lang="en-US" sz="1400" baseline="0" dirty="0" smtClean="0">
                          <a:latin typeface="Helvetica Neue" charset="0"/>
                          <a:ea typeface="Helvetica Neue" charset="0"/>
                          <a:cs typeface="Helvetica Neue" charset="0"/>
                        </a:rPr>
                        <a:t> than half (</a:t>
                      </a:r>
                      <a:r>
                        <a:rPr lang="en-US" sz="1400" b="1" baseline="0" dirty="0" smtClean="0">
                          <a:latin typeface="Helvetica Neue" charset="0"/>
                          <a:ea typeface="Helvetica Neue" charset="0"/>
                          <a:cs typeface="Helvetica Neue" charset="0"/>
                        </a:rPr>
                        <a:t>53%</a:t>
                      </a:r>
                      <a:r>
                        <a:rPr lang="en-US" sz="1400" baseline="0" dirty="0" smtClean="0">
                          <a:latin typeface="Helvetica Neue" charset="0"/>
                          <a:ea typeface="Helvetica Neue" charset="0"/>
                          <a:cs typeface="Helvetica Neue" charset="0"/>
                        </a:rPr>
                        <a:t>) of adults are not aware HPV can lead to cancer if untreated, and </a:t>
                      </a:r>
                      <a:r>
                        <a:rPr lang="en-US" sz="1400" b="1" baseline="0" dirty="0" smtClean="0">
                          <a:latin typeface="Helvetica Neue" charset="0"/>
                          <a:ea typeface="Helvetica Neue" charset="0"/>
                          <a:cs typeface="Helvetica Neue" charset="0"/>
                        </a:rPr>
                        <a:t>57% </a:t>
                      </a:r>
                      <a:r>
                        <a:rPr lang="en-US" sz="1400" baseline="0" dirty="0" smtClean="0">
                          <a:latin typeface="Helvetica Neue" charset="0"/>
                          <a:ea typeface="Helvetica Neue" charset="0"/>
                          <a:cs typeface="Helvetica Neue" charset="0"/>
                        </a:rPr>
                        <a:t>are not aware that the HPV vaccine can significantly reduce the risk of certain cancers.</a:t>
                      </a:r>
                      <a:endParaRPr lang="en-US" sz="1400" dirty="0">
                        <a:latin typeface="Helvetica Neue" charset="0"/>
                        <a:ea typeface="Helvetica Neue" charset="0"/>
                        <a:cs typeface="Helvetica Neue" charset="0"/>
                      </a:endParaRPr>
                    </a:p>
                  </a:txBody>
                  <a:tcPr/>
                </a:tc>
                <a:tc>
                  <a:txBody>
                    <a:bodyPr/>
                    <a:lstStyle/>
                    <a:p>
                      <a:r>
                        <a:rPr lang="en-US" sz="1400" dirty="0" smtClean="0">
                          <a:latin typeface="Helvetica Neue" charset="0"/>
                          <a:ea typeface="Helvetica Neue" charset="0"/>
                          <a:cs typeface="Helvetica Neue" charset="0"/>
                        </a:rPr>
                        <a:t>Providers don’t recommend or</a:t>
                      </a:r>
                      <a:r>
                        <a:rPr lang="en-US" sz="1400" baseline="0" dirty="0" smtClean="0">
                          <a:latin typeface="Helvetica Neue" charset="0"/>
                          <a:ea typeface="Helvetica Neue" charset="0"/>
                          <a:cs typeface="Helvetica Neue" charset="0"/>
                        </a:rPr>
                        <a:t> don’t recommend strongly enough; may lack knowledge about HPV or the vaccine.</a:t>
                      </a:r>
                    </a:p>
                    <a:p>
                      <a:endParaRPr lang="en-US" sz="1400" baseline="0" dirty="0" smtClean="0">
                        <a:latin typeface="Helvetica Neue" charset="0"/>
                        <a:ea typeface="Helvetica Neue" charset="0"/>
                        <a:cs typeface="Helvetica Neue" charset="0"/>
                      </a:endParaRPr>
                    </a:p>
                    <a:p>
                      <a:r>
                        <a:rPr lang="en-US" sz="1400" baseline="0" dirty="0" smtClean="0">
                          <a:latin typeface="Helvetica Neue" charset="0"/>
                          <a:ea typeface="Helvetica Neue" charset="0"/>
                          <a:cs typeface="Helvetica Neue" charset="0"/>
                        </a:rPr>
                        <a:t>Recommend too late, post-exposure.</a:t>
                      </a:r>
                      <a:endParaRPr lang="en-US" sz="1400" dirty="0">
                        <a:latin typeface="Helvetica Neue" charset="0"/>
                        <a:ea typeface="Helvetica Neue" charset="0"/>
                        <a:cs typeface="Helvetica Neue" charset="0"/>
                      </a:endParaRPr>
                    </a:p>
                  </a:txBody>
                  <a:tcPr/>
                </a:tc>
                <a:tc>
                  <a:txBody>
                    <a:bodyPr/>
                    <a:lstStyle/>
                    <a:p>
                      <a:r>
                        <a:rPr lang="en-US" sz="1400" dirty="0" smtClean="0">
                          <a:latin typeface="Helvetica Neue" charset="0"/>
                          <a:ea typeface="Helvetica Neue" charset="0"/>
                          <a:cs typeface="Helvetica Neue" charset="0"/>
                        </a:rPr>
                        <a:t>Sexual</a:t>
                      </a:r>
                      <a:r>
                        <a:rPr lang="en-US" sz="1400" baseline="0" dirty="0" smtClean="0">
                          <a:latin typeface="Helvetica Neue" charset="0"/>
                          <a:ea typeface="Helvetica Neue" charset="0"/>
                          <a:cs typeface="Helvetica Neue" charset="0"/>
                        </a:rPr>
                        <a:t> stigma </a:t>
                      </a:r>
                      <a:r>
                        <a:rPr lang="mr-IN" sz="1400" baseline="0" dirty="0" smtClean="0">
                          <a:latin typeface="Helvetica Neue" charset="0"/>
                          <a:ea typeface="Helvetica Neue" charset="0"/>
                          <a:cs typeface="Helvetica Neue" charset="0"/>
                        </a:rPr>
                        <a:t>–</a:t>
                      </a:r>
                      <a:r>
                        <a:rPr lang="en-US" sz="1400" baseline="0" dirty="0" smtClean="0">
                          <a:latin typeface="Helvetica Neue" charset="0"/>
                          <a:ea typeface="Helvetica Neue" charset="0"/>
                          <a:cs typeface="Helvetica Neue" charset="0"/>
                        </a:rPr>
                        <a:t> it’s a topic many want to avoid.</a:t>
                      </a:r>
                    </a:p>
                    <a:p>
                      <a:endParaRPr lang="en-US" sz="1400" baseline="0" dirty="0" smtClean="0">
                        <a:latin typeface="Helvetica Neue" charset="0"/>
                        <a:ea typeface="Helvetica Neue" charset="0"/>
                        <a:cs typeface="Helvetica Neue" charset="0"/>
                      </a:endParaRPr>
                    </a:p>
                    <a:p>
                      <a:r>
                        <a:rPr lang="en-US" sz="1400" baseline="0" dirty="0" smtClean="0">
                          <a:latin typeface="Helvetica Neue" charset="0"/>
                          <a:ea typeface="Helvetica Neue" charset="0"/>
                          <a:cs typeface="Helvetica Neue" charset="0"/>
                        </a:rPr>
                        <a:t>Pediatricians don’t see or treat the cancers that HPV causes.</a:t>
                      </a:r>
                      <a:endParaRPr lang="en-US" sz="1400" dirty="0">
                        <a:latin typeface="Helvetica Neue" charset="0"/>
                        <a:ea typeface="Helvetica Neue" charset="0"/>
                        <a:cs typeface="Helvetica Neue" charset="0"/>
                      </a:endParaRPr>
                    </a:p>
                  </a:txBody>
                  <a:tcPr/>
                </a:tc>
              </a:tr>
              <a:tr h="1333718">
                <a:tc>
                  <a:txBody>
                    <a:bodyPr/>
                    <a:lstStyle/>
                    <a:p>
                      <a:r>
                        <a:rPr lang="en-US" sz="1400" b="1" dirty="0" smtClean="0">
                          <a:latin typeface="Helvetica Neue" charset="0"/>
                          <a:ea typeface="Helvetica Neue" charset="0"/>
                          <a:cs typeface="Helvetica Neue" charset="0"/>
                        </a:rPr>
                        <a:t>Less</a:t>
                      </a:r>
                      <a:r>
                        <a:rPr lang="en-US" sz="1400" b="1" baseline="0" dirty="0" smtClean="0">
                          <a:latin typeface="Helvetica Neue" charset="0"/>
                          <a:ea typeface="Helvetica Neue" charset="0"/>
                          <a:cs typeface="Helvetica Neue" charset="0"/>
                        </a:rPr>
                        <a:t> than 1/5</a:t>
                      </a:r>
                      <a:r>
                        <a:rPr lang="en-US" sz="1400" b="1" baseline="30000" dirty="0" smtClean="0">
                          <a:latin typeface="Helvetica Neue" charset="0"/>
                          <a:ea typeface="Helvetica Neue" charset="0"/>
                          <a:cs typeface="Helvetica Neue" charset="0"/>
                        </a:rPr>
                        <a:t>th</a:t>
                      </a:r>
                      <a:r>
                        <a:rPr lang="en-US" sz="1400" b="1" baseline="0" dirty="0" smtClean="0">
                          <a:latin typeface="Helvetica Neue" charset="0"/>
                          <a:ea typeface="Helvetica Neue" charset="0"/>
                          <a:cs typeface="Helvetica Neue" charset="0"/>
                        </a:rPr>
                        <a:t> </a:t>
                      </a:r>
                      <a:r>
                        <a:rPr lang="en-US" sz="1400" b="1" dirty="0" smtClean="0">
                          <a:latin typeface="Helvetica Neue" charset="0"/>
                          <a:ea typeface="Helvetica Neue" charset="0"/>
                          <a:cs typeface="Helvetica Neue" charset="0"/>
                        </a:rPr>
                        <a:t> </a:t>
                      </a:r>
                      <a:r>
                        <a:rPr lang="en-US" sz="1400" dirty="0" smtClean="0">
                          <a:latin typeface="Helvetica Neue" charset="0"/>
                          <a:ea typeface="Helvetica Neue" charset="0"/>
                          <a:cs typeface="Helvetica Neue" charset="0"/>
                        </a:rPr>
                        <a:t>of African American females  and </a:t>
                      </a:r>
                      <a:r>
                        <a:rPr lang="en-US" sz="1400" b="1" dirty="0" smtClean="0">
                          <a:latin typeface="Helvetica Neue" charset="0"/>
                          <a:ea typeface="Helvetica Neue" charset="0"/>
                          <a:cs typeface="Helvetica Neue" charset="0"/>
                        </a:rPr>
                        <a:t>1/6</a:t>
                      </a:r>
                      <a:r>
                        <a:rPr lang="en-US" sz="1400" b="1" baseline="30000" dirty="0" smtClean="0">
                          <a:latin typeface="Helvetica Neue" charset="0"/>
                          <a:ea typeface="Helvetica Neue" charset="0"/>
                          <a:cs typeface="Helvetica Neue" charset="0"/>
                        </a:rPr>
                        <a:t>th</a:t>
                      </a:r>
                      <a:r>
                        <a:rPr lang="en-US" sz="1400" dirty="0" smtClean="0">
                          <a:latin typeface="Helvetica Neue" charset="0"/>
                          <a:ea typeface="Helvetica Neue" charset="0"/>
                          <a:cs typeface="Helvetica Neue" charset="0"/>
                        </a:rPr>
                        <a:t> of Hispanic</a:t>
                      </a:r>
                      <a:r>
                        <a:rPr lang="en-US" sz="1400" baseline="0" dirty="0" smtClean="0">
                          <a:latin typeface="Helvetica Neue" charset="0"/>
                          <a:ea typeface="Helvetica Neue" charset="0"/>
                          <a:cs typeface="Helvetica Neue" charset="0"/>
                        </a:rPr>
                        <a:t> adults </a:t>
                      </a:r>
                      <a:r>
                        <a:rPr lang="en-US" sz="1400" dirty="0" smtClean="0">
                          <a:latin typeface="Helvetica Neue" charset="0"/>
                          <a:ea typeface="Helvetica Neue" charset="0"/>
                          <a:cs typeface="Helvetica Neue" charset="0"/>
                        </a:rPr>
                        <a:t>were aware that each</a:t>
                      </a:r>
                      <a:r>
                        <a:rPr lang="en-US" sz="1400" baseline="0" dirty="0" smtClean="0">
                          <a:latin typeface="Helvetica Neue" charset="0"/>
                          <a:ea typeface="Helvetica Neue" charset="0"/>
                          <a:cs typeface="Helvetica Neue" charset="0"/>
                        </a:rPr>
                        <a:t> racial group</a:t>
                      </a:r>
                      <a:r>
                        <a:rPr lang="en-US" sz="1400" dirty="0" smtClean="0">
                          <a:latin typeface="Helvetica Neue" charset="0"/>
                          <a:ea typeface="Helvetica Neue" charset="0"/>
                          <a:cs typeface="Helvetica Neue" charset="0"/>
                        </a:rPr>
                        <a:t> were at</a:t>
                      </a:r>
                      <a:r>
                        <a:rPr lang="en-US" sz="1400" baseline="0" dirty="0" smtClean="0">
                          <a:latin typeface="Helvetica Neue" charset="0"/>
                          <a:ea typeface="Helvetica Neue" charset="0"/>
                          <a:cs typeface="Helvetica Neue" charset="0"/>
                        </a:rPr>
                        <a:t> respectively higher risks of certain HPV-associated cancers.</a:t>
                      </a:r>
                      <a:endParaRPr lang="en-US" sz="1400" dirty="0">
                        <a:latin typeface="Helvetica Neue" charset="0"/>
                        <a:ea typeface="Helvetica Neue" charset="0"/>
                        <a:cs typeface="Helvetica Neue" charset="0"/>
                      </a:endParaRPr>
                    </a:p>
                  </a:txBody>
                  <a:tcPr/>
                </a:tc>
                <a:tc>
                  <a:txBody>
                    <a:bodyPr/>
                    <a:lstStyle/>
                    <a:p>
                      <a:r>
                        <a:rPr lang="en-US" sz="1400" dirty="0" smtClean="0">
                          <a:latin typeface="Helvetica Neue" charset="0"/>
                          <a:ea typeface="Helvetica Neue" charset="0"/>
                          <a:cs typeface="Helvetica Neue" charset="0"/>
                        </a:rPr>
                        <a:t>Fewer</a:t>
                      </a:r>
                      <a:r>
                        <a:rPr lang="en-US" sz="1400" baseline="0" dirty="0" smtClean="0">
                          <a:latin typeface="Helvetica Neue" charset="0"/>
                          <a:ea typeface="Helvetica Neue" charset="0"/>
                          <a:cs typeface="Helvetica Neue" charset="0"/>
                        </a:rPr>
                        <a:t> scheduled adolescent doctors’ </a:t>
                      </a:r>
                      <a:r>
                        <a:rPr lang="en-US" sz="1400" baseline="0" dirty="0" err="1" smtClean="0">
                          <a:latin typeface="Helvetica Neue" charset="0"/>
                          <a:ea typeface="Helvetica Neue" charset="0"/>
                          <a:cs typeface="Helvetica Neue" charset="0"/>
                        </a:rPr>
                        <a:t>appts</a:t>
                      </a:r>
                      <a:r>
                        <a:rPr lang="en-US" sz="1400" baseline="0" dirty="0" smtClean="0">
                          <a:latin typeface="Helvetica Neue" charset="0"/>
                          <a:ea typeface="Helvetica Neue" charset="0"/>
                          <a:cs typeface="Helvetica Neue" charset="0"/>
                        </a:rPr>
                        <a:t>. - fewer opportunities.</a:t>
                      </a:r>
                    </a:p>
                    <a:p>
                      <a:endParaRPr lang="en-US" sz="1400" baseline="0" dirty="0" smtClean="0">
                        <a:latin typeface="Helvetica Neue" charset="0"/>
                        <a:ea typeface="Helvetica Neue" charset="0"/>
                        <a:cs typeface="Helvetica Neue" charset="0"/>
                      </a:endParaRPr>
                    </a:p>
                    <a:p>
                      <a:r>
                        <a:rPr lang="en-US" sz="1400" baseline="0" dirty="0" smtClean="0">
                          <a:latin typeface="Helvetica Neue" charset="0"/>
                          <a:ea typeface="Helvetica Neue" charset="0"/>
                          <a:cs typeface="Helvetica Neue" charset="0"/>
                        </a:rPr>
                        <a:t>Poor communication on subject matter.</a:t>
                      </a:r>
                      <a:endParaRPr lang="en-US" sz="1400" dirty="0">
                        <a:latin typeface="Helvetica Neue" charset="0"/>
                        <a:ea typeface="Helvetica Neue" charset="0"/>
                        <a:cs typeface="Helvetica Neue" charset="0"/>
                      </a:endParaRPr>
                    </a:p>
                  </a:txBody>
                  <a:tcPr/>
                </a:tc>
                <a:tc>
                  <a:txBody>
                    <a:bodyPr/>
                    <a:lstStyle/>
                    <a:p>
                      <a:r>
                        <a:rPr lang="en-US" sz="1400" dirty="0" smtClean="0">
                          <a:latin typeface="Helvetica Neue" charset="0"/>
                          <a:ea typeface="Helvetica Neue" charset="0"/>
                          <a:cs typeface="Helvetica Neue" charset="0"/>
                        </a:rPr>
                        <a:t>Multiples vaccine doses make vax</a:t>
                      </a:r>
                      <a:r>
                        <a:rPr lang="en-US" sz="1400" baseline="0" dirty="0" smtClean="0">
                          <a:latin typeface="Helvetica Neue" charset="0"/>
                          <a:ea typeface="Helvetica Neue" charset="0"/>
                          <a:cs typeface="Helvetica Neue" charset="0"/>
                        </a:rPr>
                        <a:t> cycle tougher to complete than other ‘one and done’ shots.</a:t>
                      </a:r>
                    </a:p>
                    <a:p>
                      <a:endParaRPr lang="en-US" sz="1400" baseline="0" dirty="0" smtClean="0">
                        <a:latin typeface="Helvetica Neue" charset="0"/>
                        <a:ea typeface="Helvetica Neue" charset="0"/>
                        <a:cs typeface="Helvetica Neue" charset="0"/>
                      </a:endParaRPr>
                    </a:p>
                    <a:p>
                      <a:r>
                        <a:rPr lang="en-US" sz="1400" baseline="0" dirty="0" smtClean="0">
                          <a:latin typeface="Helvetica Neue" charset="0"/>
                          <a:ea typeface="Helvetica Neue" charset="0"/>
                          <a:cs typeface="Helvetica Neue" charset="0"/>
                        </a:rPr>
                        <a:t>Adolescent population is hard to reach.</a:t>
                      </a:r>
                      <a:endParaRPr lang="en-US" sz="1400" dirty="0">
                        <a:latin typeface="Helvetica Neue" charset="0"/>
                        <a:ea typeface="Helvetica Neue" charset="0"/>
                        <a:cs typeface="Helvetica Neue" charset="0"/>
                      </a:endParaRPr>
                    </a:p>
                  </a:txBody>
                  <a:tcPr/>
                </a:tc>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10</a:t>
            </a:fld>
            <a:endParaRPr lang="en-US"/>
          </a:p>
        </p:txBody>
      </p:sp>
      <p:sp>
        <p:nvSpPr>
          <p:cNvPr id="6" name="TextBox 5"/>
          <p:cNvSpPr txBox="1"/>
          <p:nvPr/>
        </p:nvSpPr>
        <p:spPr>
          <a:xfrm>
            <a:off x="258143" y="1079357"/>
            <a:ext cx="8627715" cy="1231106"/>
          </a:xfrm>
          <a:prstGeom prst="rect">
            <a:avLst/>
          </a:prstGeom>
          <a:noFill/>
        </p:spPr>
        <p:txBody>
          <a:bodyPr wrap="square" rtlCol="0">
            <a:spAutoFit/>
          </a:bodyPr>
          <a:lstStyle/>
          <a:p>
            <a:pPr algn="ctr"/>
            <a:endParaRPr lang="en-US" sz="1400" b="1" dirty="0">
              <a:solidFill>
                <a:srgbClr val="37AA45"/>
              </a:solidFill>
              <a:latin typeface="Helvetica Neue" charset="0"/>
              <a:ea typeface="Helvetica Neue" charset="0"/>
              <a:cs typeface="Helvetica Neue" charset="0"/>
            </a:endParaRPr>
          </a:p>
          <a:p>
            <a:pPr algn="ctr"/>
            <a:r>
              <a:rPr lang="en-US" sz="1500" b="1" dirty="0" smtClean="0">
                <a:solidFill>
                  <a:srgbClr val="37AA45"/>
                </a:solidFill>
                <a:latin typeface="Helvetica Neue" charset="0"/>
                <a:ea typeface="Helvetica Neue" charset="0"/>
                <a:cs typeface="Helvetica Neue" charset="0"/>
              </a:rPr>
              <a:t>Our journey into education and advocacy has shown us the low rates are driven by varied reasons, all of which need to be understood and addressed. </a:t>
            </a:r>
          </a:p>
          <a:p>
            <a:pPr algn="ctr"/>
            <a:endParaRPr lang="en-US" sz="1500" b="1" dirty="0" smtClean="0">
              <a:solidFill>
                <a:srgbClr val="5F6060"/>
              </a:solidFill>
              <a:latin typeface="Helvetica Neue" charset="0"/>
              <a:ea typeface="Helvetica Neue" charset="0"/>
              <a:cs typeface="Helvetica Neue" charset="0"/>
            </a:endParaRPr>
          </a:p>
          <a:p>
            <a:pPr algn="ctr"/>
            <a:r>
              <a:rPr lang="en-US" sz="1500" b="1" dirty="0" smtClean="0">
                <a:solidFill>
                  <a:srgbClr val="37AA45"/>
                </a:solidFill>
                <a:latin typeface="Helvetica Neue" charset="0"/>
                <a:ea typeface="Helvetica Neue" charset="0"/>
                <a:cs typeface="Helvetica Neue" charset="0"/>
              </a:rPr>
              <a:t>To effectively raise rates, we need to understand the different “whys.”</a:t>
            </a:r>
            <a:endParaRPr lang="en-US" sz="1500" dirty="0">
              <a:solidFill>
                <a:srgbClr val="37AA45"/>
              </a:solidFill>
            </a:endParaRPr>
          </a:p>
        </p:txBody>
      </p:sp>
    </p:spTree>
    <p:extLst>
      <p:ext uri="{BB962C8B-B14F-4D97-AF65-F5344CB8AC3E}">
        <p14:creationId xmlns:p14="http://schemas.microsoft.com/office/powerpoint/2010/main" val="2103862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Vaccination Uptake: The Impact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11</a:t>
            </a:fld>
            <a:endParaRPr lang="en-US"/>
          </a:p>
        </p:txBody>
      </p:sp>
      <p:sp>
        <p:nvSpPr>
          <p:cNvPr id="6" name="Content Placeholder 5"/>
          <p:cNvSpPr>
            <a:spLocks noGrp="1"/>
          </p:cNvSpPr>
          <p:nvPr>
            <p:ph idx="1"/>
          </p:nvPr>
        </p:nvSpPr>
        <p:spPr>
          <a:xfrm>
            <a:off x="500904" y="1167146"/>
            <a:ext cx="8471646" cy="478252"/>
          </a:xfrm>
        </p:spPr>
        <p:txBody>
          <a:bodyPr>
            <a:normAutofit fontScale="92500" lnSpcReduction="10000"/>
          </a:bodyPr>
          <a:lstStyle/>
          <a:p>
            <a:pPr marL="0" indent="0" algn="ctr">
              <a:buNone/>
            </a:pPr>
            <a:r>
              <a:rPr lang="en-US" b="1" dirty="0" smtClean="0">
                <a:solidFill>
                  <a:srgbClr val="37AA45"/>
                </a:solidFill>
              </a:rPr>
              <a:t>The results of this incremental increase in vaccination have translated into a </a:t>
            </a:r>
            <a:r>
              <a:rPr lang="en-US" b="1" dirty="0" smtClean="0">
                <a:solidFill>
                  <a:srgbClr val="FF0000"/>
                </a:solidFill>
              </a:rPr>
              <a:t>71% decrease </a:t>
            </a:r>
            <a:r>
              <a:rPr lang="en-US" b="1" dirty="0" smtClean="0">
                <a:solidFill>
                  <a:srgbClr val="37AA45"/>
                </a:solidFill>
              </a:rPr>
              <a:t>in HPV infection types that cause most HPV cancers and genital warts among teen girls.</a:t>
            </a:r>
            <a:endParaRPr lang="en-US" b="1" dirty="0">
              <a:solidFill>
                <a:srgbClr val="37AA45"/>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668" y="1759830"/>
            <a:ext cx="6136119" cy="4741547"/>
          </a:xfrm>
          <a:prstGeom prst="rect">
            <a:avLst/>
          </a:prstGeom>
        </p:spPr>
      </p:pic>
    </p:spTree>
    <p:extLst>
      <p:ext uri="{BB962C8B-B14F-4D97-AF65-F5344CB8AC3E}">
        <p14:creationId xmlns:p14="http://schemas.microsoft.com/office/powerpoint/2010/main" val="49183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Vaccination Resistance: The Consequences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09" y="1551913"/>
            <a:ext cx="5297273" cy="3590769"/>
          </a:xfrm>
          <a:prstGeom prst="rect">
            <a:avLst/>
          </a:prstGeom>
        </p:spPr>
      </p:pic>
      <p:sp>
        <p:nvSpPr>
          <p:cNvPr id="6" name="Content Placeholder 5"/>
          <p:cNvSpPr>
            <a:spLocks noGrp="1"/>
          </p:cNvSpPr>
          <p:nvPr>
            <p:ph idx="1"/>
          </p:nvPr>
        </p:nvSpPr>
        <p:spPr>
          <a:xfrm>
            <a:off x="336177" y="5714727"/>
            <a:ext cx="8471646" cy="709765"/>
          </a:xfrm>
        </p:spPr>
        <p:txBody>
          <a:bodyPr>
            <a:normAutofit fontScale="85000" lnSpcReduction="10000"/>
          </a:bodyPr>
          <a:lstStyle/>
          <a:p>
            <a:pPr marL="0" indent="0" algn="ctr">
              <a:buNone/>
            </a:pPr>
            <a:r>
              <a:rPr lang="en-US" b="1" dirty="0" smtClean="0">
                <a:solidFill>
                  <a:srgbClr val="37AA45"/>
                </a:solidFill>
              </a:rPr>
              <a:t>As shown in this example, even slight percentage point drops can have devastating consequences on disease incidence, quality of life, and public health costs. In the case of the HPV vaccine, the downstream consequences include cancer and associated costs of cancer care.</a:t>
            </a:r>
            <a:endParaRPr lang="en-US" b="1" dirty="0">
              <a:solidFill>
                <a:srgbClr val="37AA45"/>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112" y="1228707"/>
            <a:ext cx="2995815" cy="4133002"/>
          </a:xfrm>
          <a:prstGeom prst="rect">
            <a:avLst/>
          </a:prstGeom>
        </p:spPr>
      </p:pic>
    </p:spTree>
    <p:extLst>
      <p:ext uri="{BB962C8B-B14F-4D97-AF65-F5344CB8AC3E}">
        <p14:creationId xmlns:p14="http://schemas.microsoft.com/office/powerpoint/2010/main" val="150345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Helvetica Neue" charset="0"/>
                <a:ea typeface="Helvetica Neue" charset="0"/>
                <a:cs typeface="Helvetica Neue" charset="0"/>
              </a:rPr>
              <a:t>Communal Alignment: Gathering Data in San Diego</a:t>
            </a:r>
            <a:endParaRPr lang="en-US" dirty="0">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p:txBody>
          <a:bodyPr/>
          <a:lstStyle/>
          <a:p>
            <a:fld id="{C03C572F-E91C-7245-8E06-F16276EB8147}" type="slidenum">
              <a:rPr lang="en-US" smtClean="0"/>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17616731"/>
              </p:ext>
            </p:extLst>
          </p:nvPr>
        </p:nvGraphicFramePr>
        <p:xfrm>
          <a:off x="640771" y="1166118"/>
          <a:ext cx="7862458" cy="5249644"/>
        </p:xfrm>
        <a:graphic>
          <a:graphicData uri="http://schemas.openxmlformats.org/drawingml/2006/table">
            <a:tbl>
              <a:tblPr firstRow="1" bandRow="1">
                <a:tableStyleId>{5C22544A-7EE6-4342-B048-85BDC9FD1C3A}</a:tableStyleId>
              </a:tblPr>
              <a:tblGrid>
                <a:gridCol w="3931229"/>
                <a:gridCol w="3931229"/>
              </a:tblGrid>
              <a:tr h="525407">
                <a:tc>
                  <a:txBody>
                    <a:bodyPr/>
                    <a:lstStyle/>
                    <a:p>
                      <a:pPr algn="ctr"/>
                      <a:endParaRPr lang="en-US" sz="1200" dirty="0" smtClean="0">
                        <a:latin typeface="Helvetica Neue" charset="0"/>
                        <a:ea typeface="Helvetica Neue" charset="0"/>
                        <a:cs typeface="Helvetica Neue" charset="0"/>
                      </a:endParaRPr>
                    </a:p>
                    <a:p>
                      <a:pPr algn="ctr"/>
                      <a:r>
                        <a:rPr lang="en-US" sz="1500" dirty="0" smtClean="0">
                          <a:latin typeface="Helvetica Neue" charset="0"/>
                          <a:ea typeface="Helvetica Neue" charset="0"/>
                          <a:cs typeface="Helvetica Neue" charset="0"/>
                        </a:rPr>
                        <a:t>Solution</a:t>
                      </a:r>
                      <a:endParaRPr lang="en-US" sz="1500" dirty="0">
                        <a:latin typeface="Helvetica Neue" charset="0"/>
                        <a:ea typeface="Helvetica Neue" charset="0"/>
                        <a:cs typeface="Helvetica Neue" charset="0"/>
                      </a:endParaRPr>
                    </a:p>
                  </a:txBody>
                  <a:tcPr>
                    <a:solidFill>
                      <a:srgbClr val="1B75BC"/>
                    </a:solidFill>
                  </a:tcPr>
                </a:tc>
                <a:tc>
                  <a:txBody>
                    <a:bodyPr/>
                    <a:lstStyle/>
                    <a:p>
                      <a:pPr algn="ctr"/>
                      <a:endParaRPr lang="en-US" sz="1200" dirty="0" smtClean="0">
                        <a:latin typeface="Helvetica Neue" charset="0"/>
                        <a:ea typeface="Helvetica Neue" charset="0"/>
                        <a:cs typeface="Helvetica Neue" charset="0"/>
                      </a:endParaRPr>
                    </a:p>
                    <a:p>
                      <a:pPr algn="ctr"/>
                      <a:r>
                        <a:rPr lang="en-US" sz="1500" dirty="0" smtClean="0">
                          <a:latin typeface="Helvetica Neue" charset="0"/>
                          <a:ea typeface="Helvetica Neue" charset="0"/>
                          <a:cs typeface="Helvetica Neue" charset="0"/>
                        </a:rPr>
                        <a:t>Next</a:t>
                      </a:r>
                      <a:r>
                        <a:rPr lang="en-US" sz="1500" baseline="0" dirty="0" smtClean="0">
                          <a:latin typeface="Helvetica Neue" charset="0"/>
                          <a:ea typeface="Helvetica Neue" charset="0"/>
                          <a:cs typeface="Helvetica Neue" charset="0"/>
                        </a:rPr>
                        <a:t> Steps</a:t>
                      </a:r>
                      <a:endParaRPr lang="en-US" sz="1500" dirty="0">
                        <a:latin typeface="Helvetica Neue" charset="0"/>
                        <a:ea typeface="Helvetica Neue" charset="0"/>
                        <a:cs typeface="Helvetica Neue" charset="0"/>
                      </a:endParaRPr>
                    </a:p>
                  </a:txBody>
                  <a:tcPr>
                    <a:solidFill>
                      <a:srgbClr val="1B75BC"/>
                    </a:solidFill>
                  </a:tcPr>
                </a:tc>
              </a:tr>
              <a:tr h="1451522">
                <a:tc>
                  <a:txBody>
                    <a:bodyPr/>
                    <a:lstStyle/>
                    <a:p>
                      <a:r>
                        <a:rPr lang="en-US" sz="1500" kern="1200" dirty="0" smtClean="0">
                          <a:solidFill>
                            <a:schemeClr val="dk1"/>
                          </a:solidFill>
                          <a:effectLst/>
                          <a:latin typeface="Helvetica Neue" charset="0"/>
                          <a:ea typeface="Helvetica Neue" charset="0"/>
                          <a:cs typeface="Helvetica Neue" charset="0"/>
                        </a:rPr>
                        <a:t>IF has proposed a public health assessment and pilot field study</a:t>
                      </a:r>
                      <a:r>
                        <a:rPr lang="en-US" sz="1500" kern="1200" baseline="0" dirty="0" smtClean="0">
                          <a:solidFill>
                            <a:schemeClr val="dk1"/>
                          </a:solidFill>
                          <a:effectLst/>
                          <a:latin typeface="Helvetica Neue" charset="0"/>
                          <a:ea typeface="Helvetica Neue" charset="0"/>
                          <a:cs typeface="Helvetica Neue" charset="0"/>
                        </a:rPr>
                        <a:t> </a:t>
                      </a:r>
                      <a:r>
                        <a:rPr lang="en-US" sz="1500" kern="1200" dirty="0" smtClean="0">
                          <a:solidFill>
                            <a:schemeClr val="dk1"/>
                          </a:solidFill>
                          <a:effectLst/>
                          <a:latin typeface="Helvetica Neue" charset="0"/>
                          <a:ea typeface="Helvetica Neue" charset="0"/>
                          <a:cs typeface="Helvetica Neue" charset="0"/>
                        </a:rPr>
                        <a:t>to gather data specific to the populations that make up San Diego county</a:t>
                      </a:r>
                      <a:r>
                        <a:rPr lang="en-US" sz="1500" kern="1200" baseline="0" dirty="0" smtClean="0">
                          <a:solidFill>
                            <a:schemeClr val="dk1"/>
                          </a:solidFill>
                          <a:effectLst/>
                          <a:latin typeface="Helvetica Neue" charset="0"/>
                          <a:ea typeface="Helvetica Neue" charset="0"/>
                          <a:cs typeface="Helvetica Neue" charset="0"/>
                        </a:rPr>
                        <a:t> and form a basis for programming content.</a:t>
                      </a:r>
                      <a:endParaRPr lang="en-US" sz="1500" dirty="0">
                        <a:latin typeface="Helvetica Neue" charset="0"/>
                        <a:ea typeface="Helvetica Neue" charset="0"/>
                        <a:cs typeface="Helvetica Neue"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smtClean="0">
                          <a:solidFill>
                            <a:schemeClr val="dk1"/>
                          </a:solidFill>
                          <a:effectLst/>
                          <a:latin typeface="Helvetica Neue" charset="0"/>
                          <a:ea typeface="Helvetica Neue" charset="0"/>
                          <a:cs typeface="Helvetica Neue" charset="0"/>
                        </a:rPr>
                        <a:t>To</a:t>
                      </a:r>
                      <a:r>
                        <a:rPr lang="en-US" sz="1500" b="0" i="0" kern="1200" baseline="0" dirty="0" smtClean="0">
                          <a:solidFill>
                            <a:schemeClr val="dk1"/>
                          </a:solidFill>
                          <a:effectLst/>
                          <a:latin typeface="Helvetica Neue" charset="0"/>
                          <a:ea typeface="Helvetica Neue" charset="0"/>
                          <a:cs typeface="Helvetica Neue" charset="0"/>
                        </a:rPr>
                        <a:t> inform study design</a:t>
                      </a:r>
                      <a:r>
                        <a:rPr lang="en-US" sz="1500" b="0" i="0" kern="1200" dirty="0" smtClean="0">
                          <a:solidFill>
                            <a:schemeClr val="dk1"/>
                          </a:solidFill>
                          <a:effectLst/>
                          <a:latin typeface="Helvetica Neue" charset="0"/>
                          <a:ea typeface="Helvetica Neue" charset="0"/>
                          <a:cs typeface="Helvetica Neue" charset="0"/>
                        </a:rPr>
                        <a:t>, IF will work with HPV Think Tank advisors to provide preliminary, qualitative interviews on</a:t>
                      </a:r>
                      <a:r>
                        <a:rPr lang="en-US" sz="1500" b="0" i="0" kern="1200" baseline="0" dirty="0" smtClean="0">
                          <a:solidFill>
                            <a:schemeClr val="dk1"/>
                          </a:solidFill>
                          <a:effectLst/>
                          <a:latin typeface="Helvetica Neue" charset="0"/>
                          <a:ea typeface="Helvetica Neue" charset="0"/>
                          <a:cs typeface="Helvetica Neue" charset="0"/>
                        </a:rPr>
                        <a:t> local challenges in upping HPV vaccination rates. Data will inform study aims and methods.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Helvetica Neue" charset="0"/>
                        <a:ea typeface="Helvetica Neue" charset="0"/>
                        <a:cs typeface="Helvetica Neue" charset="0"/>
                      </a:endParaRPr>
                    </a:p>
                  </a:txBody>
                  <a:tcPr/>
                </a:tc>
              </a:tr>
              <a:tr h="1535617">
                <a:tc>
                  <a:txBody>
                    <a:bodyPr/>
                    <a:lstStyle/>
                    <a:p>
                      <a:r>
                        <a:rPr lang="en-US" sz="1500" kern="1200" dirty="0" smtClean="0">
                          <a:solidFill>
                            <a:schemeClr val="dk1"/>
                          </a:solidFill>
                          <a:effectLst/>
                          <a:latin typeface="Helvetica Neue" charset="0"/>
                          <a:ea typeface="Helvetica Neue" charset="0"/>
                          <a:cs typeface="Helvetica Neue" charset="0"/>
                        </a:rPr>
                        <a:t>The study is projected to be executed by SDSU public health student</a:t>
                      </a:r>
                      <a:r>
                        <a:rPr lang="en-US" sz="1500" b="0" i="0" kern="1200" dirty="0" smtClean="0">
                          <a:solidFill>
                            <a:schemeClr val="dk1"/>
                          </a:solidFill>
                          <a:effectLst/>
                          <a:latin typeface="Helvetica Neue" charset="0"/>
                          <a:ea typeface="Helvetica Neue" charset="0"/>
                          <a:cs typeface="Helvetica Neue" charset="0"/>
                        </a:rPr>
                        <a:t>s</a:t>
                      </a:r>
                      <a:r>
                        <a:rPr lang="en-US" sz="1500" b="0" i="0" kern="1200" baseline="0" dirty="0" smtClean="0">
                          <a:solidFill>
                            <a:schemeClr val="dk1"/>
                          </a:solidFill>
                          <a:effectLst/>
                          <a:latin typeface="Helvetica Neue" charset="0"/>
                          <a:ea typeface="Helvetica Neue" charset="0"/>
                          <a:cs typeface="Helvetica Neue" charset="0"/>
                        </a:rPr>
                        <a:t> </a:t>
                      </a:r>
                      <a:r>
                        <a:rPr lang="en-US" sz="1500" kern="1200" dirty="0" smtClean="0">
                          <a:solidFill>
                            <a:schemeClr val="dk1"/>
                          </a:solidFill>
                          <a:effectLst/>
                          <a:latin typeface="Helvetica Neue" charset="0"/>
                          <a:ea typeface="Helvetica Neue" charset="0"/>
                          <a:cs typeface="Helvetica Neue" charset="0"/>
                        </a:rPr>
                        <a:t>and aided by an</a:t>
                      </a:r>
                      <a:r>
                        <a:rPr lang="en-US" sz="1500" kern="1200" baseline="0" dirty="0" smtClean="0">
                          <a:solidFill>
                            <a:schemeClr val="dk1"/>
                          </a:solidFill>
                          <a:effectLst/>
                          <a:latin typeface="Helvetica Neue" charset="0"/>
                          <a:ea typeface="Helvetica Neue" charset="0"/>
                          <a:cs typeface="Helvetica Neue" charset="0"/>
                        </a:rPr>
                        <a:t> IF-initiated </a:t>
                      </a:r>
                      <a:r>
                        <a:rPr lang="en-US" sz="1500" kern="1200" dirty="0" smtClean="0">
                          <a:solidFill>
                            <a:schemeClr val="dk1"/>
                          </a:solidFill>
                          <a:effectLst/>
                          <a:latin typeface="Helvetica Neue" charset="0"/>
                          <a:ea typeface="Helvetica Neue" charset="0"/>
                          <a:cs typeface="Helvetica Neue" charset="0"/>
                        </a:rPr>
                        <a:t>HPV Think Tank</a:t>
                      </a:r>
                      <a:r>
                        <a:rPr lang="en-US" sz="1500" kern="1200" baseline="0" dirty="0" smtClean="0">
                          <a:solidFill>
                            <a:schemeClr val="dk1"/>
                          </a:solidFill>
                          <a:effectLst/>
                          <a:latin typeface="Helvetica Neue" charset="0"/>
                          <a:ea typeface="Helvetica Neue" charset="0"/>
                          <a:cs typeface="Helvetica Neue" charset="0"/>
                        </a:rPr>
                        <a:t> as an </a:t>
                      </a:r>
                      <a:r>
                        <a:rPr lang="en-US" sz="1500" kern="1200" dirty="0" smtClean="0">
                          <a:solidFill>
                            <a:schemeClr val="dk1"/>
                          </a:solidFill>
                          <a:effectLst/>
                          <a:latin typeface="Helvetica Neue" charset="0"/>
                          <a:ea typeface="Helvetica Neue" charset="0"/>
                          <a:cs typeface="Helvetica Neue" charset="0"/>
                        </a:rPr>
                        <a:t>advisory board of San Diego public health and advocacy organizations</a:t>
                      </a:r>
                      <a:r>
                        <a:rPr lang="en-US" sz="1500" kern="1200" baseline="0" dirty="0" smtClean="0">
                          <a:solidFill>
                            <a:schemeClr val="dk1"/>
                          </a:solidFill>
                          <a:effectLst/>
                          <a:latin typeface="Helvetica Neue" charset="0"/>
                          <a:ea typeface="Helvetica Neue" charset="0"/>
                          <a:cs typeface="Helvetica Neue" charset="0"/>
                        </a:rPr>
                        <a:t> and individual experts. </a:t>
                      </a:r>
                      <a:endParaRPr lang="en-US" sz="1500" dirty="0">
                        <a:latin typeface="Helvetica Neue" charset="0"/>
                        <a:ea typeface="Helvetica Neue" charset="0"/>
                        <a:cs typeface="Helvetica Neue"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baseline="0" dirty="0" smtClean="0">
                          <a:solidFill>
                            <a:schemeClr val="dk1"/>
                          </a:solidFill>
                          <a:effectLst/>
                          <a:latin typeface="Helvetica Neue" charset="0"/>
                          <a:ea typeface="Helvetica Neue" charset="0"/>
                          <a:cs typeface="Helvetica Neue" charset="0"/>
                        </a:rPr>
                        <a:t>Pilot study data will be reviewed with HPV Think Tank advisors and assist with broadening study sites, methods, and helping to define optimal programming outlets for new data.</a:t>
                      </a:r>
                      <a:endParaRPr lang="en-US" sz="1500" dirty="0">
                        <a:latin typeface="Helvetica Neue" charset="0"/>
                        <a:ea typeface="Helvetica Neue" charset="0"/>
                        <a:cs typeface="Helvetica Neue" charset="0"/>
                      </a:endParaRPr>
                    </a:p>
                  </a:txBody>
                  <a:tcPr/>
                </a:tc>
              </a:tr>
              <a:tr h="1725580">
                <a:tc>
                  <a:txBody>
                    <a:bodyPr/>
                    <a:lstStyle/>
                    <a:p>
                      <a:r>
                        <a:rPr lang="en-US" sz="1500" b="0" i="0" kern="1200" dirty="0" smtClean="0">
                          <a:solidFill>
                            <a:schemeClr val="dk1"/>
                          </a:solidFill>
                          <a:effectLst/>
                          <a:latin typeface="Helvetica Neue" charset="0"/>
                          <a:ea typeface="Helvetica Neue" charset="0"/>
                          <a:cs typeface="Helvetica Neue" charset="0"/>
                        </a:rPr>
                        <a:t>The HPV Think Tank would advise on upcoming</a:t>
                      </a:r>
                      <a:r>
                        <a:rPr lang="en-US" sz="1500" b="0" i="0" kern="1200" baseline="0" dirty="0" smtClean="0">
                          <a:solidFill>
                            <a:schemeClr val="dk1"/>
                          </a:solidFill>
                          <a:effectLst/>
                          <a:latin typeface="Helvetica Neue" charset="0"/>
                          <a:ea typeface="Helvetica Neue" charset="0"/>
                          <a:cs typeface="Helvetica Neue" charset="0"/>
                        </a:rPr>
                        <a:t> study design and any</a:t>
                      </a:r>
                      <a:r>
                        <a:rPr lang="en-US" sz="1500" b="0" i="0" kern="1200" dirty="0" smtClean="0">
                          <a:solidFill>
                            <a:schemeClr val="dk1"/>
                          </a:solidFill>
                          <a:effectLst/>
                          <a:latin typeface="Helvetica Neue" charset="0"/>
                          <a:ea typeface="Helvetica Neue" charset="0"/>
                          <a:cs typeface="Helvetica Neue" charset="0"/>
                        </a:rPr>
                        <a:t> need for subsequent study, contingent on pilot study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Helvetica Neue" charset="0"/>
                        <a:ea typeface="Helvetica Neue" charset="0"/>
                        <a:cs typeface="Helvetica Neue"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smtClean="0">
                          <a:solidFill>
                            <a:schemeClr val="dk1"/>
                          </a:solidFill>
                          <a:effectLst/>
                          <a:latin typeface="Helvetica Neue" charset="0"/>
                          <a:ea typeface="Helvetica Neue" charset="0"/>
                          <a:cs typeface="Helvetica Neue" charset="0"/>
                        </a:rPr>
                        <a:t>The data produced </a:t>
                      </a:r>
                      <a:r>
                        <a:rPr lang="en-US" sz="1500" b="0" i="0" kern="1200" baseline="0" dirty="0" smtClean="0">
                          <a:solidFill>
                            <a:schemeClr val="dk1"/>
                          </a:solidFill>
                          <a:effectLst/>
                          <a:latin typeface="Helvetica Neue" charset="0"/>
                          <a:ea typeface="Helvetica Neue" charset="0"/>
                          <a:cs typeface="Helvetica Neue" charset="0"/>
                        </a:rPr>
                        <a:t>will be used </a:t>
                      </a:r>
                      <a:r>
                        <a:rPr lang="en-US" sz="1500" b="0" i="0" kern="1200" dirty="0" smtClean="0">
                          <a:solidFill>
                            <a:schemeClr val="dk1"/>
                          </a:solidFill>
                          <a:effectLst/>
                          <a:latin typeface="Helvetica Neue" charset="0"/>
                          <a:ea typeface="Helvetica Neue" charset="0"/>
                          <a:cs typeface="Helvetica Neue" charset="0"/>
                        </a:rPr>
                        <a:t>to create evidence-based</a:t>
                      </a:r>
                      <a:r>
                        <a:rPr lang="en-US" sz="1500" b="0" i="0" kern="1200" baseline="0" dirty="0" smtClean="0">
                          <a:solidFill>
                            <a:schemeClr val="dk1"/>
                          </a:solidFill>
                          <a:effectLst/>
                          <a:latin typeface="Helvetica Neue" charset="0"/>
                          <a:ea typeface="Helvetica Neue" charset="0"/>
                          <a:cs typeface="Helvetica Neue" charset="0"/>
                        </a:rPr>
                        <a:t> programming in the form of</a:t>
                      </a:r>
                      <a:r>
                        <a:rPr lang="en-US" sz="1500" b="0" i="0" kern="1200" dirty="0" smtClean="0">
                          <a:solidFill>
                            <a:schemeClr val="dk1"/>
                          </a:solidFill>
                          <a:effectLst/>
                          <a:latin typeface="Helvetica Neue" charset="0"/>
                          <a:ea typeface="Helvetica Neue" charset="0"/>
                          <a:cs typeface="Helvetica Neue" charset="0"/>
                        </a:rPr>
                        <a:t> PSAs, awareness and educational campaigns, and overall messaging around</a:t>
                      </a:r>
                      <a:r>
                        <a:rPr lang="en-US" sz="1500" b="0" i="0" kern="1200" baseline="0" dirty="0" smtClean="0">
                          <a:solidFill>
                            <a:schemeClr val="dk1"/>
                          </a:solidFill>
                          <a:effectLst/>
                          <a:latin typeface="Helvetica Neue" charset="0"/>
                          <a:ea typeface="Helvetica Neue" charset="0"/>
                          <a:cs typeface="Helvetica Neue" charset="0"/>
                        </a:rPr>
                        <a:t> HPV in San Diego county. </a:t>
                      </a:r>
                      <a:endParaRPr lang="en-US" sz="1500" dirty="0" smtClean="0">
                        <a:latin typeface="Helvetica Neue" charset="0"/>
                        <a:ea typeface="Helvetica Neue" charset="0"/>
                        <a:cs typeface="Helvetica Neue" charset="0"/>
                      </a:endParaRPr>
                    </a:p>
                  </a:txBody>
                  <a:tcPr/>
                </a:tc>
              </a:tr>
            </a:tbl>
          </a:graphicData>
        </a:graphic>
      </p:graphicFrame>
    </p:spTree>
    <p:extLst>
      <p:ext uri="{BB962C8B-B14F-4D97-AF65-F5344CB8AC3E}">
        <p14:creationId xmlns:p14="http://schemas.microsoft.com/office/powerpoint/2010/main" val="1839190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elvetica Neue" charset="0"/>
                <a:ea typeface="Helvetica Neue" charset="0"/>
                <a:cs typeface="Helvetica Neue" charset="0"/>
              </a:rPr>
              <a:t>Building Partnerships: Qualitative Interview Samples with Our Collaborators</a:t>
            </a:r>
            <a:endParaRPr lang="en-US" dirty="0">
              <a:latin typeface="Helvetica Neue" charset="0"/>
              <a:ea typeface="Helvetica Neue" charset="0"/>
              <a:cs typeface="Helvetica Neue" charset="0"/>
            </a:endParaRPr>
          </a:p>
        </p:txBody>
      </p:sp>
      <p:sp>
        <p:nvSpPr>
          <p:cNvPr id="3" name="Content Placeholder 2"/>
          <p:cNvSpPr>
            <a:spLocks noGrp="1"/>
          </p:cNvSpPr>
          <p:nvPr>
            <p:ph idx="1"/>
          </p:nvPr>
        </p:nvSpPr>
        <p:spPr>
          <a:xfrm>
            <a:off x="479816" y="1165813"/>
            <a:ext cx="8184369" cy="5311444"/>
          </a:xfrm>
        </p:spPr>
        <p:txBody>
          <a:bodyPr>
            <a:normAutofit/>
          </a:bodyPr>
          <a:lstStyle/>
          <a:p>
            <a:pPr marL="457200" lvl="1" indent="0">
              <a:buNone/>
            </a:pPr>
            <a:r>
              <a:rPr lang="en-US" sz="2000" b="1" i="1" dirty="0" smtClean="0">
                <a:solidFill>
                  <a:srgbClr val="37AA45"/>
                </a:solidFill>
              </a:rPr>
              <a:t>How long have you worked in vaccination advocacy?</a:t>
            </a:r>
          </a:p>
          <a:p>
            <a:pPr lvl="1">
              <a:buFont typeface="Arial" charset="0"/>
              <a:buChar char="•"/>
            </a:pPr>
            <a:r>
              <a:rPr lang="en-US" sz="2000" dirty="0" smtClean="0"/>
              <a:t>Over 25 years in a public health and educational capacity.</a:t>
            </a:r>
            <a:br>
              <a:rPr lang="en-US" sz="2000" dirty="0" smtClean="0"/>
            </a:br>
            <a:endParaRPr lang="en-US" sz="2000" dirty="0"/>
          </a:p>
          <a:p>
            <a:pPr marL="457200" lvl="1" indent="0">
              <a:buNone/>
            </a:pPr>
            <a:r>
              <a:rPr lang="en-US" sz="2000" b="1" i="1" dirty="0" smtClean="0">
                <a:solidFill>
                  <a:srgbClr val="37AA45"/>
                </a:solidFill>
              </a:rPr>
              <a:t>What makes you passionate about this issue and public health?</a:t>
            </a:r>
          </a:p>
          <a:p>
            <a:pPr lvl="1">
              <a:buFont typeface="Arial" charset="0"/>
              <a:buChar char="•"/>
            </a:pPr>
            <a:r>
              <a:rPr lang="en-US" sz="2000" dirty="0" smtClean="0"/>
              <a:t>One advisor stated that vaccinations were the biggest societal achievement of the 20</a:t>
            </a:r>
            <a:r>
              <a:rPr lang="en-US" sz="2000" baseline="30000" dirty="0" smtClean="0"/>
              <a:t>th</a:t>
            </a:r>
            <a:r>
              <a:rPr lang="en-US" sz="2000" dirty="0" smtClean="0"/>
              <a:t> century. </a:t>
            </a:r>
          </a:p>
          <a:p>
            <a:pPr lvl="1">
              <a:buFont typeface="Arial" charset="0"/>
              <a:buChar char="•"/>
            </a:pPr>
            <a:r>
              <a:rPr lang="en-US" sz="2000" dirty="0" smtClean="0"/>
              <a:t>Multiple practicing or former physicians cited treating the illnesses of children who suffer the consequences of non-vaccination as motivation for their advocacy. </a:t>
            </a:r>
            <a:endParaRPr lang="en-US" sz="2000" dirty="0"/>
          </a:p>
          <a:p>
            <a:pPr marL="457200" lvl="1" indent="0">
              <a:buNone/>
            </a:pPr>
            <a:endParaRPr lang="en-US" sz="2000" dirty="0" smtClean="0"/>
          </a:p>
          <a:p>
            <a:pPr marL="457200" lvl="1" indent="0">
              <a:buNone/>
            </a:pPr>
            <a:r>
              <a:rPr lang="en-US" sz="2000" b="1" i="1" dirty="0" smtClean="0">
                <a:solidFill>
                  <a:srgbClr val="37AA45"/>
                </a:solidFill>
              </a:rPr>
              <a:t>What do you see as San Diego’s biggest and defining unique challenges to upping these vaccination rates?</a:t>
            </a:r>
          </a:p>
          <a:p>
            <a:pPr lvl="1">
              <a:buFont typeface="Arial" charset="0"/>
              <a:buChar char="•"/>
            </a:pPr>
            <a:r>
              <a:rPr lang="en-US" sz="2000" dirty="0" smtClean="0"/>
              <a:t>Overwhelmingly advisors have pointed to the diversity of population, ethnically, and socioeconomically. </a:t>
            </a:r>
            <a:r>
              <a:rPr lang="en-US" sz="2000" dirty="0" smtClean="0">
                <a:solidFill>
                  <a:srgbClr val="FF0000"/>
                </a:solidFill>
              </a:rPr>
              <a:t>The reasons for non-vaccination are fundamentally different between groups.</a:t>
            </a:r>
          </a:p>
          <a:p>
            <a:pPr lvl="1"/>
            <a:endParaRPr lang="en-US" sz="2000" dirty="0" smtClean="0"/>
          </a:p>
          <a:p>
            <a:pPr marL="0" indent="0">
              <a:buNone/>
            </a:pPr>
            <a:endParaRPr lang="en-US" dirty="0" smtClean="0"/>
          </a:p>
          <a:p>
            <a:pPr lvl="2"/>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14</a:t>
            </a:fld>
            <a:endParaRPr lang="en-US"/>
          </a:p>
        </p:txBody>
      </p:sp>
    </p:spTree>
    <p:extLst>
      <p:ext uri="{BB962C8B-B14F-4D97-AF65-F5344CB8AC3E}">
        <p14:creationId xmlns:p14="http://schemas.microsoft.com/office/powerpoint/2010/main" val="1718783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Helvetica Neue" charset="0"/>
                <a:ea typeface="Helvetica Neue" charset="0"/>
                <a:cs typeface="Helvetica Neue" charset="0"/>
              </a:rPr>
              <a:t>Starting in San Diego </a:t>
            </a:r>
            <a:endParaRPr lang="en-US" dirty="0">
              <a:latin typeface="Helvetica Neue" charset="0"/>
              <a:ea typeface="Helvetica Neue" charset="0"/>
              <a:cs typeface="Helvetica Neue" charset="0"/>
            </a:endParaRPr>
          </a:p>
        </p:txBody>
      </p:sp>
      <p:sp>
        <p:nvSpPr>
          <p:cNvPr id="3" name="Content Placeholder 2"/>
          <p:cNvSpPr>
            <a:spLocks noGrp="1"/>
          </p:cNvSpPr>
          <p:nvPr>
            <p:ph idx="1"/>
          </p:nvPr>
        </p:nvSpPr>
        <p:spPr>
          <a:xfrm>
            <a:off x="138544" y="1165813"/>
            <a:ext cx="8184369" cy="5311444"/>
          </a:xfrm>
        </p:spPr>
        <p:txBody>
          <a:bodyPr>
            <a:normAutofit/>
          </a:bodyPr>
          <a:lstStyle/>
          <a:p>
            <a:pPr lvl="1" algn="ctr"/>
            <a:endParaRPr lang="en-US" sz="2000" dirty="0" smtClean="0"/>
          </a:p>
          <a:p>
            <a:pPr marL="0" indent="0" algn="ctr">
              <a:buNone/>
            </a:pPr>
            <a:endParaRPr lang="en-US" dirty="0" smtClean="0"/>
          </a:p>
          <a:p>
            <a:pPr lvl="2" algn="ctr"/>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15</a:t>
            </a:fld>
            <a:endParaRPr lang="en-US"/>
          </a:p>
        </p:txBody>
      </p:sp>
      <p:sp>
        <p:nvSpPr>
          <p:cNvPr id="7" name="TextBox 6"/>
          <p:cNvSpPr txBox="1"/>
          <p:nvPr/>
        </p:nvSpPr>
        <p:spPr>
          <a:xfrm>
            <a:off x="138544" y="1041118"/>
            <a:ext cx="8834006" cy="5401479"/>
          </a:xfrm>
          <a:prstGeom prst="rect">
            <a:avLst/>
          </a:prstGeom>
          <a:noFill/>
        </p:spPr>
        <p:txBody>
          <a:bodyPr wrap="square" rtlCol="0">
            <a:spAutoFit/>
          </a:bodyPr>
          <a:lstStyle/>
          <a:p>
            <a:pPr algn="ctr"/>
            <a:r>
              <a:rPr lang="en-US" sz="1500" dirty="0">
                <a:solidFill>
                  <a:srgbClr val="5F6060"/>
                </a:solidFill>
                <a:latin typeface="Arial" charset="0"/>
                <a:ea typeface="Arial" charset="0"/>
                <a:cs typeface="Arial" charset="0"/>
              </a:rPr>
              <a:t>According to city government, the City of San Diego is one of the most ethnically and culturally diverse places in the U.S. </a:t>
            </a:r>
            <a:r>
              <a:rPr lang="en-US" sz="1500" dirty="0">
                <a:solidFill>
                  <a:srgbClr val="37AA45"/>
                </a:solidFill>
                <a:latin typeface="Arial" charset="0"/>
                <a:ea typeface="Arial" charset="0"/>
                <a:cs typeface="Arial" charset="0"/>
              </a:rPr>
              <a:t>M</a:t>
            </a:r>
            <a:r>
              <a:rPr lang="en-US" sz="1500" dirty="0" smtClean="0">
                <a:solidFill>
                  <a:srgbClr val="37AA45"/>
                </a:solidFill>
                <a:latin typeface="Arial" charset="0"/>
                <a:ea typeface="Arial" charset="0"/>
                <a:cs typeface="Arial" charset="0"/>
              </a:rPr>
              <a:t>ore </a:t>
            </a:r>
            <a:r>
              <a:rPr lang="en-US" sz="1500" dirty="0">
                <a:solidFill>
                  <a:srgbClr val="37AA45"/>
                </a:solidFill>
                <a:latin typeface="Arial" charset="0"/>
                <a:ea typeface="Arial" charset="0"/>
                <a:cs typeface="Arial" charset="0"/>
              </a:rPr>
              <a:t>than 100 languages are spoken by San Diego residents </a:t>
            </a:r>
            <a:r>
              <a:rPr lang="en-US" sz="1500" dirty="0">
                <a:solidFill>
                  <a:srgbClr val="5F6060"/>
                </a:solidFill>
                <a:latin typeface="Arial" charset="0"/>
                <a:ea typeface="Arial" charset="0"/>
                <a:cs typeface="Arial" charset="0"/>
              </a:rPr>
              <a:t>whose families have come from all parts of the world. </a:t>
            </a: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r>
              <a:rPr lang="en-US" sz="1500" dirty="0">
                <a:solidFill>
                  <a:srgbClr val="5F6060"/>
                </a:solidFill>
                <a:latin typeface="Arial" charset="0"/>
                <a:ea typeface="Arial" charset="0"/>
                <a:cs typeface="Arial" charset="0"/>
              </a:rPr>
              <a:t>With more than 1.3 million people, </a:t>
            </a:r>
            <a:r>
              <a:rPr lang="en-US" sz="1500" dirty="0">
                <a:solidFill>
                  <a:srgbClr val="37AA45"/>
                </a:solidFill>
                <a:latin typeface="Arial" charset="0"/>
                <a:ea typeface="Arial" charset="0"/>
                <a:cs typeface="Arial" charset="0"/>
              </a:rPr>
              <a:t>San Diego is the eighth-largest city in the U.S. and the second-largest in California, </a:t>
            </a:r>
            <a:r>
              <a:rPr lang="en-US" sz="1500" dirty="0">
                <a:solidFill>
                  <a:srgbClr val="5F6060"/>
                </a:solidFill>
                <a:latin typeface="Arial" charset="0"/>
                <a:ea typeface="Arial" charset="0"/>
                <a:cs typeface="Arial" charset="0"/>
              </a:rPr>
              <a:t>according to the U.S. Census Bureau. </a:t>
            </a: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smtClean="0">
              <a:solidFill>
                <a:srgbClr val="5F6060"/>
              </a:solidFill>
              <a:latin typeface="Arial" charset="0"/>
              <a:ea typeface="Arial" charset="0"/>
              <a:cs typeface="Arial" charset="0"/>
            </a:endParaRPr>
          </a:p>
          <a:p>
            <a:pPr algn="ctr"/>
            <a:endParaRPr lang="en-US" sz="1500" dirty="0">
              <a:solidFill>
                <a:srgbClr val="5F6060"/>
              </a:solidFill>
              <a:latin typeface="Arial" charset="0"/>
              <a:ea typeface="Arial" charset="0"/>
              <a:cs typeface="Arial" charset="0"/>
            </a:endParaRPr>
          </a:p>
          <a:p>
            <a:pPr algn="ctr"/>
            <a:r>
              <a:rPr lang="en-US" sz="1500" dirty="0" smtClean="0">
                <a:solidFill>
                  <a:srgbClr val="5F6060"/>
                </a:solidFill>
                <a:latin typeface="Arial" charset="0"/>
                <a:ea typeface="Arial" charset="0"/>
                <a:cs typeface="Arial" charset="0"/>
              </a:rPr>
              <a:t>By </a:t>
            </a:r>
            <a:r>
              <a:rPr lang="en-US" sz="1500" dirty="0">
                <a:solidFill>
                  <a:srgbClr val="5F6060"/>
                </a:solidFill>
                <a:latin typeface="Arial" charset="0"/>
                <a:ea typeface="Arial" charset="0"/>
                <a:cs typeface="Arial" charset="0"/>
              </a:rPr>
              <a:t>2020, San Diego’s population is forecast to be 1.54 million, with 3.54 million people in the </a:t>
            </a:r>
            <a:r>
              <a:rPr lang="en-US" sz="1500" dirty="0" smtClean="0">
                <a:solidFill>
                  <a:srgbClr val="5F6060"/>
                </a:solidFill>
                <a:latin typeface="Arial" charset="0"/>
                <a:ea typeface="Arial" charset="0"/>
                <a:cs typeface="Arial" charset="0"/>
              </a:rPr>
              <a:t>county.</a:t>
            </a:r>
            <a:endParaRPr lang="en-US" sz="1500" dirty="0">
              <a:solidFill>
                <a:srgbClr val="5F6060"/>
              </a:solidFill>
              <a:latin typeface="Arial" charset="0"/>
              <a:ea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964" y="2474310"/>
            <a:ext cx="3422073" cy="3647209"/>
          </a:xfrm>
          <a:prstGeom prst="rect">
            <a:avLst/>
          </a:prstGeom>
        </p:spPr>
      </p:pic>
    </p:spTree>
    <p:extLst>
      <p:ext uri="{BB962C8B-B14F-4D97-AF65-F5344CB8AC3E}">
        <p14:creationId xmlns:p14="http://schemas.microsoft.com/office/powerpoint/2010/main" val="1593685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1"/>
                </a:solidFill>
              </a:rPr>
              <a:t>On the Ground: Feedback from </a:t>
            </a:r>
            <a:r>
              <a:rPr lang="en-US" dirty="0" smtClean="0">
                <a:solidFill>
                  <a:schemeClr val="accent1"/>
                </a:solidFill>
              </a:rPr>
              <a:t>San Diego’s Growing Community</a:t>
            </a:r>
            <a:r>
              <a:rPr lang="en-US" sz="2400" dirty="0" smtClean="0">
                <a:solidFill>
                  <a:srgbClr val="5F6060"/>
                </a:solidFill>
              </a:rPr>
              <a:t> (April 2017, SD Union-Tribune)</a:t>
            </a:r>
            <a:endParaRPr lang="en-US" sz="2400" dirty="0">
              <a:solidFill>
                <a:srgbClr val="5F6060"/>
              </a:solidFill>
            </a:endParaRPr>
          </a:p>
        </p:txBody>
      </p:sp>
      <p:sp>
        <p:nvSpPr>
          <p:cNvPr id="3" name="Content Placeholder 2"/>
          <p:cNvSpPr>
            <a:spLocks noGrp="1"/>
          </p:cNvSpPr>
          <p:nvPr>
            <p:ph idx="1"/>
          </p:nvPr>
        </p:nvSpPr>
        <p:spPr>
          <a:xfrm>
            <a:off x="138544" y="1165813"/>
            <a:ext cx="8184369" cy="5311444"/>
          </a:xfrm>
        </p:spPr>
        <p:txBody>
          <a:bodyPr>
            <a:normAutofit/>
          </a:bodyPr>
          <a:lstStyle/>
          <a:p>
            <a:pPr lvl="1" algn="ctr"/>
            <a:endParaRPr lang="en-US" sz="2000" dirty="0" smtClean="0"/>
          </a:p>
          <a:p>
            <a:pPr marL="0" indent="0" algn="ctr">
              <a:buNone/>
            </a:pPr>
            <a:endParaRPr lang="en-US" dirty="0" smtClean="0"/>
          </a:p>
          <a:p>
            <a:pPr lvl="2" algn="ctr"/>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90" y="1286034"/>
            <a:ext cx="2650541" cy="43067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399" y="1286034"/>
            <a:ext cx="3090792" cy="27862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919" y="4026924"/>
            <a:ext cx="3302231" cy="2450333"/>
          </a:xfrm>
          <a:prstGeom prst="rect">
            <a:avLst/>
          </a:prstGeom>
        </p:spPr>
      </p:pic>
    </p:spTree>
    <p:extLst>
      <p:ext uri="{BB962C8B-B14F-4D97-AF65-F5344CB8AC3E}">
        <p14:creationId xmlns:p14="http://schemas.microsoft.com/office/powerpoint/2010/main" val="1552563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charset="0"/>
                <a:ea typeface="Helvetica Neue" charset="0"/>
                <a:cs typeface="Helvetica Neue" charset="0"/>
              </a:rPr>
              <a:t>Programming in the Community: Example 1</a:t>
            </a:r>
            <a:endParaRPr lang="en-US" dirty="0">
              <a:latin typeface="Helvetica Neue" charset="0"/>
              <a:ea typeface="Helvetica Neue" charset="0"/>
              <a:cs typeface="Helvetica Neue" charset="0"/>
            </a:endParaRPr>
          </a:p>
        </p:txBody>
      </p:sp>
      <p:sp>
        <p:nvSpPr>
          <p:cNvPr id="3" name="Content Placeholder 2"/>
          <p:cNvSpPr>
            <a:spLocks noGrp="1"/>
          </p:cNvSpPr>
          <p:nvPr>
            <p:ph idx="1"/>
          </p:nvPr>
        </p:nvSpPr>
        <p:spPr>
          <a:xfrm>
            <a:off x="336176" y="1165820"/>
            <a:ext cx="8636374" cy="5311444"/>
          </a:xfrm>
        </p:spPr>
        <p:txBody>
          <a:bodyPr>
            <a:normAutofit/>
          </a:bodyPr>
          <a:lstStyle/>
          <a:p>
            <a:pPr marL="457200" lvl="1" indent="0" algn="ctr">
              <a:buNone/>
            </a:pPr>
            <a:r>
              <a:rPr lang="en-US" sz="2000" b="1" dirty="0" smtClean="0">
                <a:solidFill>
                  <a:srgbClr val="37AA45"/>
                </a:solidFill>
                <a:latin typeface="Helvetica Neue" charset="0"/>
                <a:ea typeface="Helvetica Neue" charset="0"/>
                <a:cs typeface="Helvetica Neue" charset="0"/>
              </a:rPr>
              <a:t>Prevent Cancer Foundation’s Think About the Link Campaign &amp; New Tang Dynasty (NTD) Television</a:t>
            </a:r>
            <a:endParaRPr lang="en-US" sz="1800" b="1" dirty="0" smtClean="0">
              <a:solidFill>
                <a:srgbClr val="37AA45"/>
              </a:solidFill>
              <a:latin typeface="Helvetica Neue" charset="0"/>
              <a:ea typeface="Helvetica Neue" charset="0"/>
              <a:cs typeface="Helvetica Neue" charset="0"/>
            </a:endParaRPr>
          </a:p>
          <a:p>
            <a:pPr lvl="2"/>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17</a:t>
            </a:fld>
            <a:endParaRPr lang="en-US"/>
          </a:p>
        </p:txBody>
      </p:sp>
      <p:pic>
        <p:nvPicPr>
          <p:cNvPr id="4" name="Picture 3"/>
          <p:cNvPicPr>
            <a:picLocks noChangeAspect="1"/>
          </p:cNvPicPr>
          <p:nvPr/>
        </p:nvPicPr>
        <p:blipFill>
          <a:blip r:embed="rId2"/>
          <a:stretch>
            <a:fillRect/>
          </a:stretch>
        </p:blipFill>
        <p:spPr>
          <a:xfrm>
            <a:off x="1557977" y="1806708"/>
            <a:ext cx="6044248" cy="4670555"/>
          </a:xfrm>
          <a:prstGeom prst="rect">
            <a:avLst/>
          </a:prstGeom>
        </p:spPr>
      </p:pic>
    </p:spTree>
    <p:extLst>
      <p:ext uri="{BB962C8B-B14F-4D97-AF65-F5344CB8AC3E}">
        <p14:creationId xmlns:p14="http://schemas.microsoft.com/office/powerpoint/2010/main" val="696580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charset="0"/>
                <a:ea typeface="Helvetica Neue" charset="0"/>
                <a:cs typeface="Helvetica Neue" charset="0"/>
              </a:rPr>
              <a:t>Programming in the Community: Example 2</a:t>
            </a:r>
            <a:endParaRPr lang="en-US" dirty="0">
              <a:latin typeface="Helvetica Neue" charset="0"/>
              <a:ea typeface="Helvetica Neue" charset="0"/>
              <a:cs typeface="Helvetica Neue" charset="0"/>
            </a:endParaRPr>
          </a:p>
        </p:txBody>
      </p:sp>
      <p:sp>
        <p:nvSpPr>
          <p:cNvPr id="3" name="Content Placeholder 2"/>
          <p:cNvSpPr>
            <a:spLocks noGrp="1"/>
          </p:cNvSpPr>
          <p:nvPr>
            <p:ph idx="1"/>
          </p:nvPr>
        </p:nvSpPr>
        <p:spPr>
          <a:xfrm>
            <a:off x="336176" y="1165820"/>
            <a:ext cx="8471646" cy="5311444"/>
          </a:xfrm>
        </p:spPr>
        <p:txBody>
          <a:bodyPr>
            <a:normAutofit/>
          </a:bodyPr>
          <a:lstStyle/>
          <a:p>
            <a:pPr marL="457200" lvl="1" indent="0" algn="ctr">
              <a:buNone/>
            </a:pPr>
            <a:r>
              <a:rPr lang="en-US" sz="2000" b="1" dirty="0" smtClean="0">
                <a:solidFill>
                  <a:srgbClr val="37AA45"/>
                </a:solidFill>
                <a:latin typeface="Helvetica Neue" charset="0"/>
                <a:ea typeface="Helvetica Neue" charset="0"/>
                <a:cs typeface="Helvetica Neue" charset="0"/>
              </a:rPr>
              <a:t>Team Maureen/Dana Farber Cancer Institute + Boston Public Health Commission </a:t>
            </a:r>
            <a:endParaRPr lang="en-US" i="1" dirty="0" smtClean="0">
              <a:solidFill>
                <a:srgbClr val="37AA45"/>
              </a:solidFill>
              <a:latin typeface="Helvetica Neue" charset="0"/>
              <a:ea typeface="Helvetica Neue" charset="0"/>
              <a:cs typeface="Helvetica Neue" charset="0"/>
            </a:endParaRPr>
          </a:p>
          <a:p>
            <a:pPr lvl="2"/>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18</a:t>
            </a:fld>
            <a:endParaRPr lang="en-US"/>
          </a:p>
        </p:txBody>
      </p:sp>
      <p:pic>
        <p:nvPicPr>
          <p:cNvPr id="6" name="Picture 2"/>
          <p:cNvPicPr>
            <a:picLocks noChangeAspect="1" noChangeArrowheads="1"/>
          </p:cNvPicPr>
          <p:nvPr/>
        </p:nvPicPr>
        <p:blipFill>
          <a:blip r:embed="rId2"/>
          <a:srcRect/>
          <a:stretch>
            <a:fillRect/>
          </a:stretch>
        </p:blipFill>
        <p:spPr bwMode="auto">
          <a:xfrm>
            <a:off x="1579417" y="1948336"/>
            <a:ext cx="5902038" cy="4426529"/>
          </a:xfrm>
          <a:prstGeom prst="rect">
            <a:avLst/>
          </a:prstGeom>
          <a:noFill/>
          <a:ln w="9525">
            <a:noFill/>
            <a:miter lim="800000"/>
            <a:headEnd/>
            <a:tailEnd/>
          </a:ln>
        </p:spPr>
      </p:pic>
    </p:spTree>
    <p:extLst>
      <p:ext uri="{BB962C8B-B14F-4D97-AF65-F5344CB8AC3E}">
        <p14:creationId xmlns:p14="http://schemas.microsoft.com/office/powerpoint/2010/main" val="106689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3C572F-E91C-7245-8E06-F16276EB8147}" type="slidenum">
              <a:rPr lang="en-US" smtClean="0"/>
              <a:t>19</a:t>
            </a:fld>
            <a:endParaRPr lang="en-US"/>
          </a:p>
        </p:txBody>
      </p:sp>
      <p:sp>
        <p:nvSpPr>
          <p:cNvPr id="5" name="TextBox 4"/>
          <p:cNvSpPr txBox="1"/>
          <p:nvPr/>
        </p:nvSpPr>
        <p:spPr>
          <a:xfrm>
            <a:off x="374073" y="2574920"/>
            <a:ext cx="8395855" cy="1708160"/>
          </a:xfrm>
          <a:prstGeom prst="rect">
            <a:avLst/>
          </a:prstGeom>
          <a:noFill/>
        </p:spPr>
        <p:txBody>
          <a:bodyPr wrap="square" rtlCol="0">
            <a:spAutoFit/>
          </a:bodyPr>
          <a:lstStyle/>
          <a:p>
            <a:pPr algn="ctr"/>
            <a:r>
              <a:rPr lang="en-US" sz="2300" b="1" dirty="0" smtClean="0">
                <a:solidFill>
                  <a:srgbClr val="37AA45"/>
                </a:solidFill>
                <a:latin typeface="Helvetica Neue" charset="0"/>
                <a:ea typeface="Helvetica Neue" charset="0"/>
                <a:cs typeface="Helvetica Neue" charset="0"/>
              </a:rPr>
              <a:t>“Never </a:t>
            </a:r>
            <a:r>
              <a:rPr lang="en-US" sz="2300" b="1" dirty="0">
                <a:solidFill>
                  <a:srgbClr val="37AA45"/>
                </a:solidFill>
                <a:latin typeface="Helvetica Neue" charset="0"/>
                <a:ea typeface="Helvetica Neue" charset="0"/>
                <a:cs typeface="Helvetica Neue" charset="0"/>
              </a:rPr>
              <a:t>doubt that a small group of thoughtful, </a:t>
            </a:r>
            <a:endParaRPr lang="en-US" sz="2300" b="1" dirty="0" smtClean="0">
              <a:solidFill>
                <a:srgbClr val="37AA45"/>
              </a:solidFill>
              <a:latin typeface="Helvetica Neue" charset="0"/>
              <a:ea typeface="Helvetica Neue" charset="0"/>
              <a:cs typeface="Helvetica Neue" charset="0"/>
            </a:endParaRPr>
          </a:p>
          <a:p>
            <a:pPr algn="ctr"/>
            <a:r>
              <a:rPr lang="en-US" sz="2300" b="1" dirty="0" smtClean="0">
                <a:solidFill>
                  <a:srgbClr val="37AA45"/>
                </a:solidFill>
                <a:latin typeface="Helvetica Neue" charset="0"/>
                <a:ea typeface="Helvetica Neue" charset="0"/>
                <a:cs typeface="Helvetica Neue" charset="0"/>
              </a:rPr>
              <a:t>committed </a:t>
            </a:r>
            <a:r>
              <a:rPr lang="en-US" sz="2300" b="1" dirty="0">
                <a:solidFill>
                  <a:srgbClr val="37AA45"/>
                </a:solidFill>
                <a:latin typeface="Helvetica Neue" charset="0"/>
                <a:ea typeface="Helvetica Neue" charset="0"/>
                <a:cs typeface="Helvetica Neue" charset="0"/>
              </a:rPr>
              <a:t>citizens can change the world; </a:t>
            </a:r>
            <a:endParaRPr lang="en-US" sz="2300" b="1" dirty="0" smtClean="0">
              <a:solidFill>
                <a:srgbClr val="37AA45"/>
              </a:solidFill>
              <a:latin typeface="Helvetica Neue" charset="0"/>
              <a:ea typeface="Helvetica Neue" charset="0"/>
              <a:cs typeface="Helvetica Neue" charset="0"/>
            </a:endParaRPr>
          </a:p>
          <a:p>
            <a:pPr algn="ctr"/>
            <a:r>
              <a:rPr lang="en-US" sz="2300" b="1" dirty="0" smtClean="0">
                <a:solidFill>
                  <a:srgbClr val="37AA45"/>
                </a:solidFill>
                <a:latin typeface="Helvetica Neue" charset="0"/>
                <a:ea typeface="Helvetica Neue" charset="0"/>
                <a:cs typeface="Helvetica Neue" charset="0"/>
              </a:rPr>
              <a:t>indeed</a:t>
            </a:r>
            <a:r>
              <a:rPr lang="en-US" sz="2300" b="1" dirty="0">
                <a:solidFill>
                  <a:srgbClr val="37AA45"/>
                </a:solidFill>
                <a:latin typeface="Helvetica Neue" charset="0"/>
                <a:ea typeface="Helvetica Neue" charset="0"/>
                <a:cs typeface="Helvetica Neue" charset="0"/>
              </a:rPr>
              <a:t>, it's the only thing that ever has." </a:t>
            </a:r>
            <a:r>
              <a:rPr lang="en-US" b="1" dirty="0">
                <a:solidFill>
                  <a:srgbClr val="37AA45"/>
                </a:solidFill>
                <a:latin typeface="Helvetica Neue" charset="0"/>
                <a:ea typeface="Helvetica Neue" charset="0"/>
                <a:cs typeface="Helvetica Neue" charset="0"/>
              </a:rPr>
              <a:t> </a:t>
            </a:r>
          </a:p>
          <a:p>
            <a:pPr algn="ctr"/>
            <a:endParaRPr lang="en-US" sz="1800" i="1" dirty="0" smtClean="0">
              <a:solidFill>
                <a:srgbClr val="5F6060"/>
              </a:solidFill>
              <a:latin typeface="Helvetica Neue" charset="0"/>
              <a:ea typeface="Helvetica Neue" charset="0"/>
              <a:cs typeface="Helvetica Neue" charset="0"/>
            </a:endParaRPr>
          </a:p>
          <a:p>
            <a:pPr algn="ctr"/>
            <a:r>
              <a:rPr lang="en-US" sz="1800" i="1" dirty="0" smtClean="0">
                <a:solidFill>
                  <a:srgbClr val="5F6060"/>
                </a:solidFill>
                <a:latin typeface="Helvetica Neue" charset="0"/>
                <a:ea typeface="Helvetica Neue" charset="0"/>
                <a:cs typeface="Helvetica Neue" charset="0"/>
              </a:rPr>
              <a:t>Margaret </a:t>
            </a:r>
            <a:r>
              <a:rPr lang="en-US" sz="1800" i="1" dirty="0">
                <a:solidFill>
                  <a:srgbClr val="5F6060"/>
                </a:solidFill>
                <a:latin typeface="Helvetica Neue" charset="0"/>
                <a:ea typeface="Helvetica Neue" charset="0"/>
                <a:cs typeface="Helvetica Neue" charset="0"/>
              </a:rPr>
              <a:t>Mead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1717969"/>
            <a:ext cx="5299364" cy="6858000"/>
          </a:xfrm>
          <a:prstGeom prst="rect">
            <a:avLst/>
          </a:prstGeom>
        </p:spPr>
      </p:pic>
    </p:spTree>
    <p:extLst>
      <p:ext uri="{BB962C8B-B14F-4D97-AF65-F5344CB8AC3E}">
        <p14:creationId xmlns:p14="http://schemas.microsoft.com/office/powerpoint/2010/main" val="138610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03C572F-E91C-7245-8E06-F16276EB8147}" type="slidenum">
              <a:rPr lang="en-US" smtClean="0"/>
              <a:t>2</a:t>
            </a:fld>
            <a:endParaRPr lang="en-US"/>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631635"/>
            <a:ext cx="4914900" cy="4914900"/>
          </a:xfrm>
        </p:spPr>
      </p:pic>
      <p:sp>
        <p:nvSpPr>
          <p:cNvPr id="6" name="TextBox 5"/>
          <p:cNvSpPr txBox="1"/>
          <p:nvPr/>
        </p:nvSpPr>
        <p:spPr>
          <a:xfrm>
            <a:off x="3532909" y="900546"/>
            <a:ext cx="5439641" cy="2416046"/>
          </a:xfrm>
          <a:prstGeom prst="rect">
            <a:avLst/>
          </a:prstGeom>
          <a:noFill/>
        </p:spPr>
        <p:txBody>
          <a:bodyPr wrap="square" rtlCol="0">
            <a:spAutoFit/>
          </a:bodyPr>
          <a:lstStyle/>
          <a:p>
            <a:r>
              <a:rPr lang="en-US" sz="2300" b="1" dirty="0">
                <a:solidFill>
                  <a:srgbClr val="37AA45"/>
                </a:solidFill>
                <a:latin typeface="Helvetica Neue" charset="0"/>
                <a:ea typeface="Helvetica Neue" charset="0"/>
                <a:cs typeface="Helvetica Neue" charset="0"/>
              </a:rPr>
              <a:t>“We’re in the middle of a giant paradigm shift in cancer. </a:t>
            </a:r>
            <a:endParaRPr lang="en-US" sz="2300" b="1" dirty="0" smtClean="0">
              <a:solidFill>
                <a:srgbClr val="37AA45"/>
              </a:solidFill>
              <a:latin typeface="Helvetica Neue" charset="0"/>
              <a:ea typeface="Helvetica Neue" charset="0"/>
              <a:cs typeface="Helvetica Neue" charset="0"/>
            </a:endParaRPr>
          </a:p>
          <a:p>
            <a:r>
              <a:rPr lang="en-US" sz="2300" b="1" dirty="0" smtClean="0">
                <a:solidFill>
                  <a:srgbClr val="37AA45"/>
                </a:solidFill>
                <a:latin typeface="Helvetica Neue" charset="0"/>
                <a:ea typeface="Helvetica Neue" charset="0"/>
                <a:cs typeface="Helvetica Neue" charset="0"/>
              </a:rPr>
              <a:t>We’re </a:t>
            </a:r>
            <a:r>
              <a:rPr lang="en-US" sz="2300" b="1" dirty="0">
                <a:solidFill>
                  <a:srgbClr val="37AA45"/>
                </a:solidFill>
                <a:latin typeface="Helvetica Neue" charset="0"/>
                <a:ea typeface="Helvetica Neue" charset="0"/>
                <a:cs typeface="Helvetica Neue" charset="0"/>
              </a:rPr>
              <a:t>finally, after decades, moving to a new era... and we’re moving the needle in a big way.” </a:t>
            </a:r>
            <a:endParaRPr lang="en-US" sz="2300" b="1" dirty="0" smtClean="0">
              <a:solidFill>
                <a:srgbClr val="37AA45"/>
              </a:solidFill>
              <a:latin typeface="Helvetica Neue" charset="0"/>
              <a:ea typeface="Helvetica Neue" charset="0"/>
              <a:cs typeface="Helvetica Neue" charset="0"/>
            </a:endParaRPr>
          </a:p>
          <a:p>
            <a:endParaRPr lang="en-US" sz="1800" i="1" dirty="0">
              <a:solidFill>
                <a:srgbClr val="5F6060"/>
              </a:solidFill>
              <a:latin typeface="Helvetica Neue" charset="0"/>
              <a:ea typeface="Helvetica Neue" charset="0"/>
              <a:cs typeface="Helvetica Neue" charset="0"/>
            </a:endParaRPr>
          </a:p>
          <a:p>
            <a:r>
              <a:rPr lang="en-US" sz="1800" i="1" dirty="0" smtClean="0">
                <a:solidFill>
                  <a:srgbClr val="5F6060"/>
                </a:solidFill>
                <a:latin typeface="Helvetica Neue" charset="0"/>
                <a:ea typeface="Helvetica Neue" charset="0"/>
                <a:cs typeface="Helvetica Neue" charset="0"/>
              </a:rPr>
              <a:t>Ralph </a:t>
            </a:r>
            <a:r>
              <a:rPr lang="en-US" sz="1800" i="1" dirty="0">
                <a:solidFill>
                  <a:srgbClr val="5F6060"/>
                </a:solidFill>
                <a:latin typeface="Helvetica Neue" charset="0"/>
                <a:ea typeface="Helvetica Neue" charset="0"/>
                <a:cs typeface="Helvetica Neue" charset="0"/>
              </a:rPr>
              <a:t>V. </a:t>
            </a:r>
            <a:r>
              <a:rPr lang="en-US" sz="1800" i="1" dirty="0" smtClean="0">
                <a:solidFill>
                  <a:srgbClr val="5F6060"/>
                </a:solidFill>
                <a:latin typeface="Helvetica Neue" charset="0"/>
                <a:ea typeface="Helvetica Neue" charset="0"/>
                <a:cs typeface="Helvetica Neue" charset="0"/>
              </a:rPr>
              <a:t>Whitworth, IF Co-Founder (1955 </a:t>
            </a:r>
            <a:r>
              <a:rPr lang="mr-IN" sz="1800" i="1" dirty="0" smtClean="0">
                <a:solidFill>
                  <a:srgbClr val="5F6060"/>
                </a:solidFill>
                <a:latin typeface="Helvetica Neue" charset="0"/>
                <a:ea typeface="Helvetica Neue" charset="0"/>
                <a:cs typeface="Helvetica Neue" charset="0"/>
              </a:rPr>
              <a:t>–</a:t>
            </a:r>
            <a:r>
              <a:rPr lang="en-US" sz="1800" i="1" dirty="0" smtClean="0">
                <a:solidFill>
                  <a:srgbClr val="5F6060"/>
                </a:solidFill>
                <a:latin typeface="Helvetica Neue" charset="0"/>
                <a:ea typeface="Helvetica Neue" charset="0"/>
                <a:cs typeface="Helvetica Neue" charset="0"/>
              </a:rPr>
              <a:t> 2016) </a:t>
            </a:r>
            <a:endParaRPr lang="en-US" sz="1800" i="1" dirty="0">
              <a:solidFill>
                <a:srgbClr val="5F606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922241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03C572F-E91C-7245-8E06-F16276EB8147}" type="slidenum">
              <a:rPr lang="en-US" smtClean="0"/>
              <a:t>3</a:t>
            </a:fld>
            <a:endParaRPr lang="en-US"/>
          </a:p>
        </p:txBody>
      </p:sp>
      <p:sp>
        <p:nvSpPr>
          <p:cNvPr id="6" name="TextBox 5"/>
          <p:cNvSpPr txBox="1"/>
          <p:nvPr/>
        </p:nvSpPr>
        <p:spPr>
          <a:xfrm>
            <a:off x="175780" y="3013502"/>
            <a:ext cx="8792441" cy="830997"/>
          </a:xfrm>
          <a:prstGeom prst="rect">
            <a:avLst/>
          </a:prstGeom>
          <a:noFill/>
        </p:spPr>
        <p:txBody>
          <a:bodyPr wrap="square" rtlCol="0">
            <a:spAutoFit/>
          </a:bodyPr>
          <a:lstStyle/>
          <a:p>
            <a:pPr algn="ctr"/>
            <a:r>
              <a:rPr lang="en-US" sz="2400" b="1" dirty="0" smtClean="0">
                <a:solidFill>
                  <a:srgbClr val="37AA45"/>
                </a:solidFill>
                <a:latin typeface="Helvetica Neue" charset="0"/>
                <a:ea typeface="Helvetica Neue" charset="0"/>
                <a:cs typeface="Helvetica Neue" charset="0"/>
              </a:rPr>
              <a:t>Immunotherapy Foundation’s </a:t>
            </a:r>
            <a:r>
              <a:rPr lang="en-US" sz="2400" b="1" dirty="0">
                <a:solidFill>
                  <a:srgbClr val="37AA45"/>
                </a:solidFill>
                <a:latin typeface="Helvetica Neue" charset="0"/>
                <a:ea typeface="Helvetica Neue" charset="0"/>
                <a:cs typeface="Helvetica Neue" charset="0"/>
              </a:rPr>
              <a:t>initial mission is to prevent, treat, </a:t>
            </a:r>
            <a:r>
              <a:rPr lang="en-US" sz="2400" b="1" dirty="0" smtClean="0">
                <a:solidFill>
                  <a:srgbClr val="37AA45"/>
                </a:solidFill>
                <a:latin typeface="Helvetica Neue" charset="0"/>
                <a:ea typeface="Helvetica Neue" charset="0"/>
                <a:cs typeface="Helvetica Neue" charset="0"/>
              </a:rPr>
              <a:t>and</a:t>
            </a:r>
            <a:r>
              <a:rPr lang="en-US" sz="2400" b="1" dirty="0">
                <a:solidFill>
                  <a:srgbClr val="37AA45"/>
                </a:solidFill>
                <a:latin typeface="Helvetica Neue" charset="0"/>
                <a:ea typeface="Helvetica Neue" charset="0"/>
                <a:cs typeface="Helvetica Neue" charset="0"/>
              </a:rPr>
              <a:t>, ultimately, cure HPV-related cancers.</a:t>
            </a:r>
            <a:endParaRPr lang="en-US" sz="1400" dirty="0">
              <a:solidFill>
                <a:srgbClr val="1B75BC"/>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975068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charset="0"/>
                <a:ea typeface="Helvetica Neue" charset="0"/>
                <a:cs typeface="Helvetica Neue" charset="0"/>
              </a:rPr>
              <a:t>Strategic Initiatives</a:t>
            </a:r>
            <a:endParaRPr lang="en-US" dirty="0">
              <a:latin typeface="Helvetica Neue" charset="0"/>
              <a:ea typeface="Helvetica Neue" charset="0"/>
              <a:cs typeface="Helvetica Neue" charset="0"/>
            </a:endParaRPr>
          </a:p>
        </p:txBody>
      </p:sp>
      <p:sp>
        <p:nvSpPr>
          <p:cNvPr id="3" name="Content Placeholder 2"/>
          <p:cNvSpPr>
            <a:spLocks noGrp="1"/>
          </p:cNvSpPr>
          <p:nvPr>
            <p:ph idx="1"/>
          </p:nvPr>
        </p:nvSpPr>
        <p:spPr/>
        <p:txBody>
          <a:bodyPr>
            <a:normAutofit/>
          </a:bodyPr>
          <a:lstStyle/>
          <a:p>
            <a:pPr marL="0" indent="0" algn="ctr">
              <a:buNone/>
            </a:pPr>
            <a:r>
              <a:rPr lang="en-US" sz="1500" b="1" dirty="0" smtClean="0">
                <a:solidFill>
                  <a:srgbClr val="37AA45"/>
                </a:solidFill>
                <a:latin typeface="Helvetica Neue" charset="0"/>
                <a:ea typeface="Helvetica Neue" charset="0"/>
                <a:cs typeface="Helvetica Neue" charset="0"/>
              </a:rPr>
              <a:t>IF is dedicated to eradicating HPV-related cancers by taking a three-pronged approach:</a:t>
            </a:r>
            <a:endParaRPr lang="en-US" sz="1500" b="1" dirty="0">
              <a:solidFill>
                <a:srgbClr val="37AA45"/>
              </a:solidFill>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p:txBody>
          <a:bodyPr/>
          <a:lstStyle/>
          <a:p>
            <a:fld id="{C03C572F-E91C-7245-8E06-F16276EB8147}" type="slidenum">
              <a:rPr lang="en-US" smtClean="0"/>
              <a:t>4</a:t>
            </a:fld>
            <a:endParaRPr lang="en-US"/>
          </a:p>
        </p:txBody>
      </p:sp>
      <p:sp>
        <p:nvSpPr>
          <p:cNvPr id="6" name="TextBox 5"/>
          <p:cNvSpPr txBox="1"/>
          <p:nvPr/>
        </p:nvSpPr>
        <p:spPr>
          <a:xfrm>
            <a:off x="363607" y="1869140"/>
            <a:ext cx="2807208" cy="3170099"/>
          </a:xfrm>
          <a:prstGeom prst="rect">
            <a:avLst/>
          </a:prstGeom>
          <a:solidFill>
            <a:srgbClr val="37AA45"/>
          </a:solidFill>
        </p:spPr>
        <p:txBody>
          <a:bodyPr wrap="square" lIns="182880" tIns="182880" rIns="182880" bIns="182880" rtlCol="0">
            <a:spAutoFit/>
          </a:bodyPr>
          <a:lstStyle/>
          <a:p>
            <a:pPr algn="ctr"/>
            <a:r>
              <a:rPr lang="en-US" sz="1400" b="1" dirty="0" smtClean="0">
                <a:solidFill>
                  <a:schemeClr val="bg1"/>
                </a:solidFill>
                <a:latin typeface="Helvetica Neue" charset="0"/>
                <a:ea typeface="Helvetica Neue" charset="0"/>
                <a:cs typeface="Helvetica Neue" charset="0"/>
              </a:rPr>
              <a:t>Research Funding</a:t>
            </a:r>
          </a:p>
          <a:p>
            <a:endParaRPr lang="en-US" sz="1200" dirty="0">
              <a:solidFill>
                <a:schemeClr val="bg1"/>
              </a:solidFill>
              <a:latin typeface="Helvetica Neue" charset="0"/>
              <a:ea typeface="Helvetica Neue" charset="0"/>
              <a:cs typeface="Helvetica Neue" charset="0"/>
            </a:endParaRPr>
          </a:p>
          <a:p>
            <a:pPr algn="ctr"/>
            <a:r>
              <a:rPr lang="en-US" sz="1200" dirty="0" smtClean="0">
                <a:solidFill>
                  <a:schemeClr val="bg1"/>
                </a:solidFill>
                <a:latin typeface="Helvetica Neue" charset="0"/>
                <a:ea typeface="Helvetica Neue" charset="0"/>
                <a:cs typeface="Helvetica Neue" charset="0"/>
              </a:rPr>
              <a:t>Catalyze research progress by:</a:t>
            </a:r>
          </a:p>
          <a:p>
            <a:endParaRPr lang="en-US" sz="1200" dirty="0" smtClean="0">
              <a:solidFill>
                <a:schemeClr val="bg1"/>
              </a:solidFill>
              <a:latin typeface="Helvetica Neue" charset="0"/>
              <a:ea typeface="Helvetica Neue" charset="0"/>
              <a:cs typeface="Helvetica Neue" charset="0"/>
            </a:endParaRPr>
          </a:p>
          <a:p>
            <a:pPr marL="171450" indent="-171450">
              <a:buFont typeface="Arial" charset="0"/>
              <a:buChar char="•"/>
            </a:pPr>
            <a:r>
              <a:rPr lang="en-US" sz="1200" dirty="0" smtClean="0">
                <a:solidFill>
                  <a:schemeClr val="bg1"/>
                </a:solidFill>
                <a:latin typeface="Helvetica Neue" charset="0"/>
                <a:ea typeface="Helvetica Neue" charset="0"/>
                <a:cs typeface="Helvetica Neue" charset="0"/>
              </a:rPr>
              <a:t>Seeding fundamentally sound, yet financially starved research projects that show promise for sustainable discovery </a:t>
            </a:r>
          </a:p>
          <a:p>
            <a:pPr marL="171450" indent="-171450">
              <a:buFont typeface="Arial" charset="0"/>
              <a:buChar char="•"/>
            </a:pPr>
            <a:endParaRPr lang="en-US" sz="1200" dirty="0" smtClean="0">
              <a:solidFill>
                <a:schemeClr val="bg1"/>
              </a:solidFill>
              <a:latin typeface="Helvetica Neue" charset="0"/>
              <a:ea typeface="Helvetica Neue" charset="0"/>
              <a:cs typeface="Helvetica Neue" charset="0"/>
            </a:endParaRPr>
          </a:p>
          <a:p>
            <a:pPr marL="171450" indent="-171450">
              <a:buFont typeface="Arial" charset="0"/>
              <a:buChar char="•"/>
            </a:pPr>
            <a:r>
              <a:rPr lang="en-US" sz="1200" dirty="0" smtClean="0">
                <a:solidFill>
                  <a:schemeClr val="bg1"/>
                </a:solidFill>
                <a:latin typeface="Helvetica Neue" charset="0"/>
                <a:ea typeface="Helvetica Neue" charset="0"/>
                <a:cs typeface="Helvetica Neue" charset="0"/>
              </a:rPr>
              <a:t>Proactively engaging to improve focus, communication, accountability, and advocacy </a:t>
            </a:r>
          </a:p>
          <a:p>
            <a:pPr marL="171450" indent="-171450">
              <a:buFontTx/>
              <a:buChar char="-"/>
            </a:pPr>
            <a:endParaRPr lang="en-US" sz="1200" dirty="0" smtClean="0">
              <a:solidFill>
                <a:schemeClr val="bg1"/>
              </a:solidFill>
              <a:latin typeface="Arial" charset="0"/>
              <a:ea typeface="Arial" charset="0"/>
              <a:cs typeface="Arial" charset="0"/>
            </a:endParaRPr>
          </a:p>
          <a:p>
            <a:pPr marL="171450" indent="-171450">
              <a:buFontTx/>
              <a:buChar char="-"/>
            </a:pPr>
            <a:endParaRPr lang="en-US" sz="1200" dirty="0">
              <a:solidFill>
                <a:schemeClr val="bg1"/>
              </a:solidFill>
              <a:latin typeface="Arial" charset="0"/>
              <a:ea typeface="Arial" charset="0"/>
              <a:cs typeface="Arial" charset="0"/>
            </a:endParaRPr>
          </a:p>
          <a:p>
            <a:pPr marL="171450" indent="-171450">
              <a:buFontTx/>
              <a:buChar char="-"/>
            </a:pPr>
            <a:endParaRPr lang="en-US" sz="1200" dirty="0" smtClean="0">
              <a:solidFill>
                <a:schemeClr val="bg1"/>
              </a:solidFill>
              <a:latin typeface="Arial" charset="0"/>
              <a:ea typeface="Arial" charset="0"/>
              <a:cs typeface="Arial" charset="0"/>
            </a:endParaRPr>
          </a:p>
        </p:txBody>
      </p:sp>
      <p:sp>
        <p:nvSpPr>
          <p:cNvPr id="13" name="TextBox 12"/>
          <p:cNvSpPr txBox="1"/>
          <p:nvPr/>
        </p:nvSpPr>
        <p:spPr>
          <a:xfrm>
            <a:off x="3184530" y="1869140"/>
            <a:ext cx="2807208" cy="3170099"/>
          </a:xfrm>
          <a:prstGeom prst="rect">
            <a:avLst/>
          </a:prstGeom>
          <a:solidFill>
            <a:srgbClr val="1B75BC"/>
          </a:solidFill>
        </p:spPr>
        <p:txBody>
          <a:bodyPr wrap="square" lIns="182880" tIns="182880" rIns="182880" bIns="182880" rtlCol="0">
            <a:spAutoFit/>
          </a:bodyPr>
          <a:lstStyle/>
          <a:p>
            <a:pPr algn="ctr"/>
            <a:r>
              <a:rPr lang="en-US" sz="1400" b="1" dirty="0" smtClean="0">
                <a:solidFill>
                  <a:schemeClr val="bg1"/>
                </a:solidFill>
                <a:latin typeface="Helvetica Neue" charset="0"/>
                <a:ea typeface="Helvetica Neue" charset="0"/>
                <a:cs typeface="Helvetica Neue" charset="0"/>
              </a:rPr>
              <a:t>Educational Programming</a:t>
            </a:r>
          </a:p>
          <a:p>
            <a:endParaRPr lang="en-US" sz="1200" b="1" dirty="0">
              <a:solidFill>
                <a:schemeClr val="bg1"/>
              </a:solidFill>
              <a:latin typeface="Helvetica Neue" charset="0"/>
              <a:ea typeface="Helvetica Neue" charset="0"/>
              <a:cs typeface="Helvetica Neue" charset="0"/>
            </a:endParaRPr>
          </a:p>
          <a:p>
            <a:pPr algn="ctr"/>
            <a:r>
              <a:rPr lang="en-US" sz="1200" dirty="0" smtClean="0">
                <a:solidFill>
                  <a:schemeClr val="bg1"/>
                </a:solidFill>
                <a:latin typeface="Helvetica Neue" charset="0"/>
                <a:ea typeface="Helvetica Neue" charset="0"/>
                <a:cs typeface="Helvetica Neue" charset="0"/>
              </a:rPr>
              <a:t>Reduce the risk of HPV through available preventative applications (vaccination and screening):</a:t>
            </a:r>
          </a:p>
          <a:p>
            <a:endParaRPr lang="en-US" sz="1200" b="1" dirty="0" smtClean="0">
              <a:solidFill>
                <a:schemeClr val="bg1"/>
              </a:solidFill>
              <a:latin typeface="Helvetica Neue" charset="0"/>
              <a:ea typeface="Helvetica Neue" charset="0"/>
              <a:cs typeface="Helvetica Neue" charset="0"/>
            </a:endParaRPr>
          </a:p>
          <a:p>
            <a:pPr marL="285750" indent="-285750">
              <a:buFont typeface="Arial" charset="0"/>
              <a:buChar char="•"/>
            </a:pPr>
            <a:r>
              <a:rPr lang="en-US" sz="1200" dirty="0" smtClean="0">
                <a:solidFill>
                  <a:schemeClr val="bg1"/>
                </a:solidFill>
                <a:latin typeface="Helvetica Neue" charset="0"/>
                <a:ea typeface="Helvetica Neue" charset="0"/>
                <a:cs typeface="Helvetica Neue" charset="0"/>
              </a:rPr>
              <a:t>Launch pilot HPV study and education program in San Diego</a:t>
            </a:r>
          </a:p>
          <a:p>
            <a:pPr marL="285750" indent="-285750">
              <a:buFont typeface="Arial" charset="0"/>
              <a:buChar char="•"/>
            </a:pPr>
            <a:endParaRPr lang="en-US" sz="1200" dirty="0" smtClean="0">
              <a:solidFill>
                <a:schemeClr val="bg1"/>
              </a:solidFill>
              <a:latin typeface="Helvetica Neue" charset="0"/>
              <a:ea typeface="Helvetica Neue" charset="0"/>
              <a:cs typeface="Helvetica Neue" charset="0"/>
            </a:endParaRPr>
          </a:p>
          <a:p>
            <a:pPr marL="285750" indent="-285750">
              <a:buFont typeface="Arial" charset="0"/>
              <a:buChar char="•"/>
            </a:pPr>
            <a:r>
              <a:rPr lang="en-US" sz="1200" dirty="0" smtClean="0">
                <a:solidFill>
                  <a:schemeClr val="bg1"/>
                </a:solidFill>
                <a:latin typeface="Helvetica Neue" charset="0"/>
                <a:ea typeface="Helvetica Neue" charset="0"/>
                <a:cs typeface="Helvetica Neue" charset="0"/>
              </a:rPr>
              <a:t>Provide online resources through IF’s website and social media platforms</a:t>
            </a:r>
          </a:p>
          <a:p>
            <a:pPr marL="285750" indent="-285750">
              <a:buFont typeface="Arial" charset="0"/>
              <a:buChar char="•"/>
            </a:pPr>
            <a:endParaRPr lang="en-US" sz="1200" dirty="0" smtClean="0">
              <a:solidFill>
                <a:schemeClr val="bg1"/>
              </a:solidFill>
              <a:latin typeface="Arial" charset="0"/>
              <a:ea typeface="Arial" charset="0"/>
              <a:cs typeface="Arial" charset="0"/>
            </a:endParaRPr>
          </a:p>
          <a:p>
            <a:pPr marL="285750" indent="-285750">
              <a:buFont typeface="Arial" charset="0"/>
              <a:buChar char="•"/>
            </a:pPr>
            <a:endParaRPr lang="en-US" sz="1200" dirty="0">
              <a:solidFill>
                <a:schemeClr val="bg1"/>
              </a:solidFill>
              <a:latin typeface="Arial" charset="0"/>
              <a:ea typeface="Arial" charset="0"/>
              <a:cs typeface="Arial" charset="0"/>
            </a:endParaRPr>
          </a:p>
        </p:txBody>
      </p:sp>
      <p:sp>
        <p:nvSpPr>
          <p:cNvPr id="14" name="TextBox 13"/>
          <p:cNvSpPr txBox="1"/>
          <p:nvPr/>
        </p:nvSpPr>
        <p:spPr>
          <a:xfrm>
            <a:off x="6005453" y="1869140"/>
            <a:ext cx="2807208" cy="3170099"/>
          </a:xfrm>
          <a:prstGeom prst="rect">
            <a:avLst/>
          </a:prstGeom>
          <a:solidFill>
            <a:srgbClr val="14A0E2"/>
          </a:solidFill>
        </p:spPr>
        <p:txBody>
          <a:bodyPr wrap="square" lIns="182880" tIns="182880" rIns="182880" bIns="182880" rtlCol="0">
            <a:spAutoFit/>
          </a:bodyPr>
          <a:lstStyle/>
          <a:p>
            <a:pPr algn="ctr"/>
            <a:r>
              <a:rPr lang="en-US" sz="1400" b="1" dirty="0" smtClean="0">
                <a:solidFill>
                  <a:schemeClr val="bg1"/>
                </a:solidFill>
                <a:latin typeface="Helvetica Neue" charset="0"/>
                <a:ea typeface="Helvetica Neue" charset="0"/>
                <a:cs typeface="Helvetica Neue" charset="0"/>
              </a:rPr>
              <a:t>Patient Support</a:t>
            </a:r>
          </a:p>
          <a:p>
            <a:endParaRPr lang="en-US" sz="1200" b="1" dirty="0">
              <a:solidFill>
                <a:schemeClr val="bg1"/>
              </a:solidFill>
              <a:latin typeface="Helvetica Neue" charset="0"/>
              <a:ea typeface="Helvetica Neue" charset="0"/>
              <a:cs typeface="Helvetica Neue" charset="0"/>
            </a:endParaRPr>
          </a:p>
          <a:p>
            <a:pPr algn="ctr"/>
            <a:r>
              <a:rPr lang="en-US" sz="1200" dirty="0" smtClean="0">
                <a:solidFill>
                  <a:schemeClr val="bg1"/>
                </a:solidFill>
                <a:latin typeface="Helvetica Neue" charset="0"/>
                <a:ea typeface="Helvetica Neue" charset="0"/>
                <a:cs typeface="Helvetica Neue" charset="0"/>
              </a:rPr>
              <a:t>Empower patients to navigate their care and treatment options: </a:t>
            </a:r>
          </a:p>
          <a:p>
            <a:endParaRPr lang="en-US" sz="1200" dirty="0" smtClean="0">
              <a:solidFill>
                <a:schemeClr val="bg1"/>
              </a:solidFill>
              <a:latin typeface="Helvetica Neue" charset="0"/>
              <a:ea typeface="Helvetica Neue" charset="0"/>
              <a:cs typeface="Helvetica Neue" charset="0"/>
            </a:endParaRPr>
          </a:p>
          <a:p>
            <a:pPr marL="285750" indent="-285750">
              <a:buFont typeface="Arial" charset="0"/>
              <a:buChar char="•"/>
            </a:pPr>
            <a:r>
              <a:rPr lang="en-US" sz="1200" dirty="0" smtClean="0">
                <a:solidFill>
                  <a:schemeClr val="bg1"/>
                </a:solidFill>
                <a:latin typeface="Helvetica Neue" charset="0"/>
                <a:ea typeface="Helvetica Neue" charset="0"/>
                <a:cs typeface="Helvetica Neue" charset="0"/>
              </a:rPr>
              <a:t>Provide comprehensive information on efficacy of immunotherapy treatments, malignancy applications, and resources for finding open clinical trials </a:t>
            </a:r>
          </a:p>
          <a:p>
            <a:pPr marL="285750" indent="-285750">
              <a:buFont typeface="Arial" charset="0"/>
              <a:buChar char="•"/>
            </a:pPr>
            <a:endParaRPr lang="en-US" sz="1200" dirty="0" smtClean="0">
              <a:solidFill>
                <a:schemeClr val="bg1"/>
              </a:solidFill>
              <a:latin typeface="Helvetica Neue" charset="0"/>
              <a:ea typeface="Helvetica Neue" charset="0"/>
              <a:cs typeface="Helvetica Neue" charset="0"/>
            </a:endParaRPr>
          </a:p>
          <a:p>
            <a:pPr marL="285750" indent="-285750">
              <a:buFont typeface="Arial" charset="0"/>
              <a:buChar char="•"/>
            </a:pPr>
            <a:r>
              <a:rPr lang="en-US" sz="1200" dirty="0" smtClean="0">
                <a:solidFill>
                  <a:schemeClr val="bg1"/>
                </a:solidFill>
                <a:latin typeface="Helvetica Neue" charset="0"/>
                <a:ea typeface="Helvetica Neue" charset="0"/>
                <a:cs typeface="Helvetica Neue" charset="0"/>
              </a:rPr>
              <a:t>Support and respond to patient inquiries</a:t>
            </a:r>
          </a:p>
          <a:p>
            <a:pPr marL="285750" indent="-285750">
              <a:buFont typeface="Arial" charset="0"/>
              <a:buChar char="•"/>
            </a:pPr>
            <a:endParaRPr lang="en-US" sz="1200" dirty="0">
              <a:solidFill>
                <a:schemeClr val="bg1"/>
              </a:solidFill>
              <a:latin typeface="Arial" charset="0"/>
              <a:ea typeface="Arial" charset="0"/>
              <a:cs typeface="Arial" charset="0"/>
            </a:endParaRPr>
          </a:p>
        </p:txBody>
      </p:sp>
      <p:sp>
        <p:nvSpPr>
          <p:cNvPr id="7" name="Frame 6"/>
          <p:cNvSpPr/>
          <p:nvPr/>
        </p:nvSpPr>
        <p:spPr>
          <a:xfrm>
            <a:off x="2895600" y="1593272"/>
            <a:ext cx="3352800" cy="3823856"/>
          </a:xfrm>
          <a:prstGeom prst="frame">
            <a:avLst/>
          </a:prstGeom>
          <a:solidFill>
            <a:srgbClr val="5F6060"/>
          </a:solidFill>
          <a:ln w="28575">
            <a:solidFill>
              <a:srgbClr val="37A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9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charset="0"/>
                <a:ea typeface="Helvetica Neue" charset="0"/>
                <a:cs typeface="Helvetica Neue" charset="0"/>
              </a:rPr>
              <a:t>Pathogen-Driven Cancers: A Global Crisis</a:t>
            </a:r>
            <a:endParaRPr lang="en-US" dirty="0">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p:txBody>
          <a:bodyPr/>
          <a:lstStyle/>
          <a:p>
            <a:fld id="{C03C572F-E91C-7245-8E06-F16276EB8147}" type="slidenum">
              <a:rPr lang="en-US" smtClean="0"/>
              <a:t>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2225971"/>
            <a:ext cx="9144000" cy="4300339"/>
          </a:xfrm>
          <a:prstGeom prst="rect">
            <a:avLst/>
          </a:prstGeom>
        </p:spPr>
      </p:pic>
      <p:sp>
        <p:nvSpPr>
          <p:cNvPr id="7" name="TextBox 6"/>
          <p:cNvSpPr txBox="1"/>
          <p:nvPr/>
        </p:nvSpPr>
        <p:spPr>
          <a:xfrm>
            <a:off x="0" y="1037792"/>
            <a:ext cx="9130145" cy="1015663"/>
          </a:xfrm>
          <a:prstGeom prst="rect">
            <a:avLst/>
          </a:prstGeom>
          <a:noFill/>
        </p:spPr>
        <p:txBody>
          <a:bodyPr wrap="square" rtlCol="0">
            <a:spAutoFit/>
          </a:bodyPr>
          <a:lstStyle/>
          <a:p>
            <a:pPr algn="ctr"/>
            <a:r>
              <a:rPr lang="en-US" sz="1500" b="1" dirty="0" smtClean="0">
                <a:solidFill>
                  <a:srgbClr val="37AA45"/>
                </a:solidFill>
                <a:latin typeface="Helvetica Neue" charset="0"/>
                <a:ea typeface="Helvetica Neue" charset="0"/>
                <a:cs typeface="Helvetica Neue" charset="0"/>
              </a:rPr>
              <a:t>In 2012, of the estimated 14M new cancer cases worldwide, 2.2M (15.4%) were </a:t>
            </a:r>
          </a:p>
          <a:p>
            <a:pPr algn="ctr"/>
            <a:r>
              <a:rPr lang="en-US" sz="1500" b="1" dirty="0" smtClean="0">
                <a:solidFill>
                  <a:srgbClr val="37AA45"/>
                </a:solidFill>
                <a:latin typeface="Helvetica Neue" charset="0"/>
                <a:ea typeface="Helvetica Neue" charset="0"/>
                <a:cs typeface="Helvetica Neue" charset="0"/>
              </a:rPr>
              <a:t>attributable to infection.</a:t>
            </a:r>
          </a:p>
          <a:p>
            <a:pPr algn="ctr"/>
            <a:r>
              <a:rPr lang="en-US" sz="1500" b="1" i="1" dirty="0" smtClean="0">
                <a:solidFill>
                  <a:srgbClr val="1B75BC"/>
                </a:solidFill>
                <a:latin typeface="Helvetica Neue" charset="0"/>
                <a:ea typeface="Helvetica Neue" charset="0"/>
                <a:cs typeface="Helvetica Neue" charset="0"/>
              </a:rPr>
              <a:t>and</a:t>
            </a:r>
          </a:p>
          <a:p>
            <a:pPr algn="ctr"/>
            <a:r>
              <a:rPr lang="en-US" sz="1500" b="1" dirty="0" smtClean="0">
                <a:solidFill>
                  <a:srgbClr val="37AA45"/>
                </a:solidFill>
                <a:latin typeface="Helvetica Neue" charset="0"/>
                <a:ea typeface="Helvetica Neue" charset="0"/>
                <a:cs typeface="Helvetica Neue" charset="0"/>
              </a:rPr>
              <a:t>Nearly 100% </a:t>
            </a:r>
            <a:r>
              <a:rPr lang="en-US" sz="1500" b="1" dirty="0">
                <a:solidFill>
                  <a:srgbClr val="37AA45"/>
                </a:solidFill>
                <a:latin typeface="Helvetica Neue" charset="0"/>
                <a:ea typeface="Helvetica Neue" charset="0"/>
                <a:cs typeface="Helvetica Neue" charset="0"/>
              </a:rPr>
              <a:t>of cervical </a:t>
            </a:r>
            <a:r>
              <a:rPr lang="en-US" sz="1500" b="1" dirty="0" smtClean="0">
                <a:solidFill>
                  <a:srgbClr val="37AA45"/>
                </a:solidFill>
                <a:latin typeface="Helvetica Neue" charset="0"/>
                <a:ea typeface="Helvetica Neue" charset="0"/>
                <a:cs typeface="Helvetica Neue" charset="0"/>
              </a:rPr>
              <a:t>cancers were </a:t>
            </a:r>
            <a:r>
              <a:rPr lang="en-US" sz="1500" b="1" dirty="0">
                <a:solidFill>
                  <a:srgbClr val="37AA45"/>
                </a:solidFill>
                <a:latin typeface="Helvetica Neue" charset="0"/>
                <a:ea typeface="Helvetica Neue" charset="0"/>
                <a:cs typeface="Helvetica Neue" charset="0"/>
              </a:rPr>
              <a:t>caused by HPV. </a:t>
            </a:r>
            <a:endParaRPr lang="en-US" sz="1500" dirty="0">
              <a:solidFill>
                <a:srgbClr val="37AA45"/>
              </a:solidFill>
            </a:endParaRPr>
          </a:p>
        </p:txBody>
      </p:sp>
    </p:spTree>
    <p:extLst>
      <p:ext uri="{BB962C8B-B14F-4D97-AF65-F5344CB8AC3E}">
        <p14:creationId xmlns:p14="http://schemas.microsoft.com/office/powerpoint/2010/main" val="2073154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Helvetica Neue" charset="0"/>
                <a:ea typeface="Helvetica Neue" charset="0"/>
                <a:cs typeface="Helvetica Neue" charset="0"/>
              </a:rPr>
              <a:t>The U.S. HPV-Associated Cancer Burden</a:t>
            </a:r>
            <a:endParaRPr lang="en-US" dirty="0">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p:txBody>
          <a:bodyPr/>
          <a:lstStyle/>
          <a:p>
            <a:fld id="{C03C572F-E91C-7245-8E06-F16276EB8147}" type="slidenum">
              <a:rPr lang="en-US" smtClean="0"/>
              <a:t>6</a:t>
            </a:fld>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727" y="1061193"/>
            <a:ext cx="7758546" cy="5364050"/>
          </a:xfrm>
        </p:spPr>
      </p:pic>
    </p:spTree>
    <p:extLst>
      <p:ext uri="{BB962C8B-B14F-4D97-AF65-F5344CB8AC3E}">
        <p14:creationId xmlns:p14="http://schemas.microsoft.com/office/powerpoint/2010/main" val="1250623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7729" y="1358900"/>
            <a:ext cx="7368542" cy="4908583"/>
          </a:xfrm>
          <a:prstGeom prst="rect">
            <a:avLst/>
          </a:prstGeom>
        </p:spPr>
      </p:pic>
      <p:sp>
        <p:nvSpPr>
          <p:cNvPr id="2" name="Title 1"/>
          <p:cNvSpPr>
            <a:spLocks noGrp="1"/>
          </p:cNvSpPr>
          <p:nvPr>
            <p:ph type="title"/>
          </p:nvPr>
        </p:nvSpPr>
        <p:spPr>
          <a:xfrm>
            <a:off x="336176" y="244918"/>
            <a:ext cx="8807824" cy="603062"/>
          </a:xfrm>
        </p:spPr>
        <p:txBody>
          <a:bodyPr>
            <a:noAutofit/>
          </a:bodyPr>
          <a:lstStyle/>
          <a:p>
            <a:r>
              <a:rPr lang="en-US" dirty="0" smtClean="0">
                <a:latin typeface="Helvetica Neue" charset="0"/>
                <a:ea typeface="Helvetica Neue" charset="0"/>
                <a:cs typeface="Helvetica Neue" charset="0"/>
              </a:rPr>
              <a:t>Impending U.S. HPV-Related Cancer Crisis in Men</a:t>
            </a:r>
            <a:endParaRPr lang="en-US" dirty="0">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p:txBody>
          <a:bodyPr/>
          <a:lstStyle/>
          <a:p>
            <a:fld id="{C03C572F-E91C-7245-8E06-F16276EB8147}" type="slidenum">
              <a:rPr lang="en-US" smtClean="0"/>
              <a:t>7</a:t>
            </a:fld>
            <a:endParaRPr lang="en-US"/>
          </a:p>
        </p:txBody>
      </p:sp>
      <p:sp>
        <p:nvSpPr>
          <p:cNvPr id="8" name="TextBox 7"/>
          <p:cNvSpPr txBox="1"/>
          <p:nvPr/>
        </p:nvSpPr>
        <p:spPr>
          <a:xfrm>
            <a:off x="4043991" y="2557705"/>
            <a:ext cx="1543396" cy="461665"/>
          </a:xfrm>
          <a:prstGeom prst="rect">
            <a:avLst/>
          </a:prstGeom>
          <a:noFill/>
          <a:ln w="28575">
            <a:solidFill>
              <a:srgbClr val="FF0000"/>
            </a:solidFill>
          </a:ln>
        </p:spPr>
        <p:txBody>
          <a:bodyPr wrap="square" rtlCol="0">
            <a:spAutoFit/>
          </a:bodyPr>
          <a:lstStyle/>
          <a:p>
            <a:r>
              <a:rPr lang="en-US" sz="1200" b="1" dirty="0" smtClean="0">
                <a:latin typeface="Helvetica Neue" charset="0"/>
                <a:ea typeface="Helvetica Neue" charset="0"/>
                <a:cs typeface="Helvetica Neue" charset="0"/>
              </a:rPr>
              <a:t>Oropharynx </a:t>
            </a:r>
          </a:p>
          <a:p>
            <a:r>
              <a:rPr lang="en-US" sz="1200" b="1" dirty="0" smtClean="0">
                <a:latin typeface="Helvetica Neue" charset="0"/>
                <a:ea typeface="Helvetica Neue" charset="0"/>
                <a:cs typeface="Helvetica Neue" charset="0"/>
              </a:rPr>
              <a:t>(base of tongue)</a:t>
            </a:r>
            <a:endParaRPr lang="en-US" sz="1200" b="1" dirty="0">
              <a:latin typeface="Helvetica Neue" charset="0"/>
              <a:ea typeface="Helvetica Neue" charset="0"/>
              <a:cs typeface="Helvetica Neue" charset="0"/>
            </a:endParaRPr>
          </a:p>
        </p:txBody>
      </p:sp>
      <p:sp>
        <p:nvSpPr>
          <p:cNvPr id="9" name="TextBox 8"/>
          <p:cNvSpPr txBox="1"/>
          <p:nvPr/>
        </p:nvSpPr>
        <p:spPr>
          <a:xfrm>
            <a:off x="4087707" y="3537219"/>
            <a:ext cx="1188722" cy="461665"/>
          </a:xfrm>
          <a:prstGeom prst="rect">
            <a:avLst/>
          </a:prstGeom>
          <a:noFill/>
          <a:ln w="28575">
            <a:solidFill>
              <a:srgbClr val="FF0000"/>
            </a:solidFill>
          </a:ln>
        </p:spPr>
        <p:txBody>
          <a:bodyPr wrap="square" rtlCol="0">
            <a:spAutoFit/>
          </a:bodyPr>
          <a:lstStyle/>
          <a:p>
            <a:r>
              <a:rPr lang="en-US" sz="1200" b="1" dirty="0" smtClean="0">
                <a:latin typeface="Helvetica Neue" charset="0"/>
                <a:ea typeface="Helvetica Neue" charset="0"/>
                <a:cs typeface="Helvetica Neue" charset="0"/>
              </a:rPr>
              <a:t>Oropharynx </a:t>
            </a:r>
          </a:p>
          <a:p>
            <a:r>
              <a:rPr lang="en-US" sz="1200" b="1" dirty="0" smtClean="0">
                <a:latin typeface="Helvetica Neue" charset="0"/>
                <a:ea typeface="Helvetica Neue" charset="0"/>
                <a:cs typeface="Helvetica Neue" charset="0"/>
              </a:rPr>
              <a:t>(tonsil)</a:t>
            </a:r>
            <a:endParaRPr lang="en-US" sz="1200" b="1" dirty="0">
              <a:latin typeface="Helvetica Neue" charset="0"/>
              <a:ea typeface="Helvetica Neue" charset="0"/>
              <a:cs typeface="Helvetica Neue" charset="0"/>
            </a:endParaRPr>
          </a:p>
        </p:txBody>
      </p:sp>
      <p:sp>
        <p:nvSpPr>
          <p:cNvPr id="10" name="TextBox 9"/>
          <p:cNvSpPr txBox="1"/>
          <p:nvPr/>
        </p:nvSpPr>
        <p:spPr>
          <a:xfrm>
            <a:off x="4087707" y="4598629"/>
            <a:ext cx="1188722" cy="276999"/>
          </a:xfrm>
          <a:prstGeom prst="rect">
            <a:avLst/>
          </a:prstGeom>
          <a:noFill/>
        </p:spPr>
        <p:txBody>
          <a:bodyPr wrap="square" rtlCol="0">
            <a:spAutoFit/>
          </a:bodyPr>
          <a:lstStyle/>
          <a:p>
            <a:r>
              <a:rPr lang="en-US" sz="1200" b="1" dirty="0" smtClean="0">
                <a:latin typeface="Helvetica Neue" charset="0"/>
                <a:ea typeface="Helvetica Neue" charset="0"/>
                <a:cs typeface="Helvetica Neue" charset="0"/>
              </a:rPr>
              <a:t>Anus</a:t>
            </a:r>
            <a:endParaRPr lang="en-US" sz="1200" b="1" dirty="0">
              <a:latin typeface="Helvetica Neue" charset="0"/>
              <a:ea typeface="Helvetica Neue" charset="0"/>
              <a:cs typeface="Helvetica Neue" charset="0"/>
            </a:endParaRPr>
          </a:p>
        </p:txBody>
      </p:sp>
      <p:pic>
        <p:nvPicPr>
          <p:cNvPr id="11" name="Picture 10"/>
          <p:cNvPicPr>
            <a:picLocks noChangeAspect="1"/>
          </p:cNvPicPr>
          <p:nvPr/>
        </p:nvPicPr>
        <p:blipFill>
          <a:blip r:embed="rId3"/>
          <a:stretch>
            <a:fillRect/>
          </a:stretch>
        </p:blipFill>
        <p:spPr>
          <a:xfrm>
            <a:off x="1885319" y="1682581"/>
            <a:ext cx="2266735" cy="637988"/>
          </a:xfrm>
          <a:prstGeom prst="rect">
            <a:avLst/>
          </a:prstGeom>
        </p:spPr>
      </p:pic>
    </p:spTree>
    <p:extLst>
      <p:ext uri="{BB962C8B-B14F-4D97-AF65-F5344CB8AC3E}">
        <p14:creationId xmlns:p14="http://schemas.microsoft.com/office/powerpoint/2010/main" val="2034403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HPV Vaccination Rates in the U.S.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C572F-E91C-7245-8E06-F16276EB8147}" type="slidenum">
              <a:rPr lang="en-US" smtClean="0"/>
              <a:t>8</a:t>
            </a:fld>
            <a:endParaRPr lang="en-US"/>
          </a:p>
        </p:txBody>
      </p:sp>
      <p:sp>
        <p:nvSpPr>
          <p:cNvPr id="9" name="Content Placeholder 2"/>
          <p:cNvSpPr>
            <a:spLocks noGrp="1"/>
          </p:cNvSpPr>
          <p:nvPr>
            <p:ph idx="1"/>
          </p:nvPr>
        </p:nvSpPr>
        <p:spPr>
          <a:xfrm>
            <a:off x="336175" y="1172127"/>
            <a:ext cx="8471648" cy="4910018"/>
          </a:xfrm>
          <a:ln w="28575">
            <a:noFill/>
          </a:ln>
        </p:spPr>
        <p:txBody>
          <a:bodyPr>
            <a:normAutofit/>
          </a:bodyPr>
          <a:lstStyle/>
          <a:p>
            <a:pPr marL="0" indent="0" algn="ctr">
              <a:buNone/>
            </a:pPr>
            <a:r>
              <a:rPr lang="en-US" sz="2300" b="1" dirty="0" smtClean="0">
                <a:solidFill>
                  <a:srgbClr val="37AA45"/>
                </a:solidFill>
                <a:latin typeface="Helvetica Neue" charset="0"/>
                <a:ea typeface="Helvetica Neue" charset="0"/>
                <a:cs typeface="Helvetica Neue" charset="0"/>
              </a:rPr>
              <a:t>In 2016, the CDC reports that only 43% of teens are completing their HPV vaccination cycle.</a:t>
            </a:r>
          </a:p>
          <a:p>
            <a:pPr>
              <a:buFont typeface="Arial" charset="0"/>
              <a:buChar char="•"/>
            </a:pPr>
            <a:endParaRPr lang="en-US" sz="2300" dirty="0" smtClean="0">
              <a:latin typeface="Helvetica Neue" charset="0"/>
              <a:ea typeface="Helvetica Neue" charset="0"/>
              <a:cs typeface="Helvetica Neue" charset="0"/>
            </a:endParaRPr>
          </a:p>
          <a:p>
            <a:pPr>
              <a:buFont typeface="Arial" charset="0"/>
              <a:buChar char="•"/>
            </a:pPr>
            <a:r>
              <a:rPr lang="en-US" sz="2300" dirty="0" smtClean="0">
                <a:latin typeface="Helvetica Neue" charset="0"/>
                <a:ea typeface="Helvetica Neue" charset="0"/>
                <a:cs typeface="Helvetica Neue" charset="0"/>
              </a:rPr>
              <a:t>Overall</a:t>
            </a:r>
            <a:r>
              <a:rPr lang="en-US" sz="2300" dirty="0">
                <a:latin typeface="Helvetica Neue" charset="0"/>
                <a:ea typeface="Helvetica Neue" charset="0"/>
                <a:cs typeface="Helvetica Neue" charset="0"/>
              </a:rPr>
              <a:t>, </a:t>
            </a:r>
            <a:r>
              <a:rPr lang="en-US" sz="2300" dirty="0" smtClean="0">
                <a:latin typeface="Helvetica Neue" charset="0"/>
                <a:ea typeface="Helvetica Neue" charset="0"/>
                <a:cs typeface="Helvetica Neue" charset="0"/>
              </a:rPr>
              <a:t>60% of </a:t>
            </a:r>
            <a:r>
              <a:rPr lang="en-US" sz="2300" dirty="0">
                <a:latin typeface="Helvetica Neue" charset="0"/>
                <a:ea typeface="Helvetica Neue" charset="0"/>
                <a:cs typeface="Helvetica Neue" charset="0"/>
              </a:rPr>
              <a:t>teens aged 13-17 years received one or more doses of HPV vaccine, an increase of 4 percentage points from 2015</a:t>
            </a:r>
            <a:r>
              <a:rPr lang="en-US" sz="2300" dirty="0" smtClean="0">
                <a:latin typeface="Helvetica Neue" charset="0"/>
                <a:ea typeface="Helvetica Neue" charset="0"/>
                <a:cs typeface="Helvetica Neue" charset="0"/>
              </a:rPr>
              <a:t>. [</a:t>
            </a:r>
            <a:r>
              <a:rPr lang="en-US" sz="2300" dirty="0" smtClean="0">
                <a:latin typeface="Helvetica Neue" charset="0"/>
                <a:ea typeface="Helvetica Neue" charset="0"/>
                <a:cs typeface="Helvetica Neue" charset="0"/>
                <a:hlinkClick r:id="rId3"/>
              </a:rPr>
              <a:t>1</a:t>
            </a:r>
            <a:r>
              <a:rPr lang="en-US" sz="2300" dirty="0" smtClean="0">
                <a:latin typeface="Helvetica Neue" charset="0"/>
                <a:ea typeface="Helvetica Neue" charset="0"/>
                <a:cs typeface="Helvetica Neue" charset="0"/>
              </a:rPr>
              <a:t>][</a:t>
            </a:r>
            <a:r>
              <a:rPr lang="en-US" sz="2300" dirty="0" smtClean="0">
                <a:latin typeface="Helvetica Neue" charset="0"/>
                <a:ea typeface="Helvetica Neue" charset="0"/>
                <a:cs typeface="Helvetica Neue" charset="0"/>
                <a:hlinkClick r:id="rId4"/>
              </a:rPr>
              <a:t>2</a:t>
            </a:r>
            <a:r>
              <a:rPr lang="en-US" sz="2300" dirty="0" smtClean="0">
                <a:latin typeface="Helvetica Neue" charset="0"/>
                <a:ea typeface="Helvetica Neue" charset="0"/>
                <a:cs typeface="Helvetica Neue" charset="0"/>
              </a:rPr>
              <a:t>]</a:t>
            </a:r>
          </a:p>
          <a:p>
            <a:pPr>
              <a:buFont typeface="Arial" charset="0"/>
              <a:buChar char="•"/>
            </a:pPr>
            <a:endParaRPr lang="en-US" sz="2300" dirty="0" smtClean="0">
              <a:latin typeface="Helvetica Neue" charset="0"/>
              <a:ea typeface="Helvetica Neue" charset="0"/>
              <a:cs typeface="Helvetica Neue" charset="0"/>
            </a:endParaRPr>
          </a:p>
          <a:p>
            <a:pPr>
              <a:buFont typeface="Arial" charset="0"/>
              <a:buChar char="•"/>
            </a:pPr>
            <a:r>
              <a:rPr lang="en-US" sz="2300" dirty="0" smtClean="0">
                <a:latin typeface="Helvetica Neue" charset="0"/>
                <a:ea typeface="Helvetica Neue" charset="0"/>
                <a:cs typeface="Helvetica Neue" charset="0"/>
              </a:rPr>
              <a:t>This is progress, but still </a:t>
            </a:r>
            <a:r>
              <a:rPr lang="en-US" sz="2300" i="1" dirty="0" smtClean="0">
                <a:latin typeface="Helvetica Neue" charset="0"/>
                <a:ea typeface="Helvetica Neue" charset="0"/>
                <a:cs typeface="Helvetica Neue" charset="0"/>
              </a:rPr>
              <a:t>far</a:t>
            </a:r>
            <a:r>
              <a:rPr lang="en-US" sz="2300" dirty="0" smtClean="0">
                <a:latin typeface="Helvetica Neue" charset="0"/>
                <a:ea typeface="Helvetica Neue" charset="0"/>
                <a:cs typeface="Helvetica Neue" charset="0"/>
              </a:rPr>
              <a:t> below the desired 80% rate to achieve herd immunity and prevent cancers for this coming generation. </a:t>
            </a:r>
          </a:p>
        </p:txBody>
      </p:sp>
    </p:spTree>
    <p:extLst>
      <p:ext uri="{BB962C8B-B14F-4D97-AF65-F5344CB8AC3E}">
        <p14:creationId xmlns:p14="http://schemas.microsoft.com/office/powerpoint/2010/main" val="1428874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03C572F-E91C-7245-8E06-F16276EB8147}" type="slidenum">
              <a:rPr lang="en-US" smtClean="0"/>
              <a:t>9</a:t>
            </a:fld>
            <a:endParaRPr lang="en-US"/>
          </a:p>
        </p:txBody>
      </p:sp>
      <p:sp>
        <p:nvSpPr>
          <p:cNvPr id="10" name="TextBox 9"/>
          <p:cNvSpPr txBox="1"/>
          <p:nvPr/>
        </p:nvSpPr>
        <p:spPr>
          <a:xfrm>
            <a:off x="0" y="2567226"/>
            <a:ext cx="9144000" cy="1723549"/>
          </a:xfrm>
          <a:prstGeom prst="rect">
            <a:avLst/>
          </a:prstGeom>
          <a:noFill/>
        </p:spPr>
        <p:txBody>
          <a:bodyPr wrap="square" rtlCol="0">
            <a:spAutoFit/>
          </a:bodyPr>
          <a:lstStyle/>
          <a:p>
            <a:pPr algn="ctr"/>
            <a:endParaRPr lang="en-US" sz="2400" b="1" dirty="0" smtClean="0">
              <a:solidFill>
                <a:srgbClr val="37AA45"/>
              </a:solidFill>
              <a:latin typeface="Helvetica Neue" charset="0"/>
              <a:ea typeface="Helvetica Neue" charset="0"/>
              <a:cs typeface="Helvetica Neue" charset="0"/>
            </a:endParaRPr>
          </a:p>
          <a:p>
            <a:pPr algn="ctr"/>
            <a:r>
              <a:rPr lang="en-US" sz="2300" b="1" dirty="0" smtClean="0">
                <a:solidFill>
                  <a:srgbClr val="37AA45"/>
                </a:solidFill>
                <a:latin typeface="Helvetica Neue" charset="0"/>
                <a:ea typeface="Helvetica Neue" charset="0"/>
                <a:cs typeface="Helvetica Neue" charset="0"/>
              </a:rPr>
              <a:t>“Immunization </a:t>
            </a:r>
            <a:r>
              <a:rPr lang="en-US" sz="2300" b="1" dirty="0">
                <a:solidFill>
                  <a:srgbClr val="37AA45"/>
                </a:solidFill>
                <a:latin typeface="Helvetica Neue" charset="0"/>
                <a:ea typeface="Helvetica Neue" charset="0"/>
                <a:cs typeface="Helvetica Neue" charset="0"/>
              </a:rPr>
              <a:t>is something that many people think of as personal, </a:t>
            </a:r>
            <a:r>
              <a:rPr lang="en-US" sz="2300" b="1" dirty="0" smtClean="0">
                <a:solidFill>
                  <a:srgbClr val="37AA45"/>
                </a:solidFill>
                <a:latin typeface="Helvetica Neue" charset="0"/>
                <a:ea typeface="Helvetica Neue" charset="0"/>
                <a:cs typeface="Helvetica Neue" charset="0"/>
              </a:rPr>
              <a:t>but </a:t>
            </a:r>
            <a:r>
              <a:rPr lang="en-US" sz="2300" b="1" dirty="0">
                <a:solidFill>
                  <a:srgbClr val="37AA45"/>
                </a:solidFill>
                <a:latin typeface="Helvetica Neue" charset="0"/>
                <a:ea typeface="Helvetica Neue" charset="0"/>
                <a:cs typeface="Helvetica Neue" charset="0"/>
              </a:rPr>
              <a:t>it is actually part of being in a </a:t>
            </a:r>
            <a:r>
              <a:rPr lang="en-US" sz="2300" b="1" dirty="0" smtClean="0">
                <a:solidFill>
                  <a:srgbClr val="37AA45"/>
                </a:solidFill>
                <a:latin typeface="Helvetica Neue" charset="0"/>
                <a:ea typeface="Helvetica Neue" charset="0"/>
                <a:cs typeface="Helvetica Neue" charset="0"/>
              </a:rPr>
              <a:t>society.”</a:t>
            </a:r>
          </a:p>
          <a:p>
            <a:pPr algn="ctr"/>
            <a:endParaRPr lang="en-US" sz="1800" b="1" i="1" dirty="0" smtClean="0">
              <a:solidFill>
                <a:srgbClr val="5F6060"/>
              </a:solidFill>
              <a:latin typeface="Helvetica Neue" charset="0"/>
              <a:ea typeface="Helvetica Neue" charset="0"/>
              <a:cs typeface="Helvetica Neue" charset="0"/>
            </a:endParaRPr>
          </a:p>
          <a:p>
            <a:pPr algn="ctr"/>
            <a:r>
              <a:rPr lang="en-US" sz="1800" i="1" dirty="0" smtClean="0">
                <a:solidFill>
                  <a:srgbClr val="5F6060"/>
                </a:solidFill>
                <a:latin typeface="Helvetica Neue" charset="0"/>
                <a:ea typeface="Helvetica Neue" charset="0"/>
                <a:cs typeface="Helvetica Neue" charset="0"/>
              </a:rPr>
              <a:t> Andrew Pollard</a:t>
            </a:r>
            <a:r>
              <a:rPr lang="en-US" sz="1800" i="1" dirty="0">
                <a:solidFill>
                  <a:srgbClr val="5F6060"/>
                </a:solidFill>
                <a:latin typeface="Helvetica Neue" charset="0"/>
                <a:ea typeface="Helvetica Neue" charset="0"/>
                <a:cs typeface="Helvetica Neue" charset="0"/>
              </a:rPr>
              <a:t>, P</a:t>
            </a:r>
            <a:r>
              <a:rPr lang="en-US" sz="1800" i="1" dirty="0" smtClean="0">
                <a:solidFill>
                  <a:srgbClr val="5F6060"/>
                </a:solidFill>
                <a:latin typeface="Helvetica Neue" charset="0"/>
                <a:ea typeface="Helvetica Neue" charset="0"/>
                <a:cs typeface="Helvetica Neue" charset="0"/>
              </a:rPr>
              <a:t>rofessor </a:t>
            </a:r>
            <a:r>
              <a:rPr lang="en-US" sz="1800" i="1" dirty="0">
                <a:solidFill>
                  <a:srgbClr val="5F6060"/>
                </a:solidFill>
                <a:latin typeface="Helvetica Neue" charset="0"/>
                <a:ea typeface="Helvetica Neue" charset="0"/>
                <a:cs typeface="Helvetica Neue" charset="0"/>
              </a:rPr>
              <a:t>of P</a:t>
            </a:r>
            <a:r>
              <a:rPr lang="en-US" sz="1800" i="1" dirty="0" smtClean="0">
                <a:solidFill>
                  <a:srgbClr val="5F6060"/>
                </a:solidFill>
                <a:latin typeface="Helvetica Neue" charset="0"/>
                <a:ea typeface="Helvetica Neue" charset="0"/>
                <a:cs typeface="Helvetica Neue" charset="0"/>
              </a:rPr>
              <a:t>ediatric </a:t>
            </a:r>
            <a:r>
              <a:rPr lang="en-US" sz="1800" i="1" dirty="0">
                <a:solidFill>
                  <a:srgbClr val="5F6060"/>
                </a:solidFill>
                <a:latin typeface="Helvetica Neue" charset="0"/>
                <a:ea typeface="Helvetica Neue" charset="0"/>
                <a:cs typeface="Helvetica Neue" charset="0"/>
              </a:rPr>
              <a:t>I</a:t>
            </a:r>
            <a:r>
              <a:rPr lang="en-US" sz="1800" i="1" dirty="0" smtClean="0">
                <a:solidFill>
                  <a:srgbClr val="5F6060"/>
                </a:solidFill>
                <a:latin typeface="Helvetica Neue" charset="0"/>
                <a:ea typeface="Helvetica Neue" charset="0"/>
                <a:cs typeface="Helvetica Neue" charset="0"/>
              </a:rPr>
              <a:t>nfection </a:t>
            </a:r>
            <a:r>
              <a:rPr lang="en-US" sz="1800" i="1" dirty="0">
                <a:solidFill>
                  <a:srgbClr val="5F6060"/>
                </a:solidFill>
                <a:latin typeface="Helvetica Neue" charset="0"/>
                <a:ea typeface="Helvetica Neue" charset="0"/>
                <a:cs typeface="Helvetica Neue" charset="0"/>
              </a:rPr>
              <a:t>and I</a:t>
            </a:r>
            <a:r>
              <a:rPr lang="en-US" sz="1800" i="1" dirty="0" smtClean="0">
                <a:solidFill>
                  <a:srgbClr val="5F6060"/>
                </a:solidFill>
                <a:latin typeface="Helvetica Neue" charset="0"/>
                <a:ea typeface="Helvetica Neue" charset="0"/>
                <a:cs typeface="Helvetica Neue" charset="0"/>
              </a:rPr>
              <a:t>mmunity, </a:t>
            </a:r>
            <a:r>
              <a:rPr lang="en-US" sz="1800" i="1" dirty="0">
                <a:solidFill>
                  <a:srgbClr val="5F6060"/>
                </a:solidFill>
                <a:latin typeface="Helvetica Neue" charset="0"/>
                <a:ea typeface="Helvetica Neue" charset="0"/>
                <a:cs typeface="Helvetica Neue" charset="0"/>
              </a:rPr>
              <a:t>University of Oxford</a:t>
            </a:r>
          </a:p>
        </p:txBody>
      </p:sp>
    </p:spTree>
    <p:extLst>
      <p:ext uri="{BB962C8B-B14F-4D97-AF65-F5344CB8AC3E}">
        <p14:creationId xmlns:p14="http://schemas.microsoft.com/office/powerpoint/2010/main" val="199072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7796</TotalTime>
  <Words>1579</Words>
  <Application>Microsoft Office PowerPoint</Application>
  <PresentationFormat>Overhead</PresentationFormat>
  <Paragraphs>183</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 Neue</vt:lpstr>
      <vt:lpstr>Office Theme</vt:lpstr>
      <vt:lpstr>Understanding your Neighbor: Vaccination Advocacy Through Community Coalition Building</vt:lpstr>
      <vt:lpstr>PowerPoint Presentation</vt:lpstr>
      <vt:lpstr>PowerPoint Presentation</vt:lpstr>
      <vt:lpstr>Strategic Initiatives</vt:lpstr>
      <vt:lpstr>Pathogen-Driven Cancers: A Global Crisis</vt:lpstr>
      <vt:lpstr>The U.S. HPV-Associated Cancer Burden</vt:lpstr>
      <vt:lpstr>Impending U.S. HPV-Related Cancer Crisis in Men</vt:lpstr>
      <vt:lpstr>HPV Vaccination Rates in the U.S.</vt:lpstr>
      <vt:lpstr>PowerPoint Presentation</vt:lpstr>
      <vt:lpstr>Poor HPV Vaccination Rates: Why?</vt:lpstr>
      <vt:lpstr>Vaccination Uptake: The Impact</vt:lpstr>
      <vt:lpstr>Vaccination Resistance: The Consequences</vt:lpstr>
      <vt:lpstr>Communal Alignment: Gathering Data in San Diego</vt:lpstr>
      <vt:lpstr>Building Partnerships: Qualitative Interview Samples with Our Collaborators</vt:lpstr>
      <vt:lpstr>Starting in San Diego </vt:lpstr>
      <vt:lpstr>On the Ground: Feedback from San Diego’s Growing Community (April 2017, SD Union-Tribune)</vt:lpstr>
      <vt:lpstr>Programming in the Community: Example 1</vt:lpstr>
      <vt:lpstr>Programming in the Community: Example 2</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the Board of Directors</dc:title>
  <dc:creator>Rob McFarlane</dc:creator>
  <cp:lastModifiedBy>ARCADI KOLCHAK</cp:lastModifiedBy>
  <cp:revision>205</cp:revision>
  <cp:lastPrinted>2017-09-05T18:13:39Z</cp:lastPrinted>
  <dcterms:created xsi:type="dcterms:W3CDTF">2017-05-08T22:57:13Z</dcterms:created>
  <dcterms:modified xsi:type="dcterms:W3CDTF">2017-09-14T20:03:52Z</dcterms:modified>
</cp:coreProperties>
</file>