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notesMasterIdLst>
    <p:notesMasterId r:id="rId21"/>
  </p:notesMasterIdLst>
  <p:sldIdLst>
    <p:sldId id="256" r:id="rId2"/>
    <p:sldId id="258" r:id="rId3"/>
    <p:sldId id="260" r:id="rId4"/>
    <p:sldId id="272" r:id="rId5"/>
    <p:sldId id="273" r:id="rId6"/>
    <p:sldId id="274" r:id="rId7"/>
    <p:sldId id="275" r:id="rId8"/>
    <p:sldId id="282" r:id="rId9"/>
    <p:sldId id="259" r:id="rId10"/>
    <p:sldId id="278" r:id="rId11"/>
    <p:sldId id="283" r:id="rId12"/>
    <p:sldId id="276" r:id="rId13"/>
    <p:sldId id="264" r:id="rId14"/>
    <p:sldId id="267" r:id="rId15"/>
    <p:sldId id="279" r:id="rId16"/>
    <p:sldId id="277" r:id="rId17"/>
    <p:sldId id="280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/>
    <p:restoredTop sz="94690"/>
  </p:normalViewPr>
  <p:slideViewPr>
    <p:cSldViewPr snapToGrid="0" snapToObjects="1">
      <p:cViewPr varScale="1">
        <p:scale>
          <a:sx n="55" d="100"/>
          <a:sy n="55" d="100"/>
        </p:scale>
        <p:origin x="-8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1797-E491-174E-8854-4CB8A9F3115B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8E879-CFE9-B74D-82A0-2C6730AB9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7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lot of “heat” on hep C treatment issues right now. The</a:t>
            </a:r>
            <a:r>
              <a:rPr lang="en-US" baseline="0" dirty="0" smtClean="0"/>
              <a:t> cost of new treatments is well publicized and very frightening to legislators, Medicaid directors, and other policy makers.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37590-2EF8-4E8B-9CA8-B8DB1D0ED2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day unless noted</a:t>
            </a:r>
          </a:p>
          <a:p>
            <a:r>
              <a:rPr lang="en-US" dirty="0" smtClean="0"/>
              <a:t>BARACLUDE </a:t>
            </a:r>
            <a:r>
              <a:rPr lang="en-US" dirty="0"/>
              <a:t>tablets: 0.5 mg or 1 mg, $</a:t>
            </a:r>
            <a:r>
              <a:rPr lang="en-US" dirty="0" smtClean="0"/>
              <a:t>1294.79</a:t>
            </a:r>
            <a:endParaRPr lang="en-US" dirty="0"/>
          </a:p>
          <a:p>
            <a:r>
              <a:rPr lang="en-US" dirty="0"/>
              <a:t>VIREAD tablets: 150 mg, 200 mg, 250 mg,  $924.71</a:t>
            </a:r>
          </a:p>
          <a:p>
            <a:r>
              <a:rPr lang="en-US" dirty="0"/>
              <a:t>VIREAD tablets: 300 mg, $997.77</a:t>
            </a:r>
          </a:p>
          <a:p>
            <a:r>
              <a:rPr lang="en-US" dirty="0"/>
              <a:t>EPIVIR‑HBV tablets 100 mg $895.97 (60 tabs)</a:t>
            </a:r>
          </a:p>
          <a:p>
            <a:r>
              <a:rPr lang="en-US" dirty="0"/>
              <a:t>HEPSERA tablets 10 mg $1238.24</a:t>
            </a:r>
          </a:p>
          <a:p>
            <a:r>
              <a:rPr lang="en-US" dirty="0"/>
              <a:t>TYZEKA tablets 600 mg $1071.05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8E879-CFE9-B74D-82A0-2C6730AB99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734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3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520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8" y="4905616"/>
            <a:ext cx="1413593" cy="1409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5040346"/>
            <a:ext cx="1415062" cy="12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943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5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624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825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30776E-6720-6B4D-AFDD-4ADC44D92463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756A43-3203-F549-AF3A-BA949B26E3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1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ehuriaux@projectinform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ce.senate.gov/imo/media/doc/3%20The%20Pricing%20of%20Sovaldi%20(Section%203)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 from the Hepatitis C Cure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Emalie Huriaux, MPH</a:t>
            </a:r>
          </a:p>
          <a:p>
            <a:r>
              <a:rPr lang="en-US" dirty="0" smtClean="0"/>
              <a:t>Director of Hepatitis Policy, Project Inform</a:t>
            </a:r>
          </a:p>
          <a:p>
            <a:r>
              <a:rPr lang="en-US" dirty="0" smtClean="0"/>
              <a:t>Chair, California Hepatitis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570720" cy="4504266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group of community treatment activists advocating for fair &amp;</a:t>
            </a:r>
            <a:r>
              <a:rPr lang="en-US" sz="2800" dirty="0" smtClean="0"/>
              <a:t> </a:t>
            </a:r>
            <a:r>
              <a:rPr lang="en-US" sz="2800" dirty="0"/>
              <a:t>sustainable pricing of HIV &amp;</a:t>
            </a:r>
            <a:r>
              <a:rPr lang="en-US" sz="2800" dirty="0" smtClean="0"/>
              <a:t> HCV drugs </a:t>
            </a:r>
            <a:r>
              <a:rPr lang="en-US" sz="2800" dirty="0"/>
              <a:t>in the </a:t>
            </a:r>
            <a:r>
              <a:rPr lang="en-US" sz="2800" dirty="0" smtClean="0"/>
              <a:t>U.S. in order to support patient access. The FPC was formed in 1998 in response to exploitative pricing of HIV drug Retrovir. 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The FPC:</a:t>
            </a:r>
          </a:p>
          <a:p>
            <a:pPr lvl="2">
              <a:buFont typeface="Arial" charset="0"/>
              <a:buChar char="•"/>
            </a:pPr>
            <a:r>
              <a:rPr lang="en-US" sz="2400" dirty="0"/>
              <a:t>Monitors &amp; reports on price increases, organizing grassroots-driven media campaigns to prevent or fight against unfair drug pricing practices;</a:t>
            </a:r>
          </a:p>
          <a:p>
            <a:pPr lvl="2">
              <a:buFont typeface="Arial" charset="0"/>
              <a:buChar char="•"/>
            </a:pPr>
            <a:r>
              <a:rPr lang="en-US" sz="2400" dirty="0"/>
              <a:t>Educates our communities on the impact of drug pricing on treatment access;</a:t>
            </a:r>
          </a:p>
          <a:p>
            <a:pPr lvl="1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-354787"/>
            <a:ext cx="10058400" cy="20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FPC also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33035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000" dirty="0" smtClean="0"/>
              <a:t>Requests </a:t>
            </a:r>
            <a:r>
              <a:rPr lang="en-US" sz="2000" dirty="0"/>
              <a:t>that corporations meet w/ FPC prior </a:t>
            </a:r>
            <a:r>
              <a:rPr lang="en-US" sz="2000" dirty="0" smtClean="0"/>
              <a:t>to </a:t>
            </a:r>
            <a:r>
              <a:rPr lang="en-US" sz="2000" dirty="0"/>
              <a:t>setting </a:t>
            </a:r>
            <a:r>
              <a:rPr lang="en-US" sz="2000" dirty="0" smtClean="0"/>
              <a:t>prices of </a:t>
            </a:r>
            <a:r>
              <a:rPr lang="en-US" sz="2000" dirty="0"/>
              <a:t>newly approved drugs </a:t>
            </a:r>
            <a:r>
              <a:rPr lang="en-US" sz="2000" dirty="0" smtClean="0"/>
              <a:t>&amp; </a:t>
            </a:r>
            <a:r>
              <a:rPr lang="en-US" sz="2000" dirty="0" smtClean="0"/>
              <a:t>before </a:t>
            </a:r>
            <a:r>
              <a:rPr lang="en-US" sz="2000" dirty="0"/>
              <a:t>taking price increases, that </a:t>
            </a:r>
            <a:r>
              <a:rPr lang="en-US" sz="2000" dirty="0" smtClean="0"/>
              <a:t>their reps. w/ </a:t>
            </a:r>
            <a:r>
              <a:rPr lang="en-US" sz="2000" dirty="0"/>
              <a:t>the proper authority to set pricing attend those </a:t>
            </a:r>
            <a:r>
              <a:rPr lang="en-US" sz="2000" dirty="0" smtClean="0"/>
              <a:t>meetings</a:t>
            </a:r>
            <a:r>
              <a:rPr lang="en-US" sz="2000" dirty="0" smtClean="0"/>
              <a:t> &amp;</a:t>
            </a:r>
            <a:r>
              <a:rPr lang="en-US" sz="2000" dirty="0" smtClean="0"/>
              <a:t> </a:t>
            </a:r>
            <a:r>
              <a:rPr lang="en-US" sz="2000" dirty="0"/>
              <a:t>that the companies alert </a:t>
            </a:r>
            <a:r>
              <a:rPr lang="en-US" sz="2000" dirty="0" smtClean="0"/>
              <a:t>FPC </a:t>
            </a:r>
            <a:r>
              <a:rPr lang="en-US" sz="2000" dirty="0"/>
              <a:t>before price increases go into </a:t>
            </a:r>
            <a:r>
              <a:rPr lang="en-US" sz="2000" dirty="0" smtClean="0"/>
              <a:t>effect;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Negotiates </a:t>
            </a:r>
            <a:r>
              <a:rPr lang="en-US" sz="2000" dirty="0"/>
              <a:t>w/ pharma corporations on the price of drugs, both </a:t>
            </a:r>
            <a:r>
              <a:rPr lang="en-US" sz="2000" dirty="0" smtClean="0"/>
              <a:t>in </a:t>
            </a:r>
            <a:r>
              <a:rPr lang="en-US" sz="2000" dirty="0"/>
              <a:t>private insurance market, and for government programs such </a:t>
            </a:r>
            <a:r>
              <a:rPr lang="en-US" sz="2000" dirty="0" smtClean="0"/>
              <a:t>as </a:t>
            </a:r>
            <a:r>
              <a:rPr lang="en-US" sz="2000" dirty="0"/>
              <a:t>AIDS Drug Assistance Programs (ADAP) </a:t>
            </a:r>
            <a:r>
              <a:rPr lang="en-US" sz="2000" dirty="0" smtClean="0"/>
              <a:t>&amp; Medicaid;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Negotiates </a:t>
            </a:r>
            <a:r>
              <a:rPr lang="en-US" sz="2000" dirty="0"/>
              <a:t>w/ companies to ensure that health insurance co-payments (co-pays) are not so excessive as to create a financial hardship or limit access to lifesaving treatment for people with HIV or </a:t>
            </a:r>
            <a:r>
              <a:rPr lang="en-US" sz="2000" dirty="0" smtClean="0"/>
              <a:t>HCV;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Negotiates </a:t>
            </a:r>
            <a:r>
              <a:rPr lang="en-US" sz="2000" dirty="0"/>
              <a:t>w/companies to ensure that Patient Assistance Programs (</a:t>
            </a:r>
            <a:r>
              <a:rPr lang="en-US" sz="2000" dirty="0" smtClean="0"/>
              <a:t>PAPs) (which </a:t>
            </a:r>
            <a:r>
              <a:rPr lang="en-US" sz="2000" dirty="0"/>
              <a:t>provide </a:t>
            </a:r>
            <a:r>
              <a:rPr lang="en-US" sz="2000" dirty="0" smtClean="0"/>
              <a:t>free medication to people w/ </a:t>
            </a:r>
            <a:r>
              <a:rPr lang="en-US" sz="2000" dirty="0"/>
              <a:t>low incomes who do not </a:t>
            </a:r>
            <a:r>
              <a:rPr lang="en-US" sz="2000" dirty="0" smtClean="0"/>
              <a:t>qualify </a:t>
            </a:r>
            <a:r>
              <a:rPr lang="en-US" sz="2000" dirty="0"/>
              <a:t>for </a:t>
            </a:r>
            <a:r>
              <a:rPr lang="en-US" sz="2000" dirty="0" smtClean="0"/>
              <a:t>govt. assistance) are </a:t>
            </a:r>
            <a:r>
              <a:rPr lang="en-US" sz="2000" dirty="0"/>
              <a:t>adequately generous and easy to apply for.</a:t>
            </a:r>
          </a:p>
        </p:txBody>
      </p:sp>
    </p:spTree>
    <p:extLst>
      <p:ext uri="{BB962C8B-B14F-4D97-AF65-F5344CB8AC3E}">
        <p14:creationId xmlns:p14="http://schemas.microsoft.com/office/powerpoint/2010/main" val="174174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Access is Paramount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65599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400" b="1" dirty="0" smtClean="0"/>
              <a:t>Payers/insurers vs. pharma. corporations = patients trapped in the </a:t>
            </a:r>
            <a:r>
              <a:rPr lang="en-US" sz="2400" b="1" dirty="0" smtClean="0"/>
              <a:t>middle</a:t>
            </a:r>
          </a:p>
          <a:p>
            <a:pPr lvl="1">
              <a:buFont typeface="Arial" charset="0"/>
              <a:buChar char="•"/>
            </a:pPr>
            <a:endParaRPr lang="en-US" sz="800" b="1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smtClean="0"/>
              <a:t>addition to advocacy </a:t>
            </a:r>
            <a:r>
              <a:rPr lang="en-US" sz="2400" dirty="0" smtClean="0"/>
              <a:t>w/ </a:t>
            </a:r>
            <a:r>
              <a:rPr lang="en-US" sz="2400" dirty="0" smtClean="0"/>
              <a:t>pharma corporations re: prices, advocates around the country engaging </a:t>
            </a:r>
            <a:r>
              <a:rPr lang="en-US" sz="2400" dirty="0" smtClean="0"/>
              <a:t>w/ Medicaid programs &amp; other </a:t>
            </a:r>
            <a:r>
              <a:rPr lang="en-US" sz="2400" dirty="0" smtClean="0"/>
              <a:t>payers/insurers to remove restrictions to HCV </a:t>
            </a:r>
            <a:r>
              <a:rPr lang="en-US" sz="2400" dirty="0" smtClean="0"/>
              <a:t>DAAs.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smtClean="0"/>
              <a:t>CA, PI &amp; CalHEP, along w/ clinicians, legal groups</a:t>
            </a:r>
            <a:r>
              <a:rPr lang="en-US" sz="2400" dirty="0"/>
              <a:t> &amp;</a:t>
            </a:r>
            <a:r>
              <a:rPr lang="en-US" sz="2400" dirty="0" smtClean="0"/>
              <a:t> other partners have met repeatedly with state </a:t>
            </a:r>
            <a:r>
              <a:rPr lang="en-US" sz="2400" dirty="0" smtClean="0"/>
              <a:t>officials &amp; </a:t>
            </a:r>
            <a:r>
              <a:rPr lang="en-US" sz="2400" dirty="0" smtClean="0"/>
              <a:t>sent them community sign-on letters advocating for the removal of restrictions in Medi-Cal </a:t>
            </a:r>
            <a:r>
              <a:rPr lang="en-US" sz="2400" dirty="0" smtClean="0"/>
              <a:t>(CA’s Medicaid </a:t>
            </a:r>
            <a:r>
              <a:rPr lang="en-US" sz="2400" dirty="0" smtClean="0"/>
              <a:t>program) </a:t>
            </a:r>
            <a:r>
              <a:rPr lang="en-US" sz="2400" dirty="0" smtClean="0"/>
              <a:t>&amp; ADAP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lvl="2">
              <a:buFont typeface="Arial" charset="0"/>
              <a:buChar char="•"/>
            </a:pPr>
            <a:r>
              <a:rPr lang="en-US" sz="2000" dirty="0" smtClean="0"/>
              <a:t>While </a:t>
            </a:r>
            <a:r>
              <a:rPr lang="en-US" sz="2000" dirty="0" smtClean="0"/>
              <a:t>there are still some restrictions in Medi-Cal, many of the original restrictions put in place when Sovaldi was approved </a:t>
            </a:r>
            <a:r>
              <a:rPr lang="en-US" sz="2000" dirty="0" smtClean="0"/>
              <a:t>were removed in July 2015. </a:t>
            </a:r>
            <a:endParaRPr lang="en-US" sz="2000" dirty="0"/>
          </a:p>
          <a:p>
            <a:pPr lvl="2">
              <a:buFont typeface="Arial" charset="0"/>
              <a:buChar char="•"/>
            </a:pPr>
            <a:r>
              <a:rPr lang="en-US" sz="2000" dirty="0" smtClean="0"/>
              <a:t>Since July 2015, there are </a:t>
            </a:r>
            <a:r>
              <a:rPr lang="en-US" sz="2000" dirty="0" smtClean="0"/>
              <a:t>no restrictions in </a:t>
            </a:r>
            <a:r>
              <a:rPr lang="en-US" sz="2000" dirty="0" smtClean="0"/>
              <a:t>the CA’s ADAP.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23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960">
            <a:off x="1905000" y="533400"/>
            <a:ext cx="8202758" cy="57912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48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2015-02-19 15.48.08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9595"/>
          <a:stretch>
            <a:fillRect/>
          </a:stretch>
        </p:blipFill>
        <p:spPr>
          <a:xfrm rot="21061108">
            <a:off x="1777382" y="1011073"/>
            <a:ext cx="8416102" cy="4640654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“Sticker Price” Impacts Patient Share of Cost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891" y="1737361"/>
            <a:ext cx="9268691" cy="4649584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000" dirty="0" smtClean="0"/>
              <a:t>Drug formularies have “tiers,” generally broken down:</a:t>
            </a:r>
            <a:endParaRPr lang="is-IS" sz="2000" dirty="0" smtClean="0"/>
          </a:p>
          <a:p>
            <a:pPr marL="726948" lvl="2" indent="-342900">
              <a:buFont typeface="+mj-lt"/>
              <a:buAutoNum type="arabicParenR"/>
            </a:pPr>
            <a:r>
              <a:rPr lang="is-IS" sz="2000" dirty="0" smtClean="0"/>
              <a:t>Low-cost generics</a:t>
            </a:r>
          </a:p>
          <a:p>
            <a:pPr marL="726948" lvl="2" indent="-342900">
              <a:buFont typeface="+mj-lt"/>
              <a:buAutoNum type="arabicParenR"/>
            </a:pPr>
            <a:r>
              <a:rPr lang="is-IS" sz="2000" dirty="0" smtClean="0"/>
              <a:t>Higher-cost generics or preferred brand name drugs</a:t>
            </a:r>
          </a:p>
          <a:p>
            <a:pPr marL="726948" lvl="2" indent="-342900">
              <a:buFont typeface="+mj-lt"/>
              <a:buAutoNum type="arabicParenR"/>
            </a:pPr>
            <a:r>
              <a:rPr lang="is-IS" sz="2000" dirty="0" smtClean="0"/>
              <a:t>Non-preferred brand-name drugs</a:t>
            </a:r>
          </a:p>
          <a:p>
            <a:pPr marL="726948" lvl="2" indent="-342900">
              <a:buFont typeface="+mj-lt"/>
              <a:buAutoNum type="arabicParenR"/>
            </a:pPr>
            <a:r>
              <a:rPr lang="is-IS" sz="2000" b="1" i="1" dirty="0" smtClean="0"/>
              <a:t>“Speciality” (or high-cost) </a:t>
            </a:r>
            <a:r>
              <a:rPr lang="is-IS" sz="2000" b="1" i="1" dirty="0" smtClean="0"/>
              <a:t>drugs*</a:t>
            </a:r>
          </a:p>
          <a:p>
            <a:pPr marL="566928" lvl="3" indent="0">
              <a:buNone/>
            </a:pPr>
            <a:r>
              <a:rPr lang="is-IS" sz="2000" b="1" i="1" dirty="0"/>
              <a:t>	</a:t>
            </a:r>
            <a:r>
              <a:rPr lang="is-IS" sz="2000" b="1" i="1" dirty="0" smtClean="0"/>
              <a:t>*</a:t>
            </a:r>
            <a:r>
              <a:rPr lang="en-US" sz="2000" b="1" i="1" dirty="0" smtClean="0"/>
              <a:t>In </a:t>
            </a:r>
            <a:r>
              <a:rPr lang="en-US" sz="2000" b="1" i="1" dirty="0" smtClean="0"/>
              <a:t>many </a:t>
            </a:r>
            <a:r>
              <a:rPr lang="en-US" sz="2000" b="1" i="1" dirty="0" smtClean="0"/>
              <a:t>plans (including </a:t>
            </a:r>
            <a:r>
              <a:rPr lang="en-US" sz="2000" b="1" i="1" dirty="0" smtClean="0"/>
              <a:t>Covered CA </a:t>
            </a:r>
            <a:r>
              <a:rPr lang="en-US" sz="2000" b="1" i="1" dirty="0" smtClean="0"/>
              <a:t>plans), </a:t>
            </a:r>
            <a:r>
              <a:rPr lang="en-US" sz="2000" b="1" i="1" dirty="0" smtClean="0"/>
              <a:t>many HCV DAAs are tier 4.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Cost-sharing as high as 30</a:t>
            </a:r>
            <a:r>
              <a:rPr lang="en-US" sz="2000" dirty="0" smtClean="0"/>
              <a:t>%+ </a:t>
            </a:r>
            <a:r>
              <a:rPr lang="en-US" sz="2000" dirty="0" smtClean="0"/>
              <a:t>of “sticker price” in some plans, although CA is working to implement law that caps co-pays. Starting this year, Covered CA plans </a:t>
            </a:r>
            <a:r>
              <a:rPr lang="en-US" sz="2000" dirty="0" smtClean="0"/>
              <a:t>implemented co-pay </a:t>
            </a:r>
            <a:r>
              <a:rPr lang="en-US" sz="2000" dirty="0" smtClean="0"/>
              <a:t>caps, with the cap generally being no more than $</a:t>
            </a:r>
            <a:r>
              <a:rPr lang="en-US" sz="2000" dirty="0" smtClean="0"/>
              <a:t>250 per drug </a:t>
            </a:r>
            <a:r>
              <a:rPr lang="en-US" sz="2000" dirty="0" smtClean="0"/>
              <a:t>per month.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200" b="1" dirty="0" smtClean="0"/>
              <a:t>Co-pays can impact patient access. Numerous studies show that when patients cannot afford co-pays they skip doses, split pills, or don’t fill/refill prescriptions.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921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is a “functional cure” or cure for hep B, how will it be priced?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400" dirty="0" smtClean="0"/>
              <a:t>This is unpredictable, but we might look to the price of the current HBV standard of care. Most current regimens have list prices between $450-$1300 for 30 days of treatment, but keep in mind that the actual negotiated purchase prices are lower. 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/>
              <a:t>Viread, for example, has a list price of $997.77. The Federal Register price that the VA and DoJ pays is $350-$400 lower, which back calculates to an average price in the market of about $750.</a:t>
            </a:r>
          </a:p>
          <a:p>
            <a:pPr lvl="1">
              <a:buFont typeface="Arial" charset="0"/>
              <a:buChar char="•"/>
            </a:pP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Price will depend on duration of therapy – will HBV treatment be lifetime or short-duration treatment?</a:t>
            </a:r>
          </a:p>
          <a:p>
            <a:pPr lvl="2">
              <a:buFont typeface="Arial" charset="0"/>
              <a:buChar char="•"/>
            </a:pPr>
            <a:r>
              <a:rPr lang="en-US" sz="2000" dirty="0" smtClean="0"/>
              <a:t>CDC estimates that the lifetime treatment cost for HIV is $379,668 (in 2010 dollars)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Hep B Advocates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5733"/>
            <a:ext cx="9213273" cy="448579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charset="0"/>
              <a:buChar char="•"/>
            </a:pPr>
            <a:r>
              <a:rPr lang="en-US" sz="2400" dirty="0"/>
              <a:t>Develop calculations regarding the cost implications of a hypothetical cure or functional cure. For example:</a:t>
            </a:r>
          </a:p>
          <a:p>
            <a:pPr lvl="2">
              <a:buFont typeface="Arial" charset="0"/>
              <a:buChar char="•"/>
            </a:pPr>
            <a:r>
              <a:rPr lang="en-US" sz="2000" dirty="0"/>
              <a:t>What are the lifelong treatment costs with the current </a:t>
            </a:r>
            <a:r>
              <a:rPr lang="en-US" sz="2000" dirty="0" smtClean="0"/>
              <a:t>HBV </a:t>
            </a:r>
            <a:r>
              <a:rPr lang="en-US" sz="2000" dirty="0"/>
              <a:t>treatments?</a:t>
            </a:r>
          </a:p>
          <a:p>
            <a:pPr lvl="2">
              <a:buFont typeface="Arial" charset="0"/>
              <a:buChar char="•"/>
            </a:pPr>
            <a:r>
              <a:rPr lang="en-US" sz="2000" dirty="0"/>
              <a:t>With new treatments, how many liver transplants avoided? How many hospitalizations avoided?</a:t>
            </a:r>
          </a:p>
          <a:p>
            <a:pPr lvl="1">
              <a:buFont typeface="Arial" charset="0"/>
              <a:buChar char="•"/>
            </a:pPr>
            <a:endParaRPr lang="en-US" sz="9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first drug out of the gate will likely set the tone for pricing of subsequent </a:t>
            </a:r>
            <a:r>
              <a:rPr lang="en-US" sz="2400" dirty="0" smtClean="0"/>
              <a:t>regimens. Engage w/ </a:t>
            </a:r>
            <a:r>
              <a:rPr lang="en-US" sz="2400" dirty="0"/>
              <a:t>pharma corporations with promising HBV cures/functional cures early </a:t>
            </a:r>
            <a:r>
              <a:rPr lang="en-US" sz="2400" dirty="0" smtClean="0"/>
              <a:t>&amp; emphasize </a:t>
            </a:r>
            <a:r>
              <a:rPr lang="en-US" sz="2400" dirty="0" smtClean="0"/>
              <a:t>impact of pricing on patient </a:t>
            </a:r>
            <a:r>
              <a:rPr lang="en-US" sz="2400" dirty="0"/>
              <a:t>access</a:t>
            </a:r>
            <a:r>
              <a:rPr lang="en-US" sz="2400" dirty="0" smtClean="0"/>
              <a:t>.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Monitor public </a:t>
            </a:r>
            <a:r>
              <a:rPr lang="en-US" sz="2400" dirty="0" smtClean="0"/>
              <a:t>&amp; private </a:t>
            </a:r>
            <a:r>
              <a:rPr lang="en-US" sz="2400" dirty="0" smtClean="0"/>
              <a:t>payers/insurers to ensure patients do not experience barriers to access.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Work with media to emphasize patient stories </a:t>
            </a:r>
            <a:r>
              <a:rPr lang="en-US" sz="2400" dirty="0" smtClean="0"/>
              <a:t>&amp; </a:t>
            </a:r>
            <a:r>
              <a:rPr lang="en-US" sz="2400" dirty="0" smtClean="0"/>
              <a:t>the </a:t>
            </a:r>
            <a:r>
              <a:rPr lang="en-US" sz="2400" dirty="0" smtClean="0"/>
              <a:t>importance of drug access and to shed light on pharma corporation and/or payer </a:t>
            </a:r>
            <a:r>
              <a:rPr lang="en-US" sz="2400" dirty="0" smtClean="0"/>
              <a:t>behaviors </a:t>
            </a:r>
            <a:r>
              <a:rPr lang="en-US" sz="2400" dirty="0" smtClean="0"/>
              <a:t>that negatively </a:t>
            </a:r>
            <a:r>
              <a:rPr lang="en-US" sz="2400" dirty="0" smtClean="0"/>
              <a:t>impact </a:t>
            </a:r>
            <a:r>
              <a:rPr lang="en-US" sz="2400" dirty="0" smtClean="0"/>
              <a:t>access.</a:t>
            </a:r>
            <a:endParaRPr lang="en-US" sz="2400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Building a Movement to Cure All*</a:t>
            </a:r>
            <a:endParaRPr lang="en-US" sz="4400" dirty="0"/>
          </a:p>
        </p:txBody>
      </p:sp>
      <p:pic>
        <p:nvPicPr>
          <p:cNvPr id="7" name="Content Placeholder 6" descr="corner project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749" y="265974"/>
            <a:ext cx="7926607" cy="6081817"/>
          </a:xfrm>
        </p:spPr>
      </p:pic>
      <p:sp>
        <p:nvSpPr>
          <p:cNvPr id="4" name="TextBox 3"/>
          <p:cNvSpPr txBox="1"/>
          <p:nvPr/>
        </p:nvSpPr>
        <p:spPr>
          <a:xfrm>
            <a:off x="3933969" y="6488668"/>
            <a:ext cx="840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*Thanks to Daniel Raymond at Harm Reduction Coalition for coming up with this phrase</a:t>
            </a:r>
          </a:p>
        </p:txBody>
      </p:sp>
    </p:spTree>
    <p:extLst>
      <p:ext uri="{BB962C8B-B14F-4D97-AF65-F5344CB8AC3E}">
        <p14:creationId xmlns:p14="http://schemas.microsoft.com/office/powerpoint/2010/main" val="1624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670313"/>
            <a:ext cx="12192000" cy="3081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Emalie Huriaux</a:t>
            </a:r>
          </a:p>
          <a:p>
            <a:pPr marL="0" indent="0" algn="ctr">
              <a:buNone/>
            </a:pPr>
            <a:r>
              <a:rPr lang="en-US" dirty="0" smtClean="0"/>
              <a:t>Director of Federal &amp; State Affairs, Project Inform</a:t>
            </a:r>
          </a:p>
          <a:p>
            <a:pPr marL="0" indent="0" algn="ctr">
              <a:buNone/>
            </a:pPr>
            <a:r>
              <a:rPr lang="en-US" dirty="0" smtClean="0"/>
              <a:t>Co-Chair, California Hepatitis Alliance</a:t>
            </a:r>
          </a:p>
          <a:p>
            <a:pPr marL="0" indent="0" algn="ctr">
              <a:buNone/>
            </a:pPr>
            <a:r>
              <a:rPr lang="en-US" dirty="0" smtClean="0"/>
              <a:t>(415) 580-7301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ehuriaux@projectinform.org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7-14 20.34.12.pn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-48977" r="-48977"/>
          <a:stretch>
            <a:fillRect/>
          </a:stretch>
        </p:blipFill>
        <p:spPr>
          <a:xfrm rot="316230">
            <a:off x="6454274" y="346422"/>
            <a:ext cx="6909661" cy="3810000"/>
          </a:xfrm>
        </p:spPr>
      </p:pic>
      <p:pic>
        <p:nvPicPr>
          <p:cNvPr id="5" name="Picture 4" descr="Screenshot 2014-07-14 20.35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57" y="3894983"/>
            <a:ext cx="4267200" cy="2750982"/>
          </a:xfrm>
          <a:prstGeom prst="rect">
            <a:avLst/>
          </a:prstGeom>
        </p:spPr>
      </p:pic>
      <p:pic>
        <p:nvPicPr>
          <p:cNvPr id="6" name="Picture 5" descr="Screenshot 2014-07-14 20.36.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4440">
            <a:off x="2109489" y="1900989"/>
            <a:ext cx="4489368" cy="2514600"/>
          </a:xfrm>
          <a:prstGeom prst="rect">
            <a:avLst/>
          </a:prstGeom>
        </p:spPr>
      </p:pic>
      <p:pic>
        <p:nvPicPr>
          <p:cNvPr id="7" name="Picture 6" descr="Screenshot 2014-07-14 20.37.5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2" y="294676"/>
            <a:ext cx="7315200" cy="1249833"/>
          </a:xfrm>
          <a:prstGeom prst="rect">
            <a:avLst/>
          </a:prstGeom>
        </p:spPr>
      </p:pic>
      <p:pic>
        <p:nvPicPr>
          <p:cNvPr id="8" name="Picture 7" descr="Screenshot 2014-07-14 20.40.1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45854">
            <a:off x="6861976" y="2828968"/>
            <a:ext cx="420410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latest hep C meds were priced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31" y="1921564"/>
            <a:ext cx="9144000" cy="4360703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charset="0"/>
              <a:buChar char="•"/>
            </a:pPr>
            <a:r>
              <a:rPr lang="en-US" sz="3100" dirty="0" smtClean="0"/>
              <a:t>Gilead’s drug Sovaldi (sofosbuvir) was the first in the new era of “direct acting antivirals” (DAAs) to treat &amp; cure the hepatitis C</a:t>
            </a:r>
            <a:r>
              <a:rPr lang="en-US" sz="3100" dirty="0"/>
              <a:t> </a:t>
            </a:r>
            <a:r>
              <a:rPr lang="en-US" sz="3100" dirty="0" smtClean="0"/>
              <a:t>virus (HCV).</a:t>
            </a:r>
          </a:p>
          <a:p>
            <a:pPr lvl="1">
              <a:buFont typeface="Arial" charset="0"/>
              <a:buChar char="•"/>
            </a:pPr>
            <a:endParaRPr lang="en-US" sz="1000" dirty="0" smtClean="0"/>
          </a:p>
          <a:p>
            <a:pPr lvl="1">
              <a:buFont typeface="Arial" charset="0"/>
              <a:buChar char="•"/>
            </a:pPr>
            <a:r>
              <a:rPr lang="en-US" sz="3100" dirty="0" smtClean="0"/>
              <a:t>The new DAA regimens </a:t>
            </a:r>
            <a:r>
              <a:rPr lang="en-US" sz="3100" dirty="0" smtClean="0"/>
              <a:t>are a </a:t>
            </a:r>
            <a:r>
              <a:rPr lang="en-US" sz="3100" dirty="0" smtClean="0"/>
              <a:t>game changer for people living w/ HCV. </a:t>
            </a:r>
          </a:p>
          <a:p>
            <a:pPr lvl="2">
              <a:buFont typeface="Arial" charset="0"/>
              <a:buChar char="•"/>
            </a:pPr>
            <a:r>
              <a:rPr lang="en-US" sz="2800" dirty="0" smtClean="0"/>
              <a:t>New regimens cure over 90% of people with HCV, have few side effects, and are 8-24 weeks in duration (most commonly about 12 weeks).</a:t>
            </a:r>
          </a:p>
          <a:p>
            <a:pPr lvl="2">
              <a:buFont typeface="Arial" charset="0"/>
              <a:buChar char="•"/>
            </a:pPr>
            <a:r>
              <a:rPr lang="en-US" sz="2800" dirty="0" smtClean="0"/>
              <a:t>Previous regimens, which included older class of DAAs, cured 50-70% of people, had many serious (sometimes debilitating) side effects, and had to be taken for 6-12 months).</a:t>
            </a:r>
          </a:p>
          <a:p>
            <a:pPr lvl="1">
              <a:buFont typeface="Arial" charset="0"/>
              <a:buChar char="•"/>
            </a:pPr>
            <a:endParaRPr lang="en-US" sz="1100" dirty="0" smtClean="0"/>
          </a:p>
          <a:p>
            <a:pPr lvl="1">
              <a:buFont typeface="Arial" charset="0"/>
              <a:buChar char="•"/>
            </a:pPr>
            <a:r>
              <a:rPr lang="en-US" sz="3100" dirty="0" smtClean="0"/>
              <a:t>The pricing of Sovaldi ($84,000 for 12 weeks of treatment) based on many factors, including perception of “value,” forecasting regarding upcoming competitor regimens, and comparison to the price of previous standard of care regimens.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8674" y="-1574913"/>
            <a:ext cx="6979700" cy="946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U.S. Senate Finance Committee Report on Pricing of Sovaldi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712" y="1845734"/>
            <a:ext cx="10436088" cy="357293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sz="900" dirty="0" smtClean="0"/>
          </a:p>
          <a:p>
            <a:pPr algn="just"/>
            <a:r>
              <a:rPr lang="en-US" sz="2800" dirty="0" smtClean="0"/>
              <a:t>“The </a:t>
            </a:r>
            <a:r>
              <a:rPr lang="en-US" sz="2800" dirty="0"/>
              <a:t>Gilead pricing team concluded that while pricing Sovaldi at $80,000 to $85,000 would generate an outcry from advocacy groups  and payers, </a:t>
            </a:r>
            <a:r>
              <a:rPr lang="en-US" sz="2800" dirty="0" smtClean="0"/>
              <a:t>‘[</a:t>
            </a:r>
            <a:r>
              <a:rPr lang="en-US" sz="2800" dirty="0"/>
              <a:t>t]his price will allow Gilead to capture value for the product without going to a price where the combination of external  factors and payer dynamics could hinder patient access to uncomfortable levels</a:t>
            </a:r>
            <a:r>
              <a:rPr lang="en-US" sz="2800" dirty="0" smtClean="0"/>
              <a:t>.’ </a:t>
            </a:r>
            <a:r>
              <a:rPr lang="en-US" sz="2800" dirty="0"/>
              <a:t>Ultimately, Gilead was mistaken in some of its key assumptions as many public and private payers quickly reacted and adopted access restrictions</a:t>
            </a:r>
            <a:r>
              <a:rPr lang="en-US" sz="2800" dirty="0" smtClean="0"/>
              <a:t>.”</a:t>
            </a:r>
          </a:p>
          <a:p>
            <a:endParaRPr lang="en-US" sz="800" dirty="0"/>
          </a:p>
          <a:p>
            <a:r>
              <a:rPr lang="en-US" sz="1800" dirty="0"/>
              <a:t>If you would like </a:t>
            </a:r>
            <a:r>
              <a:rPr lang="en-US" sz="1800" dirty="0" smtClean="0"/>
              <a:t>to read the full Senate Finance Committee report, visit: </a:t>
            </a:r>
            <a:r>
              <a:rPr lang="en-US" sz="1800" dirty="0">
                <a:hlinkClick r:id="rId2" invalidUrl="http://www.finance.senate.gov/imo/media/doc/3 The Pricing of Sovaldi (Section 3).pdf"/>
              </a:rPr>
              <a:t>http</a:t>
            </a:r>
            <a:r>
              <a:rPr lang="en-US" sz="1800" dirty="0">
                <a:hlinkClick r:id="rId2" invalidUrl="http://www.finance.senate.gov/imo/media/doc/3 The Pricing of Sovaldi (Section 3).pdf"/>
              </a:rPr>
              <a:t>://www.finance.senate.gov/imo/media/doc/3%20The%20Pricing%20of%20Sovaldi%20(Section%203).</a:t>
            </a:r>
            <a:r>
              <a:rPr lang="en-US" sz="1800" dirty="0">
                <a:hlinkClick r:id="rId2" invalidUrl="http://www.finance.senate.gov/imo/media/doc/3 The Pricing of Sovaldi (Section 3).pdf"/>
              </a:rPr>
              <a:t>pdf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97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Tension of Cost-Effectiveness vs. Affordability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7" y="1845733"/>
            <a:ext cx="9398000" cy="4470399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/>
              <a:t>Studies show that the DAAs are cost effective in the long term.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e.g., California </a:t>
            </a:r>
            <a:r>
              <a:rPr lang="en-US" sz="2600" dirty="0"/>
              <a:t>Technology Assessment Forum </a:t>
            </a:r>
            <a:r>
              <a:rPr lang="en-US" sz="2600" dirty="0" smtClean="0"/>
              <a:t>states </a:t>
            </a:r>
            <a:r>
              <a:rPr lang="en-US" sz="2600" dirty="0"/>
              <a:t>that at an average of $</a:t>
            </a:r>
            <a:r>
              <a:rPr lang="en-US" sz="2600" dirty="0" smtClean="0"/>
              <a:t>40k </a:t>
            </a:r>
            <a:r>
              <a:rPr lang="en-US" sz="2600" dirty="0"/>
              <a:t>per cure, the new medications are “high value” to payers, including Medicaid programs</a:t>
            </a:r>
            <a:r>
              <a:rPr lang="en-US" sz="2600" dirty="0" smtClean="0"/>
              <a:t>.</a:t>
            </a:r>
          </a:p>
          <a:p>
            <a:pPr lvl="2">
              <a:buFont typeface="Arial" charset="0"/>
              <a:buChar char="•"/>
            </a:pPr>
            <a:endParaRPr lang="en-US" sz="1000" dirty="0" smtClean="0"/>
          </a:p>
          <a:p>
            <a:pPr lvl="1">
              <a:buFont typeface="Arial" charset="0"/>
              <a:buChar char="•"/>
            </a:pPr>
            <a:r>
              <a:rPr lang="en-US" sz="3000" dirty="0" smtClean="0"/>
              <a:t>Many payers/insurers have stated that purchasing DAAs is not affordable in the short term.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This is particularly true for public payers, like Medicaids &amp; prisons, given their short-term budget cycles.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In response to the price, many payers/insurers have restricted </a:t>
            </a:r>
            <a:r>
              <a:rPr lang="en-US" sz="2600" dirty="0" smtClean="0"/>
              <a:t>DAA access.</a:t>
            </a:r>
            <a:endParaRPr lang="en-US" sz="2600" dirty="0" smtClean="0"/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Some </a:t>
            </a:r>
            <a:r>
              <a:rPr lang="en-US" sz="2600" dirty="0"/>
              <a:t>of the reluctance of private insurers </a:t>
            </a:r>
            <a:r>
              <a:rPr lang="en-US" sz="2600" dirty="0" smtClean="0"/>
              <a:t>&amp; </a:t>
            </a:r>
            <a:r>
              <a:rPr lang="en-US" sz="2600" dirty="0"/>
              <a:t>some </a:t>
            </a:r>
            <a:r>
              <a:rPr lang="en-US" sz="2600" dirty="0" smtClean="0"/>
              <a:t>Medicaids </a:t>
            </a:r>
            <a:r>
              <a:rPr lang="en-US" sz="2600" dirty="0"/>
              <a:t>to </a:t>
            </a:r>
            <a:r>
              <a:rPr lang="en-US" sz="2600" dirty="0" smtClean="0"/>
              <a:t>offer DAAs </a:t>
            </a:r>
            <a:r>
              <a:rPr lang="en-US" sz="2600" dirty="0"/>
              <a:t>to patients with little or no fibrosis (e.g., F score of 0-1) is that any savings will likely accrue to a different payer (esp. as patients age into Medicare).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While some of these restrictions have lessened over time, restrictions based on disease progression and substance use still common.</a:t>
            </a:r>
          </a:p>
          <a:p>
            <a:pPr lvl="1">
              <a:buFont typeface="Arial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Purchasing Impacted by Complex Web of Health Systems &amp;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19745"/>
            <a:ext cx="9909388" cy="4145588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800" dirty="0" smtClean="0"/>
              <a:t>The “list price” is like the sticker price on a car – few payers actually purchase drugs at the “list price.” 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Many public programs get automatic discounts and/or rebates (e.g., Medicaid, VA)</a:t>
            </a:r>
          </a:p>
          <a:p>
            <a:pPr lvl="1">
              <a:buFont typeface="Arial" charset="0"/>
              <a:buChar char="•"/>
            </a:pPr>
            <a:endParaRPr lang="en-US" sz="800" dirty="0" smtClean="0"/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Many public payers, private insurers, and pharmacy benefit managers negotiate purchase prices with pharma. corporations. </a:t>
            </a:r>
          </a:p>
        </p:txBody>
      </p:sp>
    </p:spTree>
    <p:extLst>
      <p:ext uri="{BB962C8B-B14F-4D97-AF65-F5344CB8AC3E}">
        <p14:creationId xmlns:p14="http://schemas.microsoft.com/office/powerpoint/2010/main" val="1057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2" y="0"/>
            <a:ext cx="9801166" cy="6302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8999" y="6302326"/>
            <a:ext cx="800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https://www.nastad.org/sites/default/files/Getting_the_Best_Price_Final_2016.pdf</a:t>
            </a:r>
          </a:p>
        </p:txBody>
      </p:sp>
    </p:spTree>
    <p:extLst>
      <p:ext uri="{BB962C8B-B14F-4D97-AF65-F5344CB8AC3E}">
        <p14:creationId xmlns:p14="http://schemas.microsoft.com/office/powerpoint/2010/main" val="134933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prices coming down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400" dirty="0"/>
              <a:t>The price for Sovaldi </a:t>
            </a:r>
            <a:r>
              <a:rPr lang="en-US" sz="2400" dirty="0" smtClean="0"/>
              <a:t>set a high baseline against </a:t>
            </a:r>
            <a:r>
              <a:rPr lang="en-US" sz="2400" dirty="0"/>
              <a:t>which subsequent DAAs </a:t>
            </a:r>
            <a:r>
              <a:rPr lang="en-US" sz="2400" dirty="0" smtClean="0"/>
              <a:t>by Gilead and other pharmaceutical corporations were priced.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400" dirty="0" smtClean="0"/>
              <a:t>Once competition was present on the DAA market (with the approval of AbbVie’s drug Viekira Pak), Gilead </a:t>
            </a:r>
            <a:r>
              <a:rPr lang="en-US" sz="2400" dirty="0"/>
              <a:t>announced </a:t>
            </a:r>
            <a:r>
              <a:rPr lang="en-US" sz="2400" dirty="0" smtClean="0"/>
              <a:t>to shareholders that it would provide 46</a:t>
            </a:r>
            <a:r>
              <a:rPr lang="en-US" sz="2400" dirty="0"/>
              <a:t>% discounts on its </a:t>
            </a:r>
            <a:r>
              <a:rPr lang="en-US" sz="2400" dirty="0" smtClean="0"/>
              <a:t>drugs Sovaldi and Harvoni.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400" dirty="0" smtClean="0"/>
              <a:t>Subsequently, Merck’s DAA, Zepatier, came to </a:t>
            </a:r>
            <a:r>
              <a:rPr lang="en-US" sz="2400" dirty="0"/>
              <a:t>market </a:t>
            </a:r>
            <a:r>
              <a:rPr lang="en-US" sz="2400" dirty="0" smtClean="0"/>
              <a:t>at </a:t>
            </a:r>
            <a:r>
              <a:rPr lang="en-US" sz="2400" dirty="0"/>
              <a:t>$</a:t>
            </a:r>
            <a:r>
              <a:rPr lang="en-US" sz="2400" dirty="0" smtClean="0"/>
              <a:t>54,600 “list price”.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Arial" charset="0"/>
              <a:buChar char="•"/>
            </a:pPr>
            <a:r>
              <a:rPr lang="en-US" sz="2400" dirty="0" smtClean="0"/>
              <a:t>Rumors that some public payers are paying as little as $</a:t>
            </a:r>
            <a:r>
              <a:rPr lang="en-US" sz="2400" dirty="0" smtClean="0"/>
              <a:t>20,000 </a:t>
            </a:r>
            <a:r>
              <a:rPr lang="en-US" sz="2400" dirty="0" smtClean="0"/>
              <a:t>for 12 weeks of DAA treatment, but difficult to verify actual negotiated prices because these agreements are confidential and proprietary.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28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</TotalTime>
  <Words>1471</Words>
  <Application>Microsoft Office PowerPoint</Application>
  <PresentationFormat>Custom</PresentationFormat>
  <Paragraphs>104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Lessons Learned from the Hepatitis C Cure Experience</vt:lpstr>
      <vt:lpstr>PowerPoint Presentation</vt:lpstr>
      <vt:lpstr>How the latest hep C meds were priced</vt:lpstr>
      <vt:lpstr>PowerPoint Presentation</vt:lpstr>
      <vt:lpstr>U.S. Senate Finance Committee Report on Pricing of Sovaldi</vt:lpstr>
      <vt:lpstr>The Tension of Cost-Effectiveness vs. Affordability</vt:lpstr>
      <vt:lpstr>Drug Purchasing Impacted by Complex Web of Health Systems &amp; Financing</vt:lpstr>
      <vt:lpstr>PowerPoint Presentation</vt:lpstr>
      <vt:lpstr>Purchase prices coming down (?)</vt:lpstr>
      <vt:lpstr>PowerPoint Presentation</vt:lpstr>
      <vt:lpstr>The FPC also…</vt:lpstr>
      <vt:lpstr>Patient Access is Paramount</vt:lpstr>
      <vt:lpstr>PowerPoint Presentation</vt:lpstr>
      <vt:lpstr>PowerPoint Presentation</vt:lpstr>
      <vt:lpstr>“Sticker Price” Impacts Patient Share of Cost</vt:lpstr>
      <vt:lpstr>When there is a “functional cure” or cure for hep B, how will it be priced?</vt:lpstr>
      <vt:lpstr>Implications for Hep B Advocates</vt:lpstr>
      <vt:lpstr>Building a Movement to Cure All*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the Hepatitis C Cure Experience</dc:title>
  <dc:creator>Emalie Huriaux</dc:creator>
  <cp:lastModifiedBy>Emalie Huriaux</cp:lastModifiedBy>
  <cp:revision>55</cp:revision>
  <dcterms:created xsi:type="dcterms:W3CDTF">2016-10-07T20:21:56Z</dcterms:created>
  <dcterms:modified xsi:type="dcterms:W3CDTF">2016-10-18T18:15:22Z</dcterms:modified>
</cp:coreProperties>
</file>