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805" r:id="rId2"/>
    <p:sldId id="798" r:id="rId3"/>
    <p:sldId id="799" r:id="rId4"/>
    <p:sldId id="662" r:id="rId5"/>
    <p:sldId id="700" r:id="rId6"/>
    <p:sldId id="782" r:id="rId7"/>
    <p:sldId id="803" r:id="rId8"/>
    <p:sldId id="804" r:id="rId9"/>
    <p:sldId id="668" r:id="rId10"/>
    <p:sldId id="667" r:id="rId11"/>
    <p:sldId id="669" r:id="rId12"/>
    <p:sldId id="783" r:id="rId13"/>
    <p:sldId id="737" r:id="rId14"/>
    <p:sldId id="742" r:id="rId15"/>
    <p:sldId id="784" r:id="rId16"/>
    <p:sldId id="68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8" clrIdx="0"/>
  <p:cmAuthor id="1" name="Julio Gutierrez" initials="" lastIdx="0" clrIdx="1"/>
  <p:cmAuthor id="2" name="Dr. Barbara Turner" initials="DBT" lastIdx="4" clrIdx="2"/>
  <p:cmAuthor id="3" name="Mamta Jain" initials="MJ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000"/>
    <a:srgbClr val="E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38" autoAdjust="0"/>
    <p:restoredTop sz="82500" autoAdjust="0"/>
  </p:normalViewPr>
  <p:slideViewPr>
    <p:cSldViewPr snapToGrid="0" snapToObjects="1">
      <p:cViewPr varScale="1">
        <p:scale>
          <a:sx n="89" d="100"/>
          <a:sy n="89" d="100"/>
        </p:scale>
        <p:origin x="143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US Distribution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strRef>
              <c:f>Sheet1!$A$2:$A$5</c:f>
              <c:strCache>
                <c:ptCount val="4"/>
                <c:pt idx="0">
                  <c:v>Genotype 1</c:v>
                </c:pt>
                <c:pt idx="1">
                  <c:v>Genotype 2</c:v>
                </c:pt>
                <c:pt idx="2">
                  <c:v>Genotype 3</c:v>
                </c:pt>
                <c:pt idx="3">
                  <c:v>Genotype 4,5,6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73.2</c:v>
                </c:pt>
                <c:pt idx="1">
                  <c:v>13.1</c:v>
                </c:pt>
                <c:pt idx="2">
                  <c:v>12.1</c:v>
                </c:pt>
                <c:pt idx="3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554879244240996"/>
          <c:y val="0.38067557816267"/>
          <c:w val="0.41032362418192098"/>
          <c:h val="0.61707137587456995"/>
        </c:manualLayout>
      </c:layout>
      <c:overlay val="0"/>
      <c:txPr>
        <a:bodyPr/>
        <a:lstStyle/>
        <a:p>
          <a:pPr>
            <a:defRPr>
              <a:solidFill>
                <a:srgbClr val="00009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AE0E0-829A-0C4E-859B-6C247FD08B3D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4A27B-8608-BA48-84A7-64078C003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74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759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58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52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900">
              <a:latin typeface="Arial" charset="0"/>
              <a:cs typeface="Arial" charset="0"/>
            </a:endParaRPr>
          </a:p>
        </p:txBody>
      </p:sp>
      <p:sp>
        <p:nvSpPr>
          <p:cNvPr id="265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B7EDF19-462E-5745-99F8-4DA4FEE7C5FA}" type="slidenum">
              <a:rPr lang="en-US" sz="1200">
                <a:latin typeface="Calibri" charset="0"/>
              </a:rPr>
              <a:pPr eaLnBrk="1" hangingPunct="1"/>
              <a:t>4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77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>
              <a:defRPr sz="3200" i="1">
                <a:solidFill>
                  <a:schemeClr val="tx1"/>
                </a:solidFill>
                <a:latin typeface="MS Mincho" panose="02020609040205080304" pitchFamily="49" charset="-128"/>
              </a:defRPr>
            </a:lvl1pPr>
            <a:lvl2pPr marL="742950" indent="-285750" algn="ctr" defTabSz="931863">
              <a:defRPr sz="3200" i="1">
                <a:solidFill>
                  <a:schemeClr val="tx1"/>
                </a:solidFill>
                <a:latin typeface="MS Mincho" panose="02020609040205080304" pitchFamily="49" charset="-128"/>
              </a:defRPr>
            </a:lvl2pPr>
            <a:lvl3pPr marL="1143000" indent="-228600" algn="ctr" defTabSz="931863">
              <a:defRPr sz="3200" i="1">
                <a:solidFill>
                  <a:schemeClr val="tx1"/>
                </a:solidFill>
                <a:latin typeface="MS Mincho" panose="02020609040205080304" pitchFamily="49" charset="-128"/>
              </a:defRPr>
            </a:lvl3pPr>
            <a:lvl4pPr marL="1600200" indent="-228600" algn="ctr" defTabSz="931863">
              <a:defRPr sz="3200" i="1">
                <a:solidFill>
                  <a:schemeClr val="tx1"/>
                </a:solidFill>
                <a:latin typeface="MS Mincho" panose="02020609040205080304" pitchFamily="49" charset="-128"/>
              </a:defRPr>
            </a:lvl4pPr>
            <a:lvl5pPr marL="2057400" indent="-228600" algn="ctr" defTabSz="931863">
              <a:defRPr sz="3200" i="1">
                <a:solidFill>
                  <a:schemeClr val="tx1"/>
                </a:solidFill>
                <a:latin typeface="MS Mincho" panose="02020609040205080304" pitchFamily="49" charset="-128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MS Mincho" panose="02020609040205080304" pitchFamily="49" charset="-128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MS Mincho" panose="02020609040205080304" pitchFamily="49" charset="-128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MS Mincho" panose="02020609040205080304" pitchFamily="49" charset="-128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MS Mincho" panose="02020609040205080304" pitchFamily="49" charset="-128"/>
              </a:defRPr>
            </a:lvl9pPr>
          </a:lstStyle>
          <a:p>
            <a:pPr algn="r"/>
            <a:fld id="{647676E6-3029-49BE-AE64-DCA48E89A9FC}" type="slidenum">
              <a:rPr lang="en-US" altLang="en-US" sz="1100">
                <a:latin typeface="Arial" panose="020B0604020202020204" pitchFamily="34" charset="0"/>
              </a:rPr>
              <a:pPr algn="r"/>
              <a:t>8</a:t>
            </a:fld>
            <a:endParaRPr lang="en-US" altLang="en-US" sz="1100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47863" y="533400"/>
            <a:ext cx="3114675" cy="2335213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b="1" smtClean="0"/>
              <a:t>Slide 31 - part 4 </a:t>
            </a:r>
          </a:p>
        </p:txBody>
      </p:sp>
    </p:spTree>
    <p:extLst>
      <p:ext uri="{BB962C8B-B14F-4D97-AF65-F5344CB8AC3E}">
        <p14:creationId xmlns:p14="http://schemas.microsoft.com/office/powerpoint/2010/main" val="1146158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B5552F-85A0-C54A-ADBF-528D915E4591}" type="slidenum">
              <a:rPr lang="en-US"/>
              <a:pPr/>
              <a:t>9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733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Backbone compound: </a:t>
            </a:r>
          </a:p>
          <a:p>
            <a:r>
              <a:rPr lang="en-US" dirty="0" smtClean="0"/>
              <a:t>High</a:t>
            </a:r>
            <a:r>
              <a:rPr lang="en-US" baseline="0" dirty="0" smtClean="0"/>
              <a:t> barrier to resistance does much of the heavy lifting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F87FB-C7E8-4051-88C2-63951057FEF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0495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B5552F-85A0-C54A-ADBF-528D915E4591}" type="slidenum">
              <a:rPr lang="en-US"/>
              <a:pPr/>
              <a:t>13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253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B5552F-85A0-C54A-ADBF-528D915E4591}" type="slidenum">
              <a:rPr lang="en-US"/>
              <a:pPr/>
              <a:t>14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219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A30C-8369-5C4B-9003-8EEDC76895D5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79AD-C209-4448-9D7D-AFA0B031A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79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A30C-8369-5C4B-9003-8EEDC76895D5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79AD-C209-4448-9D7D-AFA0B031A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0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A30C-8369-5C4B-9003-8EEDC76895D5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79AD-C209-4448-9D7D-AFA0B031A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19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ontent No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3185"/>
            <a:ext cx="8686800" cy="856082"/>
          </a:xfrm>
          <a:prstGeom prst="rect">
            <a:avLst/>
          </a:prstGeom>
        </p:spPr>
        <p:txBody>
          <a:bodyPr/>
          <a:lstStyle>
            <a:lvl1pPr marL="342900" indent="0" algn="l">
              <a:defRPr sz="3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171" y="1458563"/>
            <a:ext cx="8351137" cy="4525963"/>
          </a:xfrm>
          <a:prstGeom prst="rect">
            <a:avLst/>
          </a:prstGeom>
        </p:spPr>
        <p:txBody>
          <a:bodyPr/>
          <a:lstStyle>
            <a:lvl1pPr marL="282575" indent="-282575">
              <a:spcBef>
                <a:spcPts val="0"/>
              </a:spcBef>
              <a:spcAft>
                <a:spcPts val="1200"/>
              </a:spcAft>
              <a:buSzPct val="125000"/>
              <a:buFont typeface="Arial" panose="020B0604020202020204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1pPr>
            <a:lvl2pPr marL="573088" indent="-231775"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•"/>
              <a:defRPr lang="en-US" sz="240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98513" indent="-217488"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3pPr>
            <a:lvl4pPr marL="742950" indent="-285750">
              <a:buFontTx/>
              <a:buBlip>
                <a:blip r:embed="rId2"/>
              </a:buBlip>
              <a:defRPr sz="1800">
                <a:latin typeface="Arial" pitchFamily="34" charset="0"/>
                <a:cs typeface="Arial" pitchFamily="34" charset="0"/>
              </a:defRPr>
            </a:lvl4pPr>
            <a:lvl5pPr marL="742950" indent="-285750">
              <a:buFontTx/>
              <a:buBlip>
                <a:blip r:embed="rId2"/>
              </a:buBlip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33539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+ Bullets sans Gil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633413" y="476250"/>
            <a:ext cx="7877175" cy="1143000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633413" y="1895082"/>
            <a:ext cx="7877175" cy="3564502"/>
          </a:xfrm>
          <a:prstGeom prst="rect">
            <a:avLst/>
          </a:prstGeom>
        </p:spPr>
        <p:txBody>
          <a:bodyPr anchor="ctr"/>
          <a:lstStyle>
            <a:lvl1pPr marL="234696" indent="-234696" algn="l">
              <a:spcBef>
                <a:spcPts val="1890"/>
              </a:spcBef>
              <a:buClr>
                <a:srgbClr val="68C6ED"/>
              </a:buClr>
              <a:buSzPct val="75000"/>
              <a:buChar char="•"/>
              <a:defRPr sz="1900"/>
            </a:lvl1pPr>
            <a:lvl2pPr marL="469392" indent="-234696" algn="l">
              <a:spcBef>
                <a:spcPts val="1890"/>
              </a:spcBef>
              <a:buClr>
                <a:srgbClr val="68C6ED"/>
              </a:buClr>
              <a:buSzPct val="75000"/>
              <a:buChar char="•"/>
              <a:defRPr sz="1900"/>
            </a:lvl2pPr>
            <a:lvl3pPr marL="704088" indent="-234696" algn="l">
              <a:spcBef>
                <a:spcPts val="1890"/>
              </a:spcBef>
              <a:buClr>
                <a:srgbClr val="68C6ED"/>
              </a:buClr>
              <a:buSzPct val="75000"/>
              <a:buChar char="•"/>
              <a:defRPr sz="1900"/>
            </a:lvl3pPr>
            <a:lvl4pPr marL="938784" indent="-234696" algn="l">
              <a:spcBef>
                <a:spcPts val="1890"/>
              </a:spcBef>
              <a:buClr>
                <a:srgbClr val="68C6ED"/>
              </a:buClr>
              <a:buSzPct val="75000"/>
              <a:buChar char="•"/>
              <a:defRPr sz="1900"/>
            </a:lvl4pPr>
            <a:lvl5pPr marL="1173480" indent="-234696" algn="l">
              <a:spcBef>
                <a:spcPts val="1890"/>
              </a:spcBef>
              <a:buClr>
                <a:srgbClr val="68C6ED"/>
              </a:buClr>
              <a:buSzPct val="75000"/>
              <a:buChar char="•"/>
              <a:defRPr sz="1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hape 77"/>
          <p:cNvSpPr/>
          <p:nvPr/>
        </p:nvSpPr>
        <p:spPr>
          <a:xfrm>
            <a:off x="-1188" y="5840059"/>
            <a:ext cx="9146376" cy="1018063"/>
          </a:xfrm>
          <a:prstGeom prst="rect">
            <a:avLst/>
          </a:prstGeom>
          <a:solidFill>
            <a:srgbClr val="F5F5F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21336" tIns="21336" rIns="21336" bIns="21336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300">
              <a:solidFill>
                <a:srgbClr val="FFFFFF"/>
              </a:solidFill>
            </a:endParaRPr>
          </a:p>
        </p:txBody>
      </p:sp>
      <p:pic>
        <p:nvPicPr>
          <p:cNvPr id="78" name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03593" y="5991851"/>
            <a:ext cx="1030280" cy="714480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749959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A30C-8369-5C4B-9003-8EEDC76895D5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79AD-C209-4448-9D7D-AFA0B031A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7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A30C-8369-5C4B-9003-8EEDC76895D5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79AD-C209-4448-9D7D-AFA0B031A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64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A30C-8369-5C4B-9003-8EEDC76895D5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79AD-C209-4448-9D7D-AFA0B031A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5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A30C-8369-5C4B-9003-8EEDC76895D5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79AD-C209-4448-9D7D-AFA0B031A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12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A30C-8369-5C4B-9003-8EEDC76895D5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79AD-C209-4448-9D7D-AFA0B031A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42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A30C-8369-5C4B-9003-8EEDC76895D5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79AD-C209-4448-9D7D-AFA0B031A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19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A30C-8369-5C4B-9003-8EEDC76895D5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79AD-C209-4448-9D7D-AFA0B031A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6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A30C-8369-5C4B-9003-8EEDC76895D5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79AD-C209-4448-9D7D-AFA0B031A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1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62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4A30C-8369-5C4B-9003-8EEDC76895D5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D79AD-C209-4448-9D7D-AFA0B031AC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TLI 150 Pixel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367" y="6210709"/>
            <a:ext cx="626094" cy="594475"/>
          </a:xfrm>
          <a:prstGeom prst="rect">
            <a:avLst/>
          </a:prstGeom>
        </p:spPr>
      </p:pic>
      <p:pic>
        <p:nvPicPr>
          <p:cNvPr id="8" name="Picture 7" descr="hsc_tag_logo_V_color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594" y="6411003"/>
            <a:ext cx="742412" cy="32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4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00000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C00000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onarchive.com/show/ios7-icons-by-icons8/Messaging-Sad-icon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0706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HCV and history of the Cure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SF HBV Free 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1215" y="3748177"/>
            <a:ext cx="6400800" cy="1752600"/>
          </a:xfrm>
        </p:spPr>
        <p:txBody>
          <a:bodyPr/>
          <a:lstStyle/>
          <a:p>
            <a:r>
              <a:rPr lang="en-US" dirty="0" smtClean="0"/>
              <a:t>Robert G Gish MD</a:t>
            </a:r>
          </a:p>
          <a:p>
            <a:r>
              <a:rPr lang="en-US" dirty="0" smtClean="0"/>
              <a:t>Professor Consultant </a:t>
            </a:r>
          </a:p>
          <a:p>
            <a:r>
              <a:rPr lang="en-US" dirty="0" smtClean="0"/>
              <a:t>Stanford University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16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HCV Genotype </a:t>
            </a:r>
            <a:r>
              <a:rPr lang="en-US" dirty="0" smtClean="0"/>
              <a:t>1: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Most common in </a:t>
            </a:r>
            <a:r>
              <a:rPr lang="en-US" dirty="0" smtClean="0"/>
              <a:t>US where research was focused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662071"/>
            <a:ext cx="9144000" cy="4542949"/>
          </a:xfrm>
          <a:prstGeom prst="rect">
            <a:avLst/>
          </a:prstGeom>
          <a:gradFill flip="none" rotWithShape="1">
            <a:gsLst>
              <a:gs pos="24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524078524"/>
              </p:ext>
            </p:extLst>
          </p:nvPr>
        </p:nvGraphicFramePr>
        <p:xfrm>
          <a:off x="-1" y="2058941"/>
          <a:ext cx="4845566" cy="3217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1783695" y="5309554"/>
            <a:ext cx="2958353" cy="747059"/>
          </a:xfrm>
          <a:prstGeom prst="rect">
            <a:avLst/>
          </a:prstGeom>
          <a:solidFill>
            <a:srgbClr val="3366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2/3 genotype </a:t>
            </a:r>
            <a:r>
              <a:rPr lang="en-US" sz="2400" b="1" u="sng" dirty="0" smtClean="0">
                <a:solidFill>
                  <a:srgbClr val="FFFFFF"/>
                </a:solidFill>
              </a:rPr>
              <a:t>1a</a:t>
            </a:r>
          </a:p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1/3 genotype 1b</a:t>
            </a:r>
            <a:endParaRPr lang="en-US" sz="2400" b="1" dirty="0">
              <a:solidFill>
                <a:srgbClr val="FFFF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705223" y="4689964"/>
            <a:ext cx="288076" cy="78410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3" r="43036"/>
          <a:stretch/>
        </p:blipFill>
        <p:spPr>
          <a:xfrm>
            <a:off x="4742048" y="2058940"/>
            <a:ext cx="4207363" cy="30062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78101" y="1874275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United States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68813" y="2145244"/>
            <a:ext cx="298671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" y="6465820"/>
            <a:ext cx="2943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Trans R </a:t>
            </a:r>
            <a:r>
              <a:rPr lang="en-US" dirty="0" err="1">
                <a:solidFill>
                  <a:srgbClr val="000090"/>
                </a:solidFill>
              </a:rPr>
              <a:t>Soc</a:t>
            </a:r>
            <a:r>
              <a:rPr lang="en-US" dirty="0">
                <a:solidFill>
                  <a:srgbClr val="000090"/>
                </a:solidFill>
              </a:rPr>
              <a:t> B 368: 20120314.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537464" y="2205311"/>
            <a:ext cx="298671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13232" y="1653154"/>
            <a:ext cx="80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Global</a:t>
            </a:r>
            <a:endParaRPr 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85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HCV DAA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DAA= Direct-acting Antivirals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HCV Protease Inhibitors: ending in </a:t>
            </a:r>
            <a:r>
              <a:rPr lang="en-US" b="1" u="sng" dirty="0" err="1" smtClean="0">
                <a:solidFill>
                  <a:srgbClr val="000090"/>
                </a:solidFill>
              </a:rPr>
              <a:t>previr</a:t>
            </a:r>
            <a:endParaRPr lang="en-US" b="1" u="sng" dirty="0">
              <a:solidFill>
                <a:srgbClr val="000090"/>
              </a:solidFill>
            </a:endParaRP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e.g. Paritaprevir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HCV NS5A Inhibitors: ending in </a:t>
            </a:r>
            <a:r>
              <a:rPr lang="en-US" b="1" u="sng" dirty="0" err="1" smtClean="0">
                <a:solidFill>
                  <a:srgbClr val="000090"/>
                </a:solidFill>
              </a:rPr>
              <a:t>asvir</a:t>
            </a:r>
            <a:endParaRPr lang="en-US" b="1" u="sng" dirty="0" smtClean="0">
              <a:solidFill>
                <a:srgbClr val="000090"/>
              </a:solidFill>
            </a:endParaRPr>
          </a:p>
          <a:p>
            <a:pPr lvl="1"/>
            <a:r>
              <a:rPr lang="en-US" dirty="0">
                <a:solidFill>
                  <a:srgbClr val="000090"/>
                </a:solidFill>
              </a:rPr>
              <a:t>e.g. </a:t>
            </a:r>
            <a:r>
              <a:rPr lang="en-US" dirty="0" smtClean="0">
                <a:solidFill>
                  <a:srgbClr val="000090"/>
                </a:solidFill>
              </a:rPr>
              <a:t>Ledipasvir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HCV Polymerase Inhibitors: ending in </a:t>
            </a:r>
            <a:r>
              <a:rPr lang="en-US" b="1" u="sng" dirty="0" err="1" smtClean="0">
                <a:solidFill>
                  <a:srgbClr val="000090"/>
                </a:solidFill>
              </a:rPr>
              <a:t>buvir</a:t>
            </a:r>
            <a:endParaRPr lang="en-US" b="1" u="sng" dirty="0" smtClean="0">
              <a:solidFill>
                <a:srgbClr val="000090"/>
              </a:solidFill>
            </a:endParaRPr>
          </a:p>
          <a:p>
            <a:pPr lvl="1"/>
            <a:r>
              <a:rPr lang="en-US" dirty="0">
                <a:solidFill>
                  <a:srgbClr val="000090"/>
                </a:solidFill>
              </a:rPr>
              <a:t>e.g. </a:t>
            </a:r>
            <a:r>
              <a:rPr lang="en-US" dirty="0" smtClean="0">
                <a:solidFill>
                  <a:srgbClr val="000090"/>
                </a:solidFill>
              </a:rPr>
              <a:t>Sofosbuvir or Dasabuvir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Includes nucleotide/non-nucleoside analogs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19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60" y="391203"/>
            <a:ext cx="8334375" cy="793640"/>
          </a:xfrm>
        </p:spPr>
        <p:txBody>
          <a:bodyPr>
            <a:noAutofit/>
          </a:bodyPr>
          <a:lstStyle/>
          <a:p>
            <a:pPr algn="ctr"/>
            <a:r>
              <a:rPr lang="en-US" sz="4400" b="0" dirty="0" smtClean="0">
                <a:solidFill>
                  <a:srgbClr val="C00000"/>
                </a:solidFill>
                <a:latin typeface="+mj-lt"/>
                <a:cs typeface="Arial"/>
              </a:rPr>
              <a:t>Principles of All-oral </a:t>
            </a:r>
            <a:r>
              <a:rPr lang="en-US" sz="4400" b="0" dirty="0">
                <a:solidFill>
                  <a:srgbClr val="C00000"/>
                </a:solidFill>
                <a:latin typeface="+mj-lt"/>
                <a:cs typeface="Arial"/>
              </a:rPr>
              <a:t>R</a:t>
            </a:r>
            <a:r>
              <a:rPr lang="en-US" sz="4400" b="0" dirty="0" smtClean="0">
                <a:solidFill>
                  <a:srgbClr val="C00000"/>
                </a:solidFill>
                <a:latin typeface="+mj-lt"/>
                <a:cs typeface="Arial"/>
              </a:rPr>
              <a:t>egimens </a:t>
            </a:r>
            <a:br>
              <a:rPr lang="en-US" sz="4400" b="0" dirty="0" smtClean="0">
                <a:solidFill>
                  <a:srgbClr val="C00000"/>
                </a:solidFill>
                <a:latin typeface="+mj-lt"/>
                <a:cs typeface="Arial"/>
              </a:rPr>
            </a:br>
            <a:r>
              <a:rPr lang="en-US" sz="4400" b="0" dirty="0" smtClean="0">
                <a:solidFill>
                  <a:srgbClr val="C00000"/>
                </a:solidFill>
                <a:latin typeface="+mj-lt"/>
                <a:cs typeface="Arial"/>
              </a:rPr>
              <a:t>for HCV</a:t>
            </a:r>
            <a:endParaRPr lang="en-US" sz="4400" b="0" dirty="0">
              <a:solidFill>
                <a:srgbClr val="C00000"/>
              </a:solidFill>
              <a:latin typeface="+mj-lt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446" y="1430683"/>
            <a:ext cx="8479554" cy="403106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300" dirty="0" smtClean="0">
                <a:solidFill>
                  <a:srgbClr val="000090"/>
                </a:solidFill>
                <a:latin typeface="+mj-lt"/>
                <a:cs typeface="Arial"/>
              </a:rPr>
              <a:t>No interferon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300" dirty="0" smtClean="0">
                <a:solidFill>
                  <a:srgbClr val="000090"/>
                </a:solidFill>
                <a:latin typeface="+mj-lt"/>
                <a:cs typeface="Arial"/>
              </a:rPr>
              <a:t>Combine drugs from different classes</a:t>
            </a:r>
          </a:p>
          <a:p>
            <a:pPr lvl="1">
              <a:spcAft>
                <a:spcPts val="600"/>
              </a:spcAft>
            </a:pPr>
            <a:r>
              <a:rPr lang="en-US" sz="2300" dirty="0" smtClean="0">
                <a:solidFill>
                  <a:srgbClr val="000090"/>
                </a:solidFill>
                <a:latin typeface="+mj-lt"/>
                <a:cs typeface="Arial"/>
              </a:rPr>
              <a:t>Hit multiple viral targets to increase efficacy</a:t>
            </a:r>
          </a:p>
          <a:p>
            <a:pPr lvl="1">
              <a:spcAft>
                <a:spcPts val="600"/>
              </a:spcAft>
            </a:pPr>
            <a:r>
              <a:rPr lang="en-US" sz="2300" dirty="0" smtClean="0">
                <a:solidFill>
                  <a:srgbClr val="000090"/>
                </a:solidFill>
                <a:latin typeface="+mj-lt"/>
                <a:cs typeface="Arial"/>
              </a:rPr>
              <a:t>Diminishes risk of viral resistance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300" dirty="0" smtClean="0">
                <a:solidFill>
                  <a:srgbClr val="000090"/>
                </a:solidFill>
                <a:latin typeface="+mj-lt"/>
                <a:cs typeface="Arial"/>
              </a:rPr>
              <a:t>Benefits of multi-drug strategies</a:t>
            </a:r>
          </a:p>
          <a:p>
            <a:pPr lvl="1">
              <a:spcAft>
                <a:spcPts val="600"/>
              </a:spcAft>
            </a:pPr>
            <a:r>
              <a:rPr lang="en-US" sz="2300" dirty="0" smtClean="0">
                <a:solidFill>
                  <a:srgbClr val="000090"/>
                </a:solidFill>
                <a:latin typeface="+mj-lt"/>
                <a:cs typeface="Arial"/>
              </a:rPr>
              <a:t>Backbone/anchor drug plus additional agent(s)</a:t>
            </a:r>
          </a:p>
          <a:p>
            <a:pPr lvl="1">
              <a:spcAft>
                <a:spcPts val="600"/>
              </a:spcAft>
            </a:pPr>
            <a:r>
              <a:rPr lang="en-US" sz="2300" dirty="0" smtClean="0">
                <a:solidFill>
                  <a:srgbClr val="000090"/>
                </a:solidFill>
                <a:latin typeface="+mj-lt"/>
                <a:cs typeface="Arial"/>
              </a:rPr>
              <a:t>Superior efficacy than expected from individual drugs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300" dirty="0" smtClean="0">
                <a:solidFill>
                  <a:srgbClr val="000090"/>
                </a:solidFill>
                <a:latin typeface="+mj-lt"/>
                <a:cs typeface="Arial"/>
              </a:rPr>
              <a:t>Excellent outcomes</a:t>
            </a:r>
          </a:p>
          <a:p>
            <a:pPr lvl="1">
              <a:spcAft>
                <a:spcPts val="600"/>
              </a:spcAft>
            </a:pPr>
            <a:r>
              <a:rPr lang="en-US" sz="2300" dirty="0" smtClean="0">
                <a:solidFill>
                  <a:srgbClr val="000090"/>
                </a:solidFill>
                <a:latin typeface="+mj-lt"/>
                <a:cs typeface="Arial"/>
              </a:rPr>
              <a:t>Near universal efficacy</a:t>
            </a:r>
          </a:p>
          <a:p>
            <a:pPr lvl="1">
              <a:spcAft>
                <a:spcPts val="600"/>
              </a:spcAft>
            </a:pPr>
            <a:r>
              <a:rPr lang="en-US" sz="2300" dirty="0" smtClean="0">
                <a:solidFill>
                  <a:srgbClr val="000090"/>
                </a:solidFill>
                <a:latin typeface="+mj-lt"/>
                <a:cs typeface="Arial"/>
              </a:rPr>
              <a:t>Short duration of therapy</a:t>
            </a:r>
          </a:p>
          <a:p>
            <a:pPr lvl="1">
              <a:spcAft>
                <a:spcPts val="600"/>
              </a:spcAft>
            </a:pPr>
            <a:r>
              <a:rPr lang="en-US" sz="2300" dirty="0" smtClean="0">
                <a:solidFill>
                  <a:srgbClr val="000090"/>
                </a:solidFill>
                <a:latin typeface="+mj-lt"/>
                <a:cs typeface="Arial"/>
              </a:rPr>
              <a:t>Side effects have minimal impact on quality of life and are indistinguishable from placebo</a:t>
            </a:r>
          </a:p>
          <a:p>
            <a:pPr lvl="1"/>
            <a:endParaRPr lang="en-US" sz="2300" dirty="0">
              <a:solidFill>
                <a:srgbClr val="000090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494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Vertex_image1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" contrast="4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33866" y="-16933"/>
            <a:ext cx="9144000" cy="6858000"/>
          </a:xfrm>
          <a:prstGeom prst="rect">
            <a:avLst/>
          </a:prstGeom>
          <a:noFill/>
        </p:spPr>
      </p:pic>
      <p:sp>
        <p:nvSpPr>
          <p:cNvPr id="86026" name="AutoShape 10"/>
          <p:cNvSpPr>
            <a:spLocks noChangeArrowheads="1"/>
          </p:cNvSpPr>
          <p:nvPr/>
        </p:nvSpPr>
        <p:spPr bwMode="auto">
          <a:xfrm>
            <a:off x="4724400" y="2769638"/>
            <a:ext cx="609600" cy="29845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1200" b="1">
                <a:solidFill>
                  <a:schemeClr val="bg1"/>
                </a:solidFill>
                <a:latin typeface="Helvetica" charset="0"/>
              </a:rPr>
              <a:t>NS3</a:t>
            </a:r>
            <a:endParaRPr lang="en-US" sz="2800">
              <a:latin typeface="Times New Roman" charset="0"/>
            </a:endParaRPr>
          </a:p>
        </p:txBody>
      </p:sp>
      <p:sp>
        <p:nvSpPr>
          <p:cNvPr id="86027" name="AutoShape 11"/>
          <p:cNvSpPr>
            <a:spLocks noChangeArrowheads="1"/>
          </p:cNvSpPr>
          <p:nvPr/>
        </p:nvSpPr>
        <p:spPr bwMode="auto">
          <a:xfrm>
            <a:off x="5410200" y="2769638"/>
            <a:ext cx="501650" cy="29845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1200" b="1">
                <a:solidFill>
                  <a:schemeClr val="bg1"/>
                </a:solidFill>
                <a:latin typeface="Helvetica" charset="0"/>
              </a:rPr>
              <a:t>NS4A</a:t>
            </a:r>
            <a:endParaRPr lang="en-US" sz="2800">
              <a:latin typeface="Times New Roman" charset="0"/>
            </a:endParaRPr>
          </a:p>
        </p:txBody>
      </p:sp>
      <p:sp>
        <p:nvSpPr>
          <p:cNvPr id="86029" name="AutoShape 13"/>
          <p:cNvSpPr>
            <a:spLocks noChangeArrowheads="1"/>
          </p:cNvSpPr>
          <p:nvPr/>
        </p:nvSpPr>
        <p:spPr bwMode="auto">
          <a:xfrm>
            <a:off x="6629400" y="2769638"/>
            <a:ext cx="665163" cy="298450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1200" b="1" dirty="0">
                <a:solidFill>
                  <a:schemeClr val="bg1"/>
                </a:solidFill>
                <a:latin typeface="Helvetica" charset="0"/>
              </a:rPr>
              <a:t>NS5A</a:t>
            </a:r>
            <a:endParaRPr lang="en-US" sz="2800" dirty="0">
              <a:latin typeface="Times New Roman" charset="0"/>
            </a:endParaRPr>
          </a:p>
        </p:txBody>
      </p:sp>
      <p:sp>
        <p:nvSpPr>
          <p:cNvPr id="86030" name="AutoShape 14"/>
          <p:cNvSpPr>
            <a:spLocks noChangeArrowheads="1"/>
          </p:cNvSpPr>
          <p:nvPr/>
        </p:nvSpPr>
        <p:spPr bwMode="auto">
          <a:xfrm>
            <a:off x="7315200" y="2763288"/>
            <a:ext cx="914400" cy="3048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1200" b="1" dirty="0">
                <a:latin typeface="Helvetica" charset="0"/>
              </a:rPr>
              <a:t>NS5B</a:t>
            </a:r>
            <a:endParaRPr lang="en-US" sz="2800" dirty="0">
              <a:latin typeface="Times New Roman" charset="0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HCV Drug </a:t>
            </a:r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argets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94267" y="1768590"/>
            <a:ext cx="8195950" cy="177875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595853"/>
              </p:ext>
            </p:extLst>
          </p:nvPr>
        </p:nvGraphicFramePr>
        <p:xfrm>
          <a:off x="1035694" y="3811705"/>
          <a:ext cx="733720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342"/>
                <a:gridCol w="1534487"/>
                <a:gridCol w="1534487"/>
                <a:gridCol w="250889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Target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Potency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Barrier to 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Resistance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Genotypic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Coverage</a:t>
                      </a: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NS3/4A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High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Low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Limited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NS5A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High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Intermediate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Multi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NS5B NUC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Intermediate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High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Pan-genotypic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NS5B Non-NUC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Intermediate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Low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Limited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7527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Vertex_image1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" contrast="5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33866" y="14427"/>
            <a:ext cx="9144000" cy="6858000"/>
          </a:xfrm>
          <a:prstGeom prst="rect">
            <a:avLst/>
          </a:prstGeom>
          <a:noFill/>
        </p:spPr>
      </p:pic>
      <p:sp>
        <p:nvSpPr>
          <p:cNvPr id="86026" name="AutoShape 10"/>
          <p:cNvSpPr>
            <a:spLocks noChangeArrowheads="1"/>
          </p:cNvSpPr>
          <p:nvPr/>
        </p:nvSpPr>
        <p:spPr bwMode="auto">
          <a:xfrm>
            <a:off x="4724400" y="2769638"/>
            <a:ext cx="609600" cy="29845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1">
                <a:solidFill>
                  <a:schemeClr val="bg1"/>
                </a:solidFill>
                <a:latin typeface="Helvetica" charset="0"/>
              </a:rPr>
              <a:t>NS3</a:t>
            </a:r>
            <a:endParaRPr lang="en-US">
              <a:latin typeface="Times New Roman" charset="0"/>
            </a:endParaRPr>
          </a:p>
        </p:txBody>
      </p:sp>
      <p:sp>
        <p:nvSpPr>
          <p:cNvPr id="86027" name="AutoShape 11"/>
          <p:cNvSpPr>
            <a:spLocks noChangeArrowheads="1"/>
          </p:cNvSpPr>
          <p:nvPr/>
        </p:nvSpPr>
        <p:spPr bwMode="auto">
          <a:xfrm>
            <a:off x="5410199" y="2769638"/>
            <a:ext cx="742311" cy="29845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1">
                <a:solidFill>
                  <a:schemeClr val="bg1"/>
                </a:solidFill>
                <a:latin typeface="Helvetica" charset="0"/>
              </a:rPr>
              <a:t>NS4A</a:t>
            </a:r>
            <a:endParaRPr lang="en-US">
              <a:latin typeface="Times New Roman" charset="0"/>
            </a:endParaRPr>
          </a:p>
        </p:txBody>
      </p:sp>
      <p:sp>
        <p:nvSpPr>
          <p:cNvPr id="86029" name="AutoShape 13"/>
          <p:cNvSpPr>
            <a:spLocks noChangeArrowheads="1"/>
          </p:cNvSpPr>
          <p:nvPr/>
        </p:nvSpPr>
        <p:spPr bwMode="auto">
          <a:xfrm>
            <a:off x="6580080" y="2769638"/>
            <a:ext cx="735120" cy="298450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1" dirty="0">
                <a:solidFill>
                  <a:schemeClr val="bg1"/>
                </a:solidFill>
                <a:latin typeface="Helvetica" charset="0"/>
              </a:rPr>
              <a:t>NS5A</a:t>
            </a:r>
            <a:endParaRPr lang="en-US" dirty="0">
              <a:latin typeface="Times New Roman" charset="0"/>
            </a:endParaRPr>
          </a:p>
        </p:txBody>
      </p:sp>
      <p:sp>
        <p:nvSpPr>
          <p:cNvPr id="86030" name="AutoShape 14"/>
          <p:cNvSpPr>
            <a:spLocks noChangeArrowheads="1"/>
          </p:cNvSpPr>
          <p:nvPr/>
        </p:nvSpPr>
        <p:spPr bwMode="auto">
          <a:xfrm>
            <a:off x="7315200" y="2763288"/>
            <a:ext cx="914400" cy="3048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1" dirty="0">
                <a:latin typeface="Helvetica" charset="0"/>
              </a:rPr>
              <a:t>NS5B</a:t>
            </a:r>
            <a:endParaRPr lang="en-US" dirty="0">
              <a:latin typeface="Times New Roman" charset="0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HCV Novel FDA Approved DAAs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94267" y="1768590"/>
            <a:ext cx="8195950" cy="177875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utoShape 5" descr="White marble"/>
          <p:cNvSpPr>
            <a:spLocks noChangeArrowheads="1"/>
          </p:cNvSpPr>
          <p:nvPr/>
        </p:nvSpPr>
        <p:spPr bwMode="auto">
          <a:xfrm>
            <a:off x="729810" y="3659858"/>
            <a:ext cx="4023360" cy="132802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9050" algn="ctr">
            <a:solidFill>
              <a:schemeClr val="bg1"/>
            </a:solidFill>
            <a:round/>
            <a:headEnd/>
            <a:tailEnd/>
          </a:ln>
          <a:extLst/>
        </p:spPr>
        <p:txBody>
          <a:bodyPr wrap="square" anchor="ctr">
            <a:spAutoFit/>
          </a:bodyPr>
          <a:lstStyle/>
          <a:p>
            <a:r>
              <a:rPr lang="en-US" b="1" u="sng" dirty="0" smtClean="0">
                <a:solidFill>
                  <a:srgbClr val="030309"/>
                </a:solidFill>
              </a:rPr>
              <a:t>NS3/4A Protease inhibitors</a:t>
            </a:r>
          </a:p>
          <a:p>
            <a:pPr marL="347663" indent="-228600">
              <a:buFont typeface="Arial" pitchFamily="34" charset="0"/>
              <a:buChar char="•"/>
            </a:pPr>
            <a:r>
              <a:rPr lang="en-US" dirty="0" smtClean="0">
                <a:solidFill>
                  <a:srgbClr val="030309"/>
                </a:solidFill>
              </a:rPr>
              <a:t>Simeprevir</a:t>
            </a:r>
            <a:r>
              <a:rPr lang="en-US" dirty="0">
                <a:solidFill>
                  <a:srgbClr val="030309"/>
                </a:solidFill>
              </a:rPr>
              <a:t> </a:t>
            </a:r>
            <a:r>
              <a:rPr lang="en-US" dirty="0" smtClean="0">
                <a:solidFill>
                  <a:srgbClr val="030309"/>
                </a:solidFill>
              </a:rPr>
              <a:t> (COSMOS)</a:t>
            </a:r>
          </a:p>
          <a:p>
            <a:pPr marL="347663" indent="-228600">
              <a:buFont typeface="Arial" pitchFamily="34" charset="0"/>
              <a:buChar char="•"/>
            </a:pPr>
            <a:r>
              <a:rPr lang="en-US" dirty="0" smtClean="0">
                <a:solidFill>
                  <a:srgbClr val="030309"/>
                </a:solidFill>
              </a:rPr>
              <a:t>Paritaprevir</a:t>
            </a:r>
            <a:r>
              <a:rPr lang="en-US" dirty="0">
                <a:solidFill>
                  <a:srgbClr val="030309"/>
                </a:solidFill>
              </a:rPr>
              <a:t> </a:t>
            </a:r>
            <a:r>
              <a:rPr lang="en-US" dirty="0" smtClean="0">
                <a:solidFill>
                  <a:srgbClr val="030309"/>
                </a:solidFill>
              </a:rPr>
              <a:t>(Viekira)</a:t>
            </a:r>
          </a:p>
          <a:p>
            <a:pPr marL="347663" indent="-228600">
              <a:buFont typeface="Arial" pitchFamily="34" charset="0"/>
              <a:buChar char="•"/>
            </a:pPr>
            <a:r>
              <a:rPr lang="en-US" dirty="0" smtClean="0">
                <a:solidFill>
                  <a:srgbClr val="030309"/>
                </a:solidFill>
              </a:rPr>
              <a:t>Elbasvir (Zepatier)</a:t>
            </a: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709369" y="4939683"/>
            <a:ext cx="4023360" cy="1940957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19050" algn="ctr">
            <a:solidFill>
              <a:schemeClr val="bg1"/>
            </a:solidFill>
            <a:round/>
            <a:headEnd/>
            <a:tailEnd/>
          </a:ln>
          <a:extLst/>
        </p:spPr>
        <p:txBody>
          <a:bodyPr wrap="square" anchor="ctr">
            <a:spAutoFit/>
          </a:bodyPr>
          <a:lstStyle/>
          <a:p>
            <a:r>
              <a:rPr lang="en-US" b="1" u="sng" dirty="0">
                <a:solidFill>
                  <a:srgbClr val="030309"/>
                </a:solidFill>
              </a:rPr>
              <a:t>NS5A Inhibitors </a:t>
            </a:r>
          </a:p>
          <a:p>
            <a:pPr marL="347663" indent="-230188">
              <a:buFont typeface="Arial" pitchFamily="34" charset="0"/>
              <a:buChar char="•"/>
            </a:pPr>
            <a:r>
              <a:rPr lang="en-US" dirty="0" smtClean="0">
                <a:solidFill>
                  <a:srgbClr val="030309"/>
                </a:solidFill>
              </a:rPr>
              <a:t>Ledipasvir (Harvoni)</a:t>
            </a:r>
          </a:p>
          <a:p>
            <a:pPr marL="347663" indent="-230188">
              <a:buFont typeface="Arial" pitchFamily="34" charset="0"/>
              <a:buChar char="•"/>
            </a:pPr>
            <a:r>
              <a:rPr lang="en-US" dirty="0" smtClean="0">
                <a:solidFill>
                  <a:srgbClr val="030309"/>
                </a:solidFill>
              </a:rPr>
              <a:t>Ombitasvir </a:t>
            </a:r>
            <a:r>
              <a:rPr lang="en-US" dirty="0">
                <a:solidFill>
                  <a:srgbClr val="030309"/>
                </a:solidFill>
              </a:rPr>
              <a:t>(Viekira</a:t>
            </a:r>
            <a:r>
              <a:rPr lang="en-US" dirty="0" smtClean="0">
                <a:solidFill>
                  <a:srgbClr val="030309"/>
                </a:solidFill>
              </a:rPr>
              <a:t>)</a:t>
            </a:r>
          </a:p>
          <a:p>
            <a:pPr marL="347663" indent="-230188">
              <a:buFont typeface="Arial" pitchFamily="34" charset="0"/>
              <a:buChar char="•"/>
            </a:pPr>
            <a:r>
              <a:rPr lang="en-US" dirty="0" smtClean="0">
                <a:solidFill>
                  <a:srgbClr val="030309"/>
                </a:solidFill>
              </a:rPr>
              <a:t>Daclatasvir</a:t>
            </a:r>
            <a:r>
              <a:rPr lang="en-US" dirty="0">
                <a:solidFill>
                  <a:srgbClr val="030309"/>
                </a:solidFill>
              </a:rPr>
              <a:t> </a:t>
            </a:r>
            <a:r>
              <a:rPr lang="en-US" dirty="0" smtClean="0">
                <a:solidFill>
                  <a:srgbClr val="030309"/>
                </a:solidFill>
              </a:rPr>
              <a:t> (Daklinza)</a:t>
            </a:r>
          </a:p>
          <a:p>
            <a:pPr marL="347663" indent="-230188">
              <a:buFont typeface="Arial" pitchFamily="34" charset="0"/>
              <a:buChar char="•"/>
            </a:pPr>
            <a:r>
              <a:rPr lang="en-US" dirty="0" smtClean="0">
                <a:solidFill>
                  <a:srgbClr val="030309"/>
                </a:solidFill>
              </a:rPr>
              <a:t>Elbasvir (Zepatier)</a:t>
            </a:r>
          </a:p>
          <a:p>
            <a:pPr marL="347663" indent="-230188">
              <a:buFont typeface="Arial" pitchFamily="34" charset="0"/>
              <a:buChar char="•"/>
            </a:pPr>
            <a:r>
              <a:rPr lang="en-US" dirty="0" smtClean="0">
                <a:solidFill>
                  <a:srgbClr val="030309"/>
                </a:solidFill>
              </a:rPr>
              <a:t>Velpatasvir (Epclusa)</a:t>
            </a:r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auto">
          <a:xfrm>
            <a:off x="4855590" y="3976338"/>
            <a:ext cx="4023360" cy="1001125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solidFill>
              <a:schemeClr val="bg1"/>
            </a:solidFill>
            <a:round/>
            <a:headEnd/>
            <a:tailEnd/>
          </a:ln>
          <a:ex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US" b="1" u="sng" dirty="0" smtClean="0">
                <a:solidFill>
                  <a:srgbClr val="030309"/>
                </a:solidFill>
              </a:rPr>
              <a:t>NS5B </a:t>
            </a:r>
            <a:r>
              <a:rPr lang="en-US" b="1" u="sng" dirty="0" err="1">
                <a:solidFill>
                  <a:srgbClr val="030309"/>
                </a:solidFill>
              </a:rPr>
              <a:t>Nucleos</a:t>
            </a:r>
            <a:r>
              <a:rPr lang="en-US" b="1" u="sng" dirty="0">
                <a:solidFill>
                  <a:srgbClr val="030309"/>
                </a:solidFill>
              </a:rPr>
              <a:t>(t)ide </a:t>
            </a:r>
            <a:r>
              <a:rPr lang="en-US" b="1" u="sng" dirty="0" smtClean="0">
                <a:solidFill>
                  <a:srgbClr val="030309"/>
                </a:solidFill>
              </a:rPr>
              <a:t>inhibitors (NI)</a:t>
            </a:r>
          </a:p>
          <a:p>
            <a:pPr marL="347663" indent="-228600">
              <a:lnSpc>
                <a:spcPct val="80000"/>
              </a:lnSpc>
              <a:spcAft>
                <a:spcPct val="500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30309"/>
                </a:solidFill>
              </a:rPr>
              <a:t>Sofosbuvi</a:t>
            </a:r>
            <a:r>
              <a:rPr lang="en-US" dirty="0">
                <a:solidFill>
                  <a:srgbClr val="030309"/>
                </a:solidFill>
              </a:rPr>
              <a:t>r</a:t>
            </a:r>
            <a:r>
              <a:rPr lang="en-US" dirty="0" smtClean="0">
                <a:solidFill>
                  <a:srgbClr val="030309"/>
                </a:solidFill>
              </a:rPr>
              <a:t> (COSMOS, Harvoni, or </a:t>
            </a:r>
            <a:r>
              <a:rPr lang="en-US" dirty="0" err="1" smtClean="0">
                <a:solidFill>
                  <a:srgbClr val="030309"/>
                </a:solidFill>
              </a:rPr>
              <a:t>Eplcusa</a:t>
            </a:r>
            <a:r>
              <a:rPr lang="en-US" dirty="0" smtClean="0">
                <a:solidFill>
                  <a:srgbClr val="030309"/>
                </a:solidFill>
              </a:rPr>
              <a:t>)</a:t>
            </a:r>
            <a:endParaRPr lang="en-US" dirty="0">
              <a:solidFill>
                <a:srgbClr val="030309"/>
              </a:solidFill>
            </a:endParaRPr>
          </a:p>
        </p:txBody>
      </p:sp>
      <p:sp>
        <p:nvSpPr>
          <p:cNvPr id="30" name="AutoShape 8"/>
          <p:cNvSpPr>
            <a:spLocks noChangeArrowheads="1"/>
          </p:cNvSpPr>
          <p:nvPr/>
        </p:nvSpPr>
        <p:spPr bwMode="auto">
          <a:xfrm>
            <a:off x="4835313" y="5668964"/>
            <a:ext cx="4023360" cy="755952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9050" algn="ctr">
            <a:solidFill>
              <a:schemeClr val="bg1"/>
            </a:solidFill>
            <a:round/>
            <a:headEnd/>
            <a:tailEnd/>
          </a:ln>
          <a:extLst/>
        </p:spPr>
        <p:txBody>
          <a:bodyPr wrap="square" rIns="0" anchor="ctr">
            <a:spAutoFit/>
          </a:bodyPr>
          <a:lstStyle/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US" b="1" u="sng" dirty="0" smtClean="0">
                <a:solidFill>
                  <a:srgbClr val="030309"/>
                </a:solidFill>
              </a:rPr>
              <a:t>NS5B Non-nucleoside </a:t>
            </a:r>
            <a:r>
              <a:rPr lang="en-US" b="1" u="sng" dirty="0">
                <a:solidFill>
                  <a:srgbClr val="030309"/>
                </a:solidFill>
              </a:rPr>
              <a:t>i</a:t>
            </a:r>
            <a:r>
              <a:rPr lang="en-US" b="1" u="sng" dirty="0" smtClean="0">
                <a:solidFill>
                  <a:srgbClr val="030309"/>
                </a:solidFill>
              </a:rPr>
              <a:t>nhibitors </a:t>
            </a:r>
            <a:r>
              <a:rPr lang="en-US" b="1" u="sng" dirty="0">
                <a:solidFill>
                  <a:srgbClr val="030309"/>
                </a:solidFill>
              </a:rPr>
              <a:t>(NNI)</a:t>
            </a:r>
          </a:p>
          <a:p>
            <a:pPr marL="347663" indent="-228600">
              <a:lnSpc>
                <a:spcPct val="80000"/>
              </a:lnSpc>
              <a:spcAft>
                <a:spcPct val="500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30309"/>
                </a:solidFill>
              </a:rPr>
              <a:t>Dasabuvir-DSV </a:t>
            </a:r>
            <a:r>
              <a:rPr lang="en-US" dirty="0">
                <a:solidFill>
                  <a:srgbClr val="030309"/>
                </a:solidFill>
              </a:rPr>
              <a:t>(</a:t>
            </a:r>
            <a:r>
              <a:rPr lang="en-US" dirty="0" smtClean="0">
                <a:solidFill>
                  <a:srgbClr val="030309"/>
                </a:solidFill>
              </a:rPr>
              <a:t>Viekira)</a:t>
            </a:r>
            <a:endParaRPr lang="en-US" dirty="0">
              <a:solidFill>
                <a:srgbClr val="0303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0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FDA Approved HCV </a:t>
            </a:r>
            <a:r>
              <a:rPr lang="en-US" dirty="0"/>
              <a:t>R</a:t>
            </a:r>
            <a:r>
              <a:rPr lang="en-US" dirty="0" smtClean="0"/>
              <a:t>egimens </a:t>
            </a:r>
            <a:br>
              <a:rPr lang="en-US" dirty="0" smtClean="0"/>
            </a:br>
            <a:r>
              <a:rPr lang="en-US" dirty="0" smtClean="0"/>
              <a:t>Vary by Genotype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Genotype 1:</a:t>
            </a:r>
          </a:p>
          <a:p>
            <a:pPr lvl="1"/>
            <a:r>
              <a:rPr lang="en-US" sz="2400" dirty="0">
                <a:solidFill>
                  <a:srgbClr val="000090"/>
                </a:solidFill>
              </a:rPr>
              <a:t>Sofosbuvir/</a:t>
            </a:r>
            <a:r>
              <a:rPr lang="en-US" sz="2400" dirty="0" smtClean="0">
                <a:solidFill>
                  <a:srgbClr val="000090"/>
                </a:solidFill>
              </a:rPr>
              <a:t>Simeprevir</a:t>
            </a:r>
          </a:p>
          <a:p>
            <a:pPr lvl="1"/>
            <a:r>
              <a:rPr lang="en-US" sz="2400" dirty="0" smtClean="0">
                <a:solidFill>
                  <a:srgbClr val="000090"/>
                </a:solidFill>
              </a:rPr>
              <a:t>Sofosbuvir</a:t>
            </a:r>
            <a:r>
              <a:rPr lang="en-US" sz="2400" dirty="0">
                <a:solidFill>
                  <a:srgbClr val="000090"/>
                </a:solidFill>
              </a:rPr>
              <a:t>/</a:t>
            </a:r>
            <a:r>
              <a:rPr lang="en-US" sz="2400" dirty="0" smtClean="0">
                <a:solidFill>
                  <a:srgbClr val="000090"/>
                </a:solidFill>
              </a:rPr>
              <a:t>Ledipasvir</a:t>
            </a:r>
          </a:p>
          <a:p>
            <a:pPr lvl="1"/>
            <a:r>
              <a:rPr lang="en-US" sz="2400" dirty="0" smtClean="0">
                <a:solidFill>
                  <a:srgbClr val="000090"/>
                </a:solidFill>
              </a:rPr>
              <a:t>Paritaprevir</a:t>
            </a:r>
            <a:r>
              <a:rPr lang="en-US" sz="2400" dirty="0">
                <a:solidFill>
                  <a:srgbClr val="000090"/>
                </a:solidFill>
              </a:rPr>
              <a:t>/r, Ombitasvir, Dasabuvir </a:t>
            </a:r>
            <a:r>
              <a:rPr lang="en-US" dirty="0" smtClean="0">
                <a:solidFill>
                  <a:srgbClr val="000090"/>
                </a:solidFill>
              </a:rPr>
              <a:t>+/- Ribavirin (RBV)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Elbasvir/Grazoprevir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Sofosbuvir/</a:t>
            </a:r>
            <a:r>
              <a:rPr lang="en-US" dirty="0">
                <a:solidFill>
                  <a:srgbClr val="000090"/>
                </a:solidFill>
              </a:rPr>
              <a:t>Velpatasvir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  </a:t>
            </a:r>
            <a:r>
              <a:rPr lang="en-US" sz="2400" dirty="0">
                <a:solidFill>
                  <a:srgbClr val="000090"/>
                </a:solidFill>
              </a:rPr>
              <a:t>Genotype 2: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Sofosbuvir/RBV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Sofosbuvir/Velpatasvir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9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Genotype 3: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Sofosbuvir/RBV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Sofosbuvir/Daclatasvir* (±RBV)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Sofosbuvir/Velpatasvir</a:t>
            </a:r>
          </a:p>
          <a:p>
            <a:r>
              <a:rPr lang="en-US" sz="2400" dirty="0">
                <a:solidFill>
                  <a:srgbClr val="000090"/>
                </a:solidFill>
              </a:rPr>
              <a:t>Genotype 4 similar to GT 1</a:t>
            </a:r>
          </a:p>
          <a:p>
            <a:r>
              <a:rPr lang="en-US" sz="2400" dirty="0">
                <a:solidFill>
                  <a:srgbClr val="000090"/>
                </a:solidFill>
              </a:rPr>
              <a:t>Genotype 5/6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Sofosbuvir/Velpatasvir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Sofosbuvir/Ledipasvir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90"/>
              </a:solidFill>
            </a:endParaRPr>
          </a:p>
          <a:p>
            <a:pPr lvl="1"/>
            <a:endParaRPr lang="en-US" dirty="0">
              <a:solidFill>
                <a:srgbClr val="000090"/>
              </a:solidFill>
            </a:endParaRPr>
          </a:p>
          <a:p>
            <a:endParaRPr lang="en-US" sz="2400" dirty="0">
              <a:solidFill>
                <a:srgbClr val="000090"/>
              </a:solidFill>
            </a:endParaRPr>
          </a:p>
          <a:p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402240"/>
            <a:ext cx="5771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80000"/>
                </a:solidFill>
              </a:rPr>
              <a:t>*Sofosbuvir and </a:t>
            </a:r>
            <a:r>
              <a:rPr lang="en-US" dirty="0" err="1" smtClean="0">
                <a:solidFill>
                  <a:srgbClr val="B80000"/>
                </a:solidFill>
              </a:rPr>
              <a:t>Daclatasvir</a:t>
            </a:r>
            <a:r>
              <a:rPr lang="en-US" dirty="0" smtClean="0">
                <a:solidFill>
                  <a:srgbClr val="B80000"/>
                </a:solidFill>
              </a:rPr>
              <a:t> is a pan-genotypic combination.</a:t>
            </a:r>
            <a:endParaRPr lang="en-US" dirty="0">
              <a:solidFill>
                <a:srgbClr val="B8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88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429" y="303093"/>
            <a:ext cx="803030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HCV Cure: </a:t>
            </a:r>
            <a:br>
              <a:rPr lang="en-US" dirty="0" smtClean="0"/>
            </a:br>
            <a:r>
              <a:rPr lang="en-US" dirty="0" smtClean="0"/>
              <a:t>Sustained </a:t>
            </a:r>
            <a:r>
              <a:rPr lang="en-US" dirty="0"/>
              <a:t>V</a:t>
            </a:r>
            <a:r>
              <a:rPr lang="en-US" dirty="0" smtClean="0"/>
              <a:t>irologic </a:t>
            </a:r>
            <a:r>
              <a:rPr lang="en-US" dirty="0"/>
              <a:t>R</a:t>
            </a:r>
            <a:r>
              <a:rPr lang="en-US" dirty="0" smtClean="0"/>
              <a:t>esponse (SVR)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0825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Early indicator of success @ 4 weeks: HCV RNA negative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Bad sign: viral breakthrough, late TND or relapse after treatment.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Durable </a:t>
            </a:r>
            <a:r>
              <a:rPr lang="en-US" b="1" i="1" dirty="0" smtClean="0">
                <a:solidFill>
                  <a:srgbClr val="000090"/>
                </a:solidFill>
              </a:rPr>
              <a:t>CURE: </a:t>
            </a:r>
            <a:r>
              <a:rPr lang="en-US" dirty="0" smtClean="0">
                <a:solidFill>
                  <a:srgbClr val="000090"/>
                </a:solidFill>
              </a:rPr>
              <a:t>Known as </a:t>
            </a:r>
            <a:r>
              <a:rPr lang="en-US" u="sng" dirty="0" smtClean="0">
                <a:solidFill>
                  <a:srgbClr val="000090"/>
                </a:solidFill>
              </a:rPr>
              <a:t>Sustained Virologic Response (</a:t>
            </a:r>
            <a:r>
              <a:rPr lang="en-US" b="1" u="sng" dirty="0" smtClean="0">
                <a:solidFill>
                  <a:srgbClr val="000090"/>
                </a:solidFill>
              </a:rPr>
              <a:t>SVR</a:t>
            </a:r>
            <a:r>
              <a:rPr lang="en-US" u="sng" dirty="0" smtClean="0">
                <a:solidFill>
                  <a:srgbClr val="000090"/>
                </a:solidFill>
              </a:rPr>
              <a:t>)</a:t>
            </a:r>
            <a:r>
              <a:rPr lang="en-US" dirty="0" smtClean="0">
                <a:solidFill>
                  <a:srgbClr val="000090"/>
                </a:solidFill>
              </a:rPr>
              <a:t>. 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Determined 12 weeks after treatment (</a:t>
            </a:r>
            <a:r>
              <a:rPr lang="en-US" b="1" dirty="0" smtClean="0">
                <a:solidFill>
                  <a:srgbClr val="000090"/>
                </a:solidFill>
              </a:rPr>
              <a:t>SVR 12</a:t>
            </a:r>
            <a:r>
              <a:rPr lang="en-US" dirty="0" smtClean="0">
                <a:solidFill>
                  <a:srgbClr val="000090"/>
                </a:solidFill>
              </a:rPr>
              <a:t>).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Patients are CURED! </a:t>
            </a:r>
            <a:r>
              <a:rPr lang="en-US" u="sng" dirty="0" smtClean="0">
                <a:solidFill>
                  <a:srgbClr val="000090"/>
                </a:solidFill>
              </a:rPr>
              <a:t>But</a:t>
            </a:r>
            <a:r>
              <a:rPr lang="en-US" dirty="0" smtClean="0">
                <a:solidFill>
                  <a:srgbClr val="000090"/>
                </a:solidFill>
              </a:rPr>
              <a:t> can be infected if exposed again</a:t>
            </a:r>
          </a:p>
          <a:p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85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3195253" cy="5876462"/>
            <a:chOff x="4173846" y="817563"/>
            <a:chExt cx="7372418" cy="9205111"/>
          </a:xfrm>
        </p:grpSpPr>
        <p:pic>
          <p:nvPicPr>
            <p:cNvPr id="16" name="Picture 15" descr="Upper_body_front_smiling.png"/>
            <p:cNvPicPr>
              <a:picLocks noChangeAspect="1"/>
            </p:cNvPicPr>
            <p:nvPr/>
          </p:nvPicPr>
          <p:blipFill rotWithShape="1">
            <a:blip r:embed="rId3">
              <a:alphaModFix amt="44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62" t="41389" r="19926" b="-1"/>
            <a:stretch/>
          </p:blipFill>
          <p:spPr>
            <a:xfrm>
              <a:off x="4173846" y="817563"/>
              <a:ext cx="7372418" cy="9205111"/>
            </a:xfrm>
            <a:prstGeom prst="rect">
              <a:avLst/>
            </a:prstGeom>
          </p:spPr>
        </p:pic>
        <p:pic>
          <p:nvPicPr>
            <p:cNvPr id="17" name="Picture 16" descr="2000px-Liver.svg.p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200" y="4953000"/>
              <a:ext cx="3531476" cy="2560320"/>
            </a:xfrm>
            <a:prstGeom prst="rect">
              <a:avLst/>
            </a:prstGeo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</p:pic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675575"/>
              </p:ext>
            </p:extLst>
          </p:nvPr>
        </p:nvGraphicFramePr>
        <p:xfrm>
          <a:off x="3345798" y="842143"/>
          <a:ext cx="5403293" cy="46178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3293"/>
              </a:tblGrid>
              <a:tr h="1169857">
                <a:tc>
                  <a:txBody>
                    <a:bodyPr/>
                    <a:lstStyle/>
                    <a:p>
                      <a:pPr marL="0" marR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000090"/>
                          </a:solidFill>
                          <a:latin typeface="Gotham Book" charset="0"/>
                          <a:ea typeface="Gotham Book" charset="0"/>
                          <a:cs typeface="Gotham Book" charset="0"/>
                        </a:rPr>
                        <a:t>‘Hepatitis’ means inflammation of the liver</a:t>
                      </a:r>
                    </a:p>
                  </a:txBody>
                  <a:tcPr marL="34290" marR="34290" marT="22860" marB="22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365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23999">
                <a:tc>
                  <a:txBody>
                    <a:bodyPr/>
                    <a:lstStyle/>
                    <a:p>
                      <a:pPr marL="0" marR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000090"/>
                          </a:solidFill>
                          <a:latin typeface="Gotham Book" charset="0"/>
                          <a:ea typeface="Gotham Book" charset="0"/>
                          <a:cs typeface="Gotham Book" charset="0"/>
                        </a:rPr>
                        <a:t>The liver is a vital organ that processes nutrients, filters the blood, and fights infections</a:t>
                      </a:r>
                    </a:p>
                  </a:txBody>
                  <a:tcPr marL="34290" marR="34290" marT="22860" marB="2286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365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65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23999">
                <a:tc>
                  <a:txBody>
                    <a:bodyPr/>
                    <a:lstStyle/>
                    <a:p>
                      <a:pPr marL="0" marR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000090"/>
                          </a:solidFill>
                          <a:latin typeface="Gotham Book" charset="0"/>
                          <a:ea typeface="Gotham Book" charset="0"/>
                          <a:cs typeface="Gotham Book" charset="0"/>
                        </a:rPr>
                        <a:t>When the liver is inflamed or damaged, its function can be </a:t>
                      </a:r>
                      <a:r>
                        <a:rPr lang="en-US" sz="2200" dirty="0" smtClean="0">
                          <a:solidFill>
                            <a:srgbClr val="000090"/>
                          </a:solidFill>
                          <a:latin typeface="Gotham Book" charset="0"/>
                          <a:ea typeface="Gotham Book" charset="0"/>
                          <a:cs typeface="Gotham Book" charset="0"/>
                        </a:rPr>
                        <a:t>affected and can lead to acute</a:t>
                      </a:r>
                      <a:r>
                        <a:rPr lang="en-US" sz="2200" baseline="0" dirty="0" smtClean="0">
                          <a:solidFill>
                            <a:srgbClr val="000090"/>
                          </a:solidFill>
                          <a:latin typeface="Gotham Book" charset="0"/>
                          <a:ea typeface="Gotham Book" charset="0"/>
                          <a:cs typeface="Gotham Book" charset="0"/>
                        </a:rPr>
                        <a:t> liver failure, cirrhosis, liver transplant, liver cancer and death</a:t>
                      </a:r>
                      <a:endParaRPr lang="en-US" sz="2200" dirty="0" smtClean="0">
                        <a:solidFill>
                          <a:srgbClr val="000090"/>
                        </a:solidFill>
                        <a:latin typeface="Gotham Book" charset="0"/>
                        <a:ea typeface="Gotham Book" charset="0"/>
                        <a:cs typeface="Gotham Book" charset="0"/>
                      </a:endParaRPr>
                    </a:p>
                  </a:txBody>
                  <a:tcPr marL="34290" marR="34290" marT="22860" marB="2286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365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8065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3</a:t>
            </a:fld>
            <a:endParaRPr lang="uk-UA" dirty="0"/>
          </a:p>
        </p:txBody>
      </p:sp>
      <p:grpSp>
        <p:nvGrpSpPr>
          <p:cNvPr id="20" name="Group 19"/>
          <p:cNvGrpSpPr/>
          <p:nvPr/>
        </p:nvGrpSpPr>
        <p:grpSpPr>
          <a:xfrm>
            <a:off x="0" y="0"/>
            <a:ext cx="3195253" cy="5876462"/>
            <a:chOff x="4173846" y="817563"/>
            <a:chExt cx="7372418" cy="9205111"/>
          </a:xfrm>
        </p:grpSpPr>
        <p:pic>
          <p:nvPicPr>
            <p:cNvPr id="21" name="Picture 20" descr="Upper_body_front_smiling.png"/>
            <p:cNvPicPr>
              <a:picLocks noChangeAspect="1"/>
            </p:cNvPicPr>
            <p:nvPr/>
          </p:nvPicPr>
          <p:blipFill rotWithShape="1">
            <a:blip r:embed="rId3">
              <a:alphaModFix amt="44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62" t="41389" r="19926" b="-1"/>
            <a:stretch/>
          </p:blipFill>
          <p:spPr>
            <a:xfrm>
              <a:off x="4173846" y="817563"/>
              <a:ext cx="7372418" cy="9205111"/>
            </a:xfrm>
            <a:prstGeom prst="rect">
              <a:avLst/>
            </a:prstGeom>
          </p:spPr>
        </p:pic>
        <p:pic>
          <p:nvPicPr>
            <p:cNvPr id="22" name="Picture 21" descr="2000px-Liver.svg.p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200" y="4953000"/>
              <a:ext cx="3531476" cy="2560320"/>
            </a:xfrm>
            <a:prstGeom prst="rect">
              <a:avLst/>
            </a:prstGeo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</p:pic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80844"/>
              </p:ext>
            </p:extLst>
          </p:nvPr>
        </p:nvGraphicFramePr>
        <p:xfrm>
          <a:off x="3278300" y="1477277"/>
          <a:ext cx="5408500" cy="65079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8500"/>
              </a:tblGrid>
              <a:tr h="116730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 smtClean="0">
                          <a:solidFill>
                            <a:srgbClr val="000090"/>
                          </a:solidFill>
                          <a:latin typeface="Gotham Book" charset="0"/>
                          <a:ea typeface="Gotham Book" charset="0"/>
                          <a:cs typeface="Gotham Book" charset="0"/>
                        </a:rPr>
                        <a:t>“Hepatitis” </a:t>
                      </a:r>
                      <a:r>
                        <a:rPr lang="en-US" sz="2200" dirty="0" smtClean="0">
                          <a:solidFill>
                            <a:srgbClr val="000090"/>
                          </a:solidFill>
                          <a:latin typeface="Gotham Book" charset="0"/>
                          <a:ea typeface="Gotham Book" charset="0"/>
                          <a:cs typeface="Gotham Book" charset="0"/>
                        </a:rPr>
                        <a:t>is most often caused by a virus</a:t>
                      </a: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 smtClean="0">
                          <a:solidFill>
                            <a:srgbClr val="000090"/>
                          </a:solidFill>
                          <a:latin typeface="Gotham Book" charset="0"/>
                          <a:ea typeface="Gotham Book" charset="0"/>
                          <a:cs typeface="Gotham Book" charset="0"/>
                        </a:rPr>
                        <a:t>Such</a:t>
                      </a:r>
                      <a:r>
                        <a:rPr lang="en-US" sz="2200" baseline="0" dirty="0" smtClean="0">
                          <a:solidFill>
                            <a:srgbClr val="000090"/>
                          </a:solidFill>
                          <a:latin typeface="Gotham Book" charset="0"/>
                          <a:ea typeface="Gotham Book" charset="0"/>
                          <a:cs typeface="Gotham Book" charset="0"/>
                        </a:rPr>
                        <a:t> as HBV and </a:t>
                      </a:r>
                      <a:r>
                        <a:rPr lang="en-US" sz="2200" baseline="0" dirty="0" smtClean="0">
                          <a:solidFill>
                            <a:srgbClr val="000090"/>
                          </a:solidFill>
                          <a:latin typeface="Gotham Book" charset="0"/>
                          <a:ea typeface="Gotham Book" charset="0"/>
                          <a:cs typeface="Gotham Book" charset="0"/>
                        </a:rPr>
                        <a:t>HCV and deaths due to viral hepatitis exceed those due to AIDS in the US and </a:t>
                      </a:r>
                      <a:r>
                        <a:rPr lang="en-US" sz="2200" baseline="0" dirty="0" err="1" smtClean="0">
                          <a:solidFill>
                            <a:srgbClr val="000090"/>
                          </a:solidFill>
                          <a:latin typeface="Gotham Book" charset="0"/>
                          <a:ea typeface="Gotham Book" charset="0"/>
                          <a:cs typeface="Gotham Book" charset="0"/>
                        </a:rPr>
                        <a:t>WorldWide</a:t>
                      </a:r>
                      <a:endParaRPr lang="en-US" sz="2200" dirty="0">
                        <a:solidFill>
                          <a:srgbClr val="000090"/>
                        </a:solidFill>
                        <a:latin typeface="Gotham Book" charset="0"/>
                        <a:ea typeface="Gotham Book" charset="0"/>
                        <a:cs typeface="Gotham Book" charset="0"/>
                      </a:endParaRPr>
                    </a:p>
                  </a:txBody>
                  <a:tcPr marL="34290" marR="34290" marT="22860" marB="22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365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202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 smtClean="0">
                          <a:solidFill>
                            <a:srgbClr val="000090"/>
                          </a:solidFill>
                          <a:latin typeface="Gotham Book" charset="0"/>
                          <a:ea typeface="Gotham Book" charset="0"/>
                          <a:cs typeface="Gotham Book" charset="0"/>
                        </a:rPr>
                        <a:t>Other </a:t>
                      </a:r>
                      <a:r>
                        <a:rPr lang="en-US" sz="2200" dirty="0" smtClean="0">
                          <a:solidFill>
                            <a:srgbClr val="000090"/>
                          </a:solidFill>
                          <a:latin typeface="Gotham Book" charset="0"/>
                          <a:ea typeface="Gotham Book" charset="0"/>
                          <a:cs typeface="Gotham Book" charset="0"/>
                        </a:rPr>
                        <a:t>causes of</a:t>
                      </a:r>
                      <a:r>
                        <a:rPr lang="en-US" sz="2200" baseline="0" dirty="0" smtClean="0">
                          <a:solidFill>
                            <a:srgbClr val="000090"/>
                          </a:solidFill>
                          <a:latin typeface="Gotham Book" charset="0"/>
                          <a:ea typeface="Gotham Book" charset="0"/>
                          <a:cs typeface="Gotham Book" charset="0"/>
                        </a:rPr>
                        <a:t> liver inflammation</a:t>
                      </a:r>
                      <a:r>
                        <a:rPr lang="en-US" sz="2200" dirty="0" smtClean="0">
                          <a:solidFill>
                            <a:srgbClr val="000090"/>
                          </a:solidFill>
                          <a:latin typeface="Gotham Book" charset="0"/>
                          <a:ea typeface="Gotham Book" charset="0"/>
                          <a:cs typeface="Gotham Book" charset="0"/>
                        </a:rPr>
                        <a:t> </a:t>
                      </a:r>
                      <a:r>
                        <a:rPr lang="en-US" sz="2200" dirty="0" smtClean="0">
                          <a:solidFill>
                            <a:srgbClr val="000090"/>
                          </a:solidFill>
                          <a:latin typeface="Gotham Book" charset="0"/>
                          <a:ea typeface="Gotham Book" charset="0"/>
                          <a:cs typeface="Gotham Book" charset="0"/>
                        </a:rPr>
                        <a:t>include </a:t>
                      </a:r>
                      <a:r>
                        <a:rPr lang="en-US" sz="2200" dirty="0" smtClean="0">
                          <a:solidFill>
                            <a:srgbClr val="000090"/>
                          </a:solidFill>
                          <a:latin typeface="Gotham Book" charset="0"/>
                          <a:ea typeface="Gotham Book" charset="0"/>
                          <a:cs typeface="Gotham Book" charset="0"/>
                        </a:rPr>
                        <a:t>hepatitis A, E and D as well as heavy </a:t>
                      </a:r>
                      <a:r>
                        <a:rPr lang="en-US" sz="2200" dirty="0" smtClean="0">
                          <a:solidFill>
                            <a:srgbClr val="000090"/>
                          </a:solidFill>
                          <a:latin typeface="Gotham Book" charset="0"/>
                          <a:ea typeface="Gotham Book" charset="0"/>
                          <a:cs typeface="Gotham Book" charset="0"/>
                        </a:rPr>
                        <a:t>alcohol use, fatty liver, rare </a:t>
                      </a:r>
                      <a:r>
                        <a:rPr lang="en-US" sz="2200" dirty="0" smtClean="0">
                          <a:solidFill>
                            <a:srgbClr val="000090"/>
                          </a:solidFill>
                          <a:latin typeface="Gotham Book" charset="0"/>
                          <a:ea typeface="Gotham Book" charset="0"/>
                          <a:cs typeface="Gotham Book" charset="0"/>
                        </a:rPr>
                        <a:t>genetic liver </a:t>
                      </a:r>
                      <a:r>
                        <a:rPr lang="en-US" sz="2200" dirty="0" smtClean="0">
                          <a:solidFill>
                            <a:srgbClr val="000090"/>
                          </a:solidFill>
                          <a:latin typeface="Gotham Book" charset="0"/>
                          <a:ea typeface="Gotham Book" charset="0"/>
                          <a:cs typeface="Gotham Book" charset="0"/>
                        </a:rPr>
                        <a:t>conditions, toxins, </a:t>
                      </a:r>
                      <a:r>
                        <a:rPr lang="en-US" sz="2200" dirty="0" smtClean="0">
                          <a:solidFill>
                            <a:srgbClr val="000090"/>
                          </a:solidFill>
                          <a:latin typeface="Gotham Book" charset="0"/>
                          <a:ea typeface="Gotham Book" charset="0"/>
                          <a:cs typeface="Gotham Book" charset="0"/>
                        </a:rPr>
                        <a:t>autoimmune diseases and some </a:t>
                      </a:r>
                      <a:r>
                        <a:rPr lang="en-US" sz="2200" dirty="0" smtClean="0">
                          <a:solidFill>
                            <a:srgbClr val="000090"/>
                          </a:solidFill>
                          <a:latin typeface="Gotham Book" charset="0"/>
                          <a:ea typeface="Gotham Book" charset="0"/>
                          <a:cs typeface="Gotham Book" charset="0"/>
                        </a:rPr>
                        <a:t>medications, </a:t>
                      </a:r>
                      <a:r>
                        <a:rPr lang="en-US" sz="2200" dirty="0" smtClean="0">
                          <a:solidFill>
                            <a:srgbClr val="000090"/>
                          </a:solidFill>
                          <a:latin typeface="Gotham Book" charset="0"/>
                          <a:ea typeface="Gotham Book" charset="0"/>
                          <a:cs typeface="Gotham Book" charset="0"/>
                        </a:rPr>
                        <a:t>as well</a:t>
                      </a:r>
                      <a:r>
                        <a:rPr lang="en-US" sz="2200" baseline="0" dirty="0" smtClean="0">
                          <a:solidFill>
                            <a:srgbClr val="000090"/>
                          </a:solidFill>
                          <a:latin typeface="Gotham Book" charset="0"/>
                          <a:ea typeface="Gotham Book" charset="0"/>
                          <a:cs typeface="Gotham Book" charset="0"/>
                        </a:rPr>
                        <a:t> as some</a:t>
                      </a:r>
                      <a:r>
                        <a:rPr lang="en-US" sz="2200" dirty="0" smtClean="0">
                          <a:solidFill>
                            <a:srgbClr val="000090"/>
                          </a:solidFill>
                          <a:latin typeface="Gotham Book" charset="0"/>
                          <a:ea typeface="Gotham Book" charset="0"/>
                          <a:cs typeface="Gotham Book" charset="0"/>
                        </a:rPr>
                        <a:t> </a:t>
                      </a:r>
                      <a:r>
                        <a:rPr lang="en-US" sz="2200" dirty="0" smtClean="0">
                          <a:solidFill>
                            <a:srgbClr val="000090"/>
                          </a:solidFill>
                          <a:latin typeface="Gotham Book" charset="0"/>
                          <a:ea typeface="Gotham Book" charset="0"/>
                          <a:cs typeface="Gotham Book" charset="0"/>
                        </a:rPr>
                        <a:t>medical conditions</a:t>
                      </a:r>
                      <a:endParaRPr lang="en-US" sz="2200" dirty="0">
                        <a:solidFill>
                          <a:srgbClr val="000090"/>
                        </a:solidFill>
                        <a:latin typeface="Gotham Book" charset="0"/>
                        <a:ea typeface="Gotham Book" charset="0"/>
                        <a:cs typeface="Gotham Book" charset="0"/>
                      </a:endParaRPr>
                    </a:p>
                  </a:txBody>
                  <a:tcPr marL="34290" marR="34290" marT="22860" marB="2286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365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65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240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800" dirty="0">
                        <a:solidFill>
                          <a:srgbClr val="E30000"/>
                        </a:solidFill>
                        <a:latin typeface="Gotham Book" charset="0"/>
                        <a:ea typeface="Gotham Book" charset="0"/>
                        <a:cs typeface="Gotham Book" charset="0"/>
                      </a:endParaRPr>
                    </a:p>
                  </a:txBody>
                  <a:tcPr marL="34290" marR="34290" marT="22860" marB="2286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365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5257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2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rial" charset="0"/>
              </a:rPr>
              <a:t>HCV is </a:t>
            </a:r>
            <a:r>
              <a:rPr lang="en-US" dirty="0" smtClean="0">
                <a:latin typeface="Arial" charset="0"/>
              </a:rPr>
              <a:t>nearly </a:t>
            </a:r>
            <a:r>
              <a:rPr lang="en-US" dirty="0">
                <a:latin typeface="Arial" charset="0"/>
              </a:rPr>
              <a:t>4 </a:t>
            </a:r>
            <a:r>
              <a:rPr lang="en-US" dirty="0" smtClean="0">
                <a:latin typeface="Arial" charset="0"/>
              </a:rPr>
              <a:t>times </a:t>
            </a:r>
            <a:r>
              <a:rPr lang="en-US" dirty="0">
                <a:latin typeface="Arial" charset="0"/>
              </a:rPr>
              <a:t>as </a:t>
            </a:r>
            <a:r>
              <a:rPr lang="en-US" dirty="0" smtClean="0">
                <a:latin typeface="Arial" charset="0"/>
              </a:rPr>
              <a:t>prevalent </a:t>
            </a:r>
            <a:r>
              <a:rPr lang="en-US" dirty="0">
                <a:latin typeface="Arial" charset="0"/>
              </a:rPr>
              <a:t>as HIV and HBV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8600" y="6174886"/>
            <a:ext cx="7696200" cy="553998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2A3177"/>
                </a:solidFill>
                <a:latin typeface="+mn-lt"/>
                <a:ea typeface="+mn-ea"/>
                <a:cs typeface="+mn-cs"/>
              </a:rPr>
              <a:t>HBV=hepatitis B virus; HCV=hepatitis C virus; HIV=human immunodeficiency virus.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00" dirty="0" smtClean="0">
                <a:solidFill>
                  <a:srgbClr val="2A3177"/>
                </a:solidFill>
                <a:latin typeface="+mn-lt"/>
                <a:ea typeface="+mn-ea"/>
                <a:cs typeface="+mn-cs"/>
              </a:rPr>
              <a:t>Gish Hepatology 2015.</a:t>
            </a:r>
            <a:endParaRPr lang="en-US" sz="1000" dirty="0">
              <a:solidFill>
                <a:srgbClr val="2A3177"/>
              </a:solidFill>
              <a:latin typeface="+mn-lt"/>
              <a:ea typeface="+mn-ea"/>
              <a:cs typeface="+mn-cs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00" dirty="0" err="1">
                <a:solidFill>
                  <a:srgbClr val="2A3177"/>
                </a:solidFill>
                <a:latin typeface="+mn-lt"/>
                <a:ea typeface="+mn-ea"/>
                <a:cs typeface="+mn-cs"/>
              </a:rPr>
              <a:t>Chak</a:t>
            </a:r>
            <a:r>
              <a:rPr lang="en-US" sz="1000" dirty="0">
                <a:solidFill>
                  <a:srgbClr val="2A3177"/>
                </a:solidFill>
                <a:latin typeface="+mn-lt"/>
                <a:ea typeface="+mn-ea"/>
                <a:cs typeface="+mn-cs"/>
              </a:rPr>
              <a:t> E, et al. </a:t>
            </a:r>
            <a:r>
              <a:rPr lang="en-US" sz="1000" i="1" dirty="0">
                <a:solidFill>
                  <a:srgbClr val="2A3177"/>
                </a:solidFill>
                <a:latin typeface="+mn-lt"/>
                <a:ea typeface="+mn-ea"/>
                <a:cs typeface="+mn-cs"/>
              </a:rPr>
              <a:t>Liver Int</a:t>
            </a:r>
            <a:r>
              <a:rPr lang="en-US" sz="1000" dirty="0">
                <a:solidFill>
                  <a:srgbClr val="2A3177"/>
                </a:solidFill>
                <a:latin typeface="+mn-lt"/>
                <a:ea typeface="+mn-ea"/>
                <a:cs typeface="+mn-cs"/>
              </a:rPr>
              <a:t>. 2011;31(8):1090-1101.</a:t>
            </a:r>
          </a:p>
        </p:txBody>
      </p:sp>
      <p:sp>
        <p:nvSpPr>
          <p:cNvPr id="2" name="Rectangle 1"/>
          <p:cNvSpPr/>
          <p:nvPr/>
        </p:nvSpPr>
        <p:spPr>
          <a:xfrm>
            <a:off x="1291983" y="2135717"/>
            <a:ext cx="6204463" cy="2372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Content Placeholder 2"/>
          <p:cNvSpPr txBox="1">
            <a:spLocks/>
          </p:cNvSpPr>
          <p:nvPr/>
        </p:nvSpPr>
        <p:spPr>
          <a:xfrm>
            <a:off x="457200" y="5018618"/>
            <a:ext cx="8229600" cy="1138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/>
              <a:t>A 2011 study estimated that as many as 5.2 million persons are living with HCV in the United States</a:t>
            </a:r>
            <a:r>
              <a:rPr lang="en-US" sz="2000" baseline="30000" dirty="0" smtClean="0"/>
              <a:t>2</a:t>
            </a:r>
          </a:p>
          <a:p>
            <a:pPr marL="0" indent="0">
              <a:buFont typeface="Arial"/>
              <a:buNone/>
              <a:defRPr/>
            </a:pPr>
            <a:endParaRPr lang="en-US" sz="2000" dirty="0"/>
          </a:p>
        </p:txBody>
      </p:sp>
      <p:sp>
        <p:nvSpPr>
          <p:cNvPr id="88" name="Rectangle 21"/>
          <p:cNvSpPr>
            <a:spLocks noChangeArrowheads="1"/>
          </p:cNvSpPr>
          <p:nvPr/>
        </p:nvSpPr>
        <p:spPr bwMode="auto">
          <a:xfrm>
            <a:off x="3908426" y="4294718"/>
            <a:ext cx="1298575" cy="230716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/>
          <a:p>
            <a:pPr defTabSz="914400"/>
            <a:endParaRPr lang="en-US" sz="9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9" name="Rectangle 23"/>
          <p:cNvSpPr>
            <a:spLocks noChangeArrowheads="1"/>
          </p:cNvSpPr>
          <p:nvPr/>
        </p:nvSpPr>
        <p:spPr bwMode="auto">
          <a:xfrm>
            <a:off x="1808164" y="3871385"/>
            <a:ext cx="1298575" cy="139700"/>
          </a:xfrm>
          <a:prstGeom prst="rect">
            <a:avLst/>
          </a:prstGeom>
          <a:solidFill>
            <a:schemeClr val="tx2">
              <a:lumMod val="60000"/>
              <a:lumOff val="40000"/>
              <a:alpha val="50195"/>
            </a:schemeClr>
          </a:solidFill>
          <a:ln>
            <a:solidFill>
              <a:srgbClr val="000000"/>
            </a:solidFill>
          </a:ln>
          <a:ex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90" name="Rectangle 24"/>
          <p:cNvSpPr>
            <a:spLocks noChangeArrowheads="1"/>
          </p:cNvSpPr>
          <p:nvPr/>
        </p:nvSpPr>
        <p:spPr bwMode="auto">
          <a:xfrm>
            <a:off x="3908426" y="3367512"/>
            <a:ext cx="1298575" cy="927206"/>
          </a:xfrm>
          <a:prstGeom prst="rect">
            <a:avLst/>
          </a:prstGeom>
          <a:solidFill>
            <a:schemeClr val="accent2">
              <a:lumMod val="60000"/>
              <a:lumOff val="40000"/>
              <a:alpha val="50195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srgbClr val="000000"/>
              </a:solidFill>
              <a:latin typeface="Times New Roman" pitchFamily="18" charset="0"/>
              <a:ea typeface="ＭＳ Ｐゴシック"/>
              <a:cs typeface="Arial" pitchFamily="34" charset="0"/>
            </a:endParaRPr>
          </a:p>
        </p:txBody>
      </p:sp>
      <p:grpSp>
        <p:nvGrpSpPr>
          <p:cNvPr id="91" name="Group 7"/>
          <p:cNvGrpSpPr>
            <a:grpSpLocks/>
          </p:cNvGrpSpPr>
          <p:nvPr/>
        </p:nvGrpSpPr>
        <p:grpSpPr bwMode="auto">
          <a:xfrm>
            <a:off x="6011864" y="2137834"/>
            <a:ext cx="1298575" cy="2385483"/>
            <a:chOff x="6011213" y="2891550"/>
            <a:chExt cx="1298575" cy="2143125"/>
          </a:xfrm>
        </p:grpSpPr>
        <p:sp>
          <p:nvSpPr>
            <p:cNvPr id="92" name="Rectangle 22"/>
            <p:cNvSpPr>
              <a:spLocks noChangeArrowheads="1"/>
            </p:cNvSpPr>
            <p:nvPr/>
          </p:nvSpPr>
          <p:spPr bwMode="auto">
            <a:xfrm>
              <a:off x="6011213" y="4488474"/>
              <a:ext cx="1298575" cy="546201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>
                <a:solidFill>
                  <a:srgbClr val="000000"/>
                </a:solidFill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93" name="Rectangle 25"/>
            <p:cNvSpPr>
              <a:spLocks noChangeArrowheads="1"/>
            </p:cNvSpPr>
            <p:nvPr/>
          </p:nvSpPr>
          <p:spPr bwMode="auto">
            <a:xfrm>
              <a:off x="6011213" y="2891550"/>
              <a:ext cx="1298575" cy="1596924"/>
            </a:xfrm>
            <a:prstGeom prst="rect">
              <a:avLst/>
            </a:prstGeom>
            <a:solidFill>
              <a:srgbClr val="FFC000">
                <a:alpha val="3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>
                <a:solidFill>
                  <a:srgbClr val="000000"/>
                </a:solidFill>
                <a:latin typeface="Times New Roman" charset="0"/>
                <a:ea typeface="+mn-ea"/>
                <a:cs typeface="+mn-cs"/>
              </a:endParaRPr>
            </a:p>
          </p:txBody>
        </p:sp>
      </p:grpSp>
      <p:sp>
        <p:nvSpPr>
          <p:cNvPr id="94" name="Rectangle 20"/>
          <p:cNvSpPr>
            <a:spLocks noChangeArrowheads="1"/>
          </p:cNvSpPr>
          <p:nvPr/>
        </p:nvSpPr>
        <p:spPr bwMode="auto">
          <a:xfrm>
            <a:off x="1808164" y="3998384"/>
            <a:ext cx="1298575" cy="514349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/>
          <a:p>
            <a:pPr defTabSz="914400"/>
            <a:endParaRPr lang="en-US" sz="9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5" name="TextBox 9"/>
          <p:cNvSpPr txBox="1">
            <a:spLocks noChangeArrowheads="1"/>
          </p:cNvSpPr>
          <p:nvPr/>
        </p:nvSpPr>
        <p:spPr bwMode="auto">
          <a:xfrm rot="16200000">
            <a:off x="-519112" y="3037947"/>
            <a:ext cx="2476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400" b="1">
                <a:solidFill>
                  <a:srgbClr val="000000"/>
                </a:solidFill>
              </a:rPr>
              <a:t>Total No. Infected (millions)</a:t>
            </a:r>
          </a:p>
        </p:txBody>
      </p:sp>
      <p:sp>
        <p:nvSpPr>
          <p:cNvPr id="96" name="TextBox 9"/>
          <p:cNvSpPr txBox="1">
            <a:spLocks noChangeArrowheads="1"/>
          </p:cNvSpPr>
          <p:nvPr/>
        </p:nvSpPr>
        <p:spPr bwMode="auto">
          <a:xfrm>
            <a:off x="7782451" y="4027856"/>
            <a:ext cx="11525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600" dirty="0">
                <a:solidFill>
                  <a:srgbClr val="000000"/>
                </a:solidFill>
              </a:rPr>
              <a:t>Diagnosed</a:t>
            </a:r>
          </a:p>
        </p:txBody>
      </p:sp>
      <p:sp>
        <p:nvSpPr>
          <p:cNvPr id="97" name="TextBox 9"/>
          <p:cNvSpPr txBox="1">
            <a:spLocks noChangeArrowheads="1"/>
          </p:cNvSpPr>
          <p:nvPr/>
        </p:nvSpPr>
        <p:spPr bwMode="auto">
          <a:xfrm>
            <a:off x="7760550" y="3578919"/>
            <a:ext cx="14081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600" dirty="0">
                <a:solidFill>
                  <a:srgbClr val="000000"/>
                </a:solidFill>
              </a:rPr>
              <a:t>Undiagnosed</a:t>
            </a:r>
          </a:p>
        </p:txBody>
      </p:sp>
      <p:sp>
        <p:nvSpPr>
          <p:cNvPr id="98" name="Rectangle 21"/>
          <p:cNvSpPr>
            <a:spLocks noChangeAspect="1" noChangeArrowheads="1"/>
          </p:cNvSpPr>
          <p:nvPr/>
        </p:nvSpPr>
        <p:spPr bwMode="auto">
          <a:xfrm>
            <a:off x="7612589" y="4117126"/>
            <a:ext cx="204787" cy="171451"/>
          </a:xfrm>
          <a:prstGeom prst="rect">
            <a:avLst/>
          </a:prstGeom>
          <a:solidFill>
            <a:srgbClr val="777777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9" name="Rectangle 22"/>
          <p:cNvSpPr>
            <a:spLocks noChangeAspect="1" noChangeArrowheads="1"/>
          </p:cNvSpPr>
          <p:nvPr/>
        </p:nvSpPr>
        <p:spPr bwMode="auto">
          <a:xfrm>
            <a:off x="7589994" y="3649512"/>
            <a:ext cx="204787" cy="171449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0" name="TextBox 9"/>
          <p:cNvSpPr txBox="1">
            <a:spLocks noChangeArrowheads="1"/>
          </p:cNvSpPr>
          <p:nvPr/>
        </p:nvSpPr>
        <p:spPr bwMode="auto">
          <a:xfrm>
            <a:off x="4911725" y="1643274"/>
            <a:ext cx="3486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400" dirty="0" smtClean="0">
                <a:solidFill>
                  <a:srgbClr val="000000"/>
                </a:solidFill>
              </a:rPr>
              <a:t>5 </a:t>
            </a:r>
            <a:r>
              <a:rPr lang="en-US" sz="1400" dirty="0">
                <a:solidFill>
                  <a:srgbClr val="000000"/>
                </a:solidFill>
              </a:rPr>
              <a:t>Million</a:t>
            </a:r>
            <a:r>
              <a:rPr lang="en-US" sz="1400" baseline="30000" dirty="0">
                <a:solidFill>
                  <a:srgbClr val="000000"/>
                </a:solidFill>
              </a:rPr>
              <a:t>1</a:t>
            </a:r>
            <a:r>
              <a:rPr lang="en-US" sz="1400" dirty="0">
                <a:solidFill>
                  <a:srgbClr val="000000"/>
                </a:solidFill>
              </a:rPr>
              <a:t/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75% Unaware of Infection</a:t>
            </a:r>
          </a:p>
        </p:txBody>
      </p:sp>
      <p:sp>
        <p:nvSpPr>
          <p:cNvPr id="101" name="TextBox 9"/>
          <p:cNvSpPr txBox="1">
            <a:spLocks noChangeArrowheads="1"/>
          </p:cNvSpPr>
          <p:nvPr/>
        </p:nvSpPr>
        <p:spPr bwMode="auto">
          <a:xfrm>
            <a:off x="1333500" y="3219450"/>
            <a:ext cx="22479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400" dirty="0">
                <a:solidFill>
                  <a:srgbClr val="000000"/>
                </a:solidFill>
              </a:rPr>
              <a:t>1.1 Million</a:t>
            </a:r>
            <a:r>
              <a:rPr lang="en-US" sz="1400" baseline="30000" dirty="0">
                <a:solidFill>
                  <a:srgbClr val="000000"/>
                </a:solidFill>
              </a:rPr>
              <a:t>1</a:t>
            </a:r>
            <a:r>
              <a:rPr lang="en-US" sz="1200" dirty="0">
                <a:solidFill>
                  <a:srgbClr val="000000"/>
                </a:solidFill>
              </a:rPr>
              <a:t/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21% Unaware of Infection</a:t>
            </a:r>
          </a:p>
        </p:txBody>
      </p:sp>
      <p:sp>
        <p:nvSpPr>
          <p:cNvPr id="102" name="TextBox 9"/>
          <p:cNvSpPr txBox="1">
            <a:spLocks noChangeArrowheads="1"/>
          </p:cNvSpPr>
          <p:nvPr/>
        </p:nvSpPr>
        <p:spPr bwMode="auto">
          <a:xfrm>
            <a:off x="3262313" y="2640118"/>
            <a:ext cx="2590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400" dirty="0" smtClean="0">
                <a:solidFill>
                  <a:srgbClr val="000000"/>
                </a:solidFill>
              </a:rPr>
              <a:t>~</a:t>
            </a:r>
            <a:r>
              <a:rPr lang="en-US" sz="1400" dirty="0" smtClean="0">
                <a:solidFill>
                  <a:srgbClr val="000000"/>
                </a:solidFill>
              </a:rPr>
              <a:t>2.2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Million</a:t>
            </a:r>
            <a:r>
              <a:rPr lang="en-US" sz="1400" baseline="30000" dirty="0">
                <a:solidFill>
                  <a:srgbClr val="000000"/>
                </a:solidFill>
              </a:rPr>
              <a:t>1</a:t>
            </a:r>
            <a:r>
              <a:rPr lang="en-US" sz="1200" dirty="0">
                <a:solidFill>
                  <a:srgbClr val="000000"/>
                </a:solidFill>
              </a:rPr>
              <a:t/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65% Unaware of Infection</a:t>
            </a:r>
          </a:p>
        </p:txBody>
      </p:sp>
      <p:sp>
        <p:nvSpPr>
          <p:cNvPr id="103" name="Line 26"/>
          <p:cNvSpPr>
            <a:spLocks noChangeShapeType="1"/>
          </p:cNvSpPr>
          <p:nvPr/>
        </p:nvSpPr>
        <p:spPr bwMode="auto">
          <a:xfrm>
            <a:off x="1281114" y="2135717"/>
            <a:ext cx="1587" cy="237701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Line 27"/>
          <p:cNvSpPr>
            <a:spLocks noChangeShapeType="1"/>
          </p:cNvSpPr>
          <p:nvPr/>
        </p:nvSpPr>
        <p:spPr bwMode="auto">
          <a:xfrm>
            <a:off x="1227138" y="4510618"/>
            <a:ext cx="55562" cy="211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Line 28"/>
          <p:cNvSpPr>
            <a:spLocks noChangeShapeType="1"/>
          </p:cNvSpPr>
          <p:nvPr/>
        </p:nvSpPr>
        <p:spPr bwMode="auto">
          <a:xfrm>
            <a:off x="1227138" y="3920067"/>
            <a:ext cx="55562" cy="211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Line 29"/>
          <p:cNvSpPr>
            <a:spLocks noChangeShapeType="1"/>
          </p:cNvSpPr>
          <p:nvPr/>
        </p:nvSpPr>
        <p:spPr bwMode="auto">
          <a:xfrm>
            <a:off x="1227138" y="3327400"/>
            <a:ext cx="55562" cy="211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Line 30"/>
          <p:cNvSpPr>
            <a:spLocks noChangeShapeType="1"/>
          </p:cNvSpPr>
          <p:nvPr/>
        </p:nvSpPr>
        <p:spPr bwMode="auto">
          <a:xfrm>
            <a:off x="1227138" y="2728384"/>
            <a:ext cx="555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Line 31"/>
          <p:cNvSpPr>
            <a:spLocks noChangeShapeType="1"/>
          </p:cNvSpPr>
          <p:nvPr/>
        </p:nvSpPr>
        <p:spPr bwMode="auto">
          <a:xfrm>
            <a:off x="1217613" y="2135718"/>
            <a:ext cx="55562" cy="211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Line 32"/>
          <p:cNvSpPr>
            <a:spLocks noChangeShapeType="1"/>
          </p:cNvSpPr>
          <p:nvPr/>
        </p:nvSpPr>
        <p:spPr bwMode="auto">
          <a:xfrm flipV="1">
            <a:off x="1281114" y="4512733"/>
            <a:ext cx="6384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Line 33"/>
          <p:cNvSpPr>
            <a:spLocks noChangeShapeType="1"/>
          </p:cNvSpPr>
          <p:nvPr/>
        </p:nvSpPr>
        <p:spPr bwMode="auto">
          <a:xfrm flipV="1">
            <a:off x="1281114" y="4512734"/>
            <a:ext cx="1587" cy="5503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" name="Line 34"/>
          <p:cNvSpPr>
            <a:spLocks noChangeShapeType="1"/>
          </p:cNvSpPr>
          <p:nvPr/>
        </p:nvSpPr>
        <p:spPr bwMode="auto">
          <a:xfrm flipV="1">
            <a:off x="3538539" y="4512734"/>
            <a:ext cx="1587" cy="5503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Line 35"/>
          <p:cNvSpPr>
            <a:spLocks noChangeShapeType="1"/>
          </p:cNvSpPr>
          <p:nvPr/>
        </p:nvSpPr>
        <p:spPr bwMode="auto">
          <a:xfrm flipV="1">
            <a:off x="5645150" y="4512734"/>
            <a:ext cx="1588" cy="5503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Line 36"/>
          <p:cNvSpPr>
            <a:spLocks noChangeShapeType="1"/>
          </p:cNvSpPr>
          <p:nvPr/>
        </p:nvSpPr>
        <p:spPr bwMode="auto">
          <a:xfrm flipV="1">
            <a:off x="7639790" y="4512734"/>
            <a:ext cx="1588" cy="5503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Rectangle 37"/>
          <p:cNvSpPr>
            <a:spLocks noChangeArrowheads="1"/>
          </p:cNvSpPr>
          <p:nvPr/>
        </p:nvSpPr>
        <p:spPr bwMode="auto">
          <a:xfrm>
            <a:off x="2304714" y="4550834"/>
            <a:ext cx="3054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eaLnBrk="0" hangingPunct="0"/>
            <a:r>
              <a:rPr lang="en-US" sz="1600" b="1">
                <a:solidFill>
                  <a:srgbClr val="000000"/>
                </a:solidFill>
              </a:rPr>
              <a:t>HIV</a:t>
            </a:r>
          </a:p>
        </p:txBody>
      </p:sp>
      <p:sp>
        <p:nvSpPr>
          <p:cNvPr id="115" name="Rectangle 38"/>
          <p:cNvSpPr>
            <a:spLocks noChangeArrowheads="1"/>
          </p:cNvSpPr>
          <p:nvPr/>
        </p:nvSpPr>
        <p:spPr bwMode="auto">
          <a:xfrm>
            <a:off x="4374820" y="4550834"/>
            <a:ext cx="36578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eaLnBrk="0" hangingPunct="0"/>
            <a:r>
              <a:rPr lang="en-US" sz="1600" b="1">
                <a:solidFill>
                  <a:srgbClr val="000000"/>
                </a:solidFill>
              </a:rPr>
              <a:t>HBV</a:t>
            </a:r>
          </a:p>
        </p:txBody>
      </p:sp>
      <p:sp>
        <p:nvSpPr>
          <p:cNvPr id="116" name="Rectangle 39"/>
          <p:cNvSpPr>
            <a:spLocks noChangeArrowheads="1"/>
          </p:cNvSpPr>
          <p:nvPr/>
        </p:nvSpPr>
        <p:spPr bwMode="auto">
          <a:xfrm>
            <a:off x="6480671" y="4550834"/>
            <a:ext cx="3593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eaLnBrk="0" hangingPunct="0"/>
            <a:r>
              <a:rPr lang="en-US" sz="1600" b="1">
                <a:solidFill>
                  <a:srgbClr val="000000"/>
                </a:solidFill>
              </a:rPr>
              <a:t>HCV</a:t>
            </a:r>
          </a:p>
        </p:txBody>
      </p:sp>
      <p:cxnSp>
        <p:nvCxnSpPr>
          <p:cNvPr id="117" name="Straight Connector 30"/>
          <p:cNvCxnSpPr>
            <a:cxnSpLocks noChangeShapeType="1"/>
          </p:cNvCxnSpPr>
          <p:nvPr/>
        </p:nvCxnSpPr>
        <p:spPr bwMode="auto">
          <a:xfrm>
            <a:off x="3106739" y="4059767"/>
            <a:ext cx="801687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grpSp>
        <p:nvGrpSpPr>
          <p:cNvPr id="118" name="Group 11"/>
          <p:cNvGrpSpPr>
            <a:grpSpLocks/>
          </p:cNvGrpSpPr>
          <p:nvPr/>
        </p:nvGrpSpPr>
        <p:grpSpPr bwMode="auto">
          <a:xfrm>
            <a:off x="901700" y="1905001"/>
            <a:ext cx="363538" cy="2689277"/>
            <a:chOff x="932080" y="2529363"/>
            <a:chExt cx="363320" cy="2688901"/>
          </a:xfrm>
        </p:grpSpPr>
        <p:sp>
          <p:nvSpPr>
            <p:cNvPr id="119" name="TextBox 9"/>
            <p:cNvSpPr txBox="1">
              <a:spLocks noChangeArrowheads="1"/>
            </p:cNvSpPr>
            <p:nvPr/>
          </p:nvSpPr>
          <p:spPr bwMode="auto">
            <a:xfrm>
              <a:off x="932080" y="2529363"/>
              <a:ext cx="363320" cy="307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defTabSz="914400" eaLnBrk="1" hangingPunct="1"/>
              <a:r>
                <a:rPr lang="en-US" sz="1400" dirty="0" smtClean="0">
                  <a:solidFill>
                    <a:srgbClr val="000000"/>
                  </a:solidFill>
                </a:rPr>
                <a:t>5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20" name="TextBox 9"/>
            <p:cNvSpPr txBox="1">
              <a:spLocks noChangeArrowheads="1"/>
            </p:cNvSpPr>
            <p:nvPr/>
          </p:nvSpPr>
          <p:spPr bwMode="auto">
            <a:xfrm>
              <a:off x="932080" y="3129554"/>
              <a:ext cx="363320" cy="307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defTabSz="914400" eaLnBrk="1" hangingPunct="1"/>
              <a:r>
                <a:rPr lang="en-US" sz="140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21" name="TextBox 9"/>
            <p:cNvSpPr txBox="1">
              <a:spLocks noChangeArrowheads="1"/>
            </p:cNvSpPr>
            <p:nvPr/>
          </p:nvSpPr>
          <p:spPr bwMode="auto">
            <a:xfrm>
              <a:off x="932080" y="3723214"/>
              <a:ext cx="363320" cy="307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defTabSz="914400" eaLnBrk="1" hangingPunct="1"/>
              <a:r>
                <a:rPr lang="en-US" sz="14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22" name="TextBox 9"/>
            <p:cNvSpPr txBox="1">
              <a:spLocks noChangeArrowheads="1"/>
            </p:cNvSpPr>
            <p:nvPr/>
          </p:nvSpPr>
          <p:spPr bwMode="auto">
            <a:xfrm>
              <a:off x="932080" y="4316873"/>
              <a:ext cx="363320" cy="307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defTabSz="914400" eaLnBrk="1" hangingPunct="1"/>
              <a:r>
                <a:rPr lang="en-US" sz="14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23" name="TextBox 9"/>
            <p:cNvSpPr txBox="1">
              <a:spLocks noChangeArrowheads="1"/>
            </p:cNvSpPr>
            <p:nvPr/>
          </p:nvSpPr>
          <p:spPr bwMode="auto">
            <a:xfrm>
              <a:off x="932080" y="4910530"/>
              <a:ext cx="363320" cy="307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defTabSz="914400" eaLnBrk="1" hangingPunct="1"/>
              <a:r>
                <a:rPr lang="en-US" sz="1400">
                  <a:solidFill>
                    <a:srgbClr val="000000"/>
                  </a:solidFill>
                </a:rPr>
                <a:t>0</a:t>
              </a:r>
            </a:p>
          </p:txBody>
        </p:sp>
      </p:grpSp>
      <p:sp>
        <p:nvSpPr>
          <p:cNvPr id="124" name="Rectangle 21"/>
          <p:cNvSpPr>
            <a:spLocks noChangeAspect="1" noChangeArrowheads="1"/>
          </p:cNvSpPr>
          <p:nvPr/>
        </p:nvSpPr>
        <p:spPr bwMode="auto">
          <a:xfrm>
            <a:off x="7612589" y="4129826"/>
            <a:ext cx="204787" cy="17145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0000"/>
            </a:solidFill>
          </a:ln>
          <a:extLst/>
        </p:spPr>
        <p:txBody>
          <a:bodyPr wrap="none" anchor="ctr"/>
          <a:lstStyle/>
          <a:p>
            <a:pPr algn="ctr"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5" name="Rectangle 22"/>
          <p:cNvSpPr>
            <a:spLocks noChangeAspect="1" noChangeArrowheads="1"/>
          </p:cNvSpPr>
          <p:nvPr/>
        </p:nvSpPr>
        <p:spPr bwMode="auto">
          <a:xfrm>
            <a:off x="7602324" y="3662212"/>
            <a:ext cx="204787" cy="1714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  <a:extLst/>
        </p:spPr>
        <p:txBody>
          <a:bodyPr wrap="none" anchor="ctr"/>
          <a:lstStyle/>
          <a:p>
            <a:pPr algn="ctr"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6" name="Line 36"/>
          <p:cNvSpPr>
            <a:spLocks noChangeShapeType="1"/>
          </p:cNvSpPr>
          <p:nvPr/>
        </p:nvSpPr>
        <p:spPr bwMode="auto">
          <a:xfrm flipV="1">
            <a:off x="7639790" y="4525434"/>
            <a:ext cx="1588" cy="5291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" name="Rectangle 24"/>
          <p:cNvSpPr>
            <a:spLocks noChangeArrowheads="1"/>
          </p:cNvSpPr>
          <p:nvPr/>
        </p:nvSpPr>
        <p:spPr bwMode="auto">
          <a:xfrm>
            <a:off x="963614" y="1585385"/>
            <a:ext cx="5189537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700" b="1">
                <a:solidFill>
                  <a:srgbClr val="000000"/>
                </a:solidFill>
              </a:rPr>
              <a:t>Prevalence of Chronic Viral Infections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86908" y="66083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53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743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Fibrosis Progresses Over Time </a:t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latin typeface="Arial" pitchFamily="34" charset="0"/>
                <a:cs typeface="Arial" pitchFamily="34" charset="0"/>
              </a:rPr>
              <a:t>with Chronic HCV infection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8543" y="1676400"/>
            <a:ext cx="7837314" cy="4953000"/>
            <a:chOff x="544686" y="1676400"/>
            <a:chExt cx="7837314" cy="4953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/>
            <a:srcRect l="5147" t="23037" r="48914" b="23560"/>
            <a:stretch/>
          </p:blipFill>
          <p:spPr>
            <a:xfrm>
              <a:off x="544686" y="3592734"/>
              <a:ext cx="2166057" cy="143933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/>
            <a:srcRect l="51595" t="24189" r="2916" b="23455"/>
            <a:stretch/>
          </p:blipFill>
          <p:spPr>
            <a:xfrm>
              <a:off x="3351383" y="3620956"/>
              <a:ext cx="2144890" cy="141111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/>
            <a:srcRect l="51595" t="24189" r="2916" b="23455"/>
            <a:stretch/>
          </p:blipFill>
          <p:spPr>
            <a:xfrm>
              <a:off x="5973194" y="2118092"/>
              <a:ext cx="1690172" cy="111195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/>
            <a:srcRect l="51595" t="24189" r="2916" b="23455"/>
            <a:stretch/>
          </p:blipFill>
          <p:spPr>
            <a:xfrm>
              <a:off x="5973194" y="3743004"/>
              <a:ext cx="1690172" cy="1111955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6187683" y="4143053"/>
              <a:ext cx="134055" cy="141111"/>
            </a:xfrm>
            <a:prstGeom prst="ellipse">
              <a:avLst/>
            </a:prstGeom>
            <a:solidFill>
              <a:srgbClr val="FFD48F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523528" y="3886231"/>
              <a:ext cx="134055" cy="141111"/>
            </a:xfrm>
            <a:prstGeom prst="ellipse">
              <a:avLst/>
            </a:prstGeom>
            <a:solidFill>
              <a:srgbClr val="FFD48F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657583" y="4213608"/>
              <a:ext cx="134055" cy="141111"/>
            </a:xfrm>
            <a:prstGeom prst="ellipse">
              <a:avLst/>
            </a:prstGeom>
            <a:solidFill>
              <a:srgbClr val="FFD48F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/>
            <a:srcRect l="51595" t="24189" r="2916" b="23455"/>
            <a:stretch/>
          </p:blipFill>
          <p:spPr>
            <a:xfrm>
              <a:off x="3733800" y="5517445"/>
              <a:ext cx="1690172" cy="1111955"/>
            </a:xfrm>
            <a:prstGeom prst="rect">
              <a:avLst/>
            </a:prstGeom>
          </p:spPr>
        </p:pic>
        <p:sp>
          <p:nvSpPr>
            <p:cNvPr id="15" name="Right Arrow 14"/>
            <p:cNvSpPr/>
            <p:nvPr/>
          </p:nvSpPr>
          <p:spPr>
            <a:xfrm>
              <a:off x="1965076" y="2721367"/>
              <a:ext cx="1996447" cy="907331"/>
            </a:xfrm>
            <a:prstGeom prst="rightArrow">
              <a:avLst>
                <a:gd name="adj1" fmla="val 74488"/>
                <a:gd name="adj2" fmla="val 50000"/>
              </a:avLst>
            </a:prstGeom>
            <a:gradFill>
              <a:gsLst>
                <a:gs pos="0">
                  <a:srgbClr val="FF0000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Fibrosis</a:t>
              </a:r>
            </a:p>
            <a:p>
              <a:pPr algn="ctr"/>
              <a:r>
                <a:rPr lang="en-US" dirty="0" smtClean="0"/>
                <a:t>“liver damage”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5973" y="3077660"/>
              <a:ext cx="13856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Normal Liver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57828" y="3077660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Cirrhosis</a:t>
              </a:r>
              <a:endParaRPr lang="en-US" dirty="0"/>
            </a:p>
          </p:txBody>
        </p:sp>
        <p:cxnSp>
          <p:nvCxnSpPr>
            <p:cNvPr id="23" name="Straight Arrow Connector 22"/>
            <p:cNvCxnSpPr>
              <a:endCxn id="8" idx="1"/>
            </p:cNvCxnSpPr>
            <p:nvPr/>
          </p:nvCxnSpPr>
          <p:spPr>
            <a:xfrm flipV="1">
              <a:off x="4578886" y="2674070"/>
              <a:ext cx="1394308" cy="168064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7" idx="3"/>
              <a:endCxn id="9" idx="1"/>
            </p:cNvCxnSpPr>
            <p:nvPr/>
          </p:nvCxnSpPr>
          <p:spPr>
            <a:xfrm flipV="1">
              <a:off x="5496273" y="4298982"/>
              <a:ext cx="476921" cy="275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4572000" y="4343400"/>
              <a:ext cx="0" cy="1371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7482631" y="2674069"/>
              <a:ext cx="583663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7239000" y="3956786"/>
              <a:ext cx="82729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4572000" y="4326512"/>
              <a:ext cx="92427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621128" y="1676400"/>
              <a:ext cx="2760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End Stage Liver Disease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420695" y="3429262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HCC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523999" y="5076200"/>
              <a:ext cx="18273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Stable Disease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21227" y="2373868"/>
              <a:ext cx="1903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About 20-30 years</a:t>
              </a:r>
              <a:endParaRPr lang="en-US" dirty="0"/>
            </a:p>
          </p:txBody>
        </p:sp>
      </p:grpSp>
      <p:sp>
        <p:nvSpPr>
          <p:cNvPr id="28" name="Line 5"/>
          <p:cNvSpPr>
            <a:spLocks noChangeShapeType="1"/>
          </p:cNvSpPr>
          <p:nvPr/>
        </p:nvSpPr>
        <p:spPr bwMode="auto">
          <a:xfrm>
            <a:off x="496888" y="1447800"/>
            <a:ext cx="81137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194" name="Picture 2" descr="Messaging Sad ic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92096"/>
            <a:ext cx="755904" cy="75590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Messaging Sad ic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587496"/>
            <a:ext cx="755904" cy="7559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261593" y="5207168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Cure reduces but does not eliminate the risk of liver failure and hepatocellular carcinoma</a:t>
            </a:r>
          </a:p>
        </p:txBody>
      </p:sp>
    </p:spTree>
    <p:extLst>
      <p:ext uri="{BB962C8B-B14F-4D97-AF65-F5344CB8AC3E}">
        <p14:creationId xmlns:p14="http://schemas.microsoft.com/office/powerpoint/2010/main" val="349266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HCV Therapy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44452" y="1266371"/>
            <a:ext cx="8229600" cy="322138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73511" y="1615609"/>
            <a:ext cx="1195233" cy="11764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0253F"/>
                </a:solidFill>
              </a:rPr>
              <a:t>Screen</a:t>
            </a:r>
          </a:p>
          <a:p>
            <a:pPr algn="ctr"/>
            <a:r>
              <a:rPr lang="en-US" dirty="0" smtClean="0">
                <a:solidFill>
                  <a:srgbClr val="10253F"/>
                </a:solidFill>
              </a:rPr>
              <a:t>HCV </a:t>
            </a:r>
            <a:r>
              <a:rPr lang="en-US" dirty="0" err="1" smtClean="0">
                <a:solidFill>
                  <a:srgbClr val="10253F"/>
                </a:solidFill>
              </a:rPr>
              <a:t>Ab</a:t>
            </a:r>
            <a:endParaRPr lang="en-US" dirty="0">
              <a:solidFill>
                <a:srgbClr val="10253F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1868744" y="1979751"/>
            <a:ext cx="728346" cy="429500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253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49490" y="1615609"/>
            <a:ext cx="1195233" cy="11764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0253F"/>
                </a:solidFill>
              </a:rPr>
              <a:t>Confirm Infection</a:t>
            </a:r>
          </a:p>
          <a:p>
            <a:pPr algn="ctr"/>
            <a:r>
              <a:rPr lang="en-US" dirty="0" smtClean="0">
                <a:solidFill>
                  <a:srgbClr val="10253F"/>
                </a:solidFill>
              </a:rPr>
              <a:t>&amp; Genotype</a:t>
            </a:r>
            <a:endParaRPr lang="en-US" dirty="0">
              <a:solidFill>
                <a:srgbClr val="10253F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3944723" y="1979751"/>
            <a:ext cx="728346" cy="429500"/>
          </a:xfrm>
          <a:prstGeom prst="rightArrow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253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767849" y="1637291"/>
            <a:ext cx="1195233" cy="11764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0253F"/>
                </a:solidFill>
              </a:rPr>
              <a:t>Stage </a:t>
            </a:r>
          </a:p>
          <a:p>
            <a:pPr algn="ctr"/>
            <a:r>
              <a:rPr lang="en-US" dirty="0" smtClean="0">
                <a:solidFill>
                  <a:srgbClr val="10253F"/>
                </a:solidFill>
              </a:rPr>
              <a:t>Fibrosis</a:t>
            </a:r>
            <a:endParaRPr lang="en-US" dirty="0">
              <a:solidFill>
                <a:srgbClr val="10253F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963082" y="2001433"/>
            <a:ext cx="728346" cy="429500"/>
          </a:xfrm>
          <a:prstGeom prst="rightArrow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253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691428" y="1694153"/>
            <a:ext cx="1819741" cy="1377746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10253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85077" y="1879331"/>
            <a:ext cx="17259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Treat?</a:t>
            </a:r>
          </a:p>
          <a:p>
            <a:pPr algn="ctr"/>
            <a:r>
              <a:rPr lang="en-US" sz="2400" b="1" dirty="0" smtClean="0"/>
              <a:t>With What?</a:t>
            </a:r>
            <a:endParaRPr lang="en-US" sz="2400" b="1" dirty="0"/>
          </a:p>
        </p:txBody>
      </p:sp>
      <p:sp>
        <p:nvSpPr>
          <p:cNvPr id="31" name="Curved Up Arrow 30"/>
          <p:cNvSpPr/>
          <p:nvPr/>
        </p:nvSpPr>
        <p:spPr>
          <a:xfrm>
            <a:off x="3337535" y="2915093"/>
            <a:ext cx="1724544" cy="611516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253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78561" y="3463889"/>
            <a:ext cx="12610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10253F"/>
                </a:solidFill>
              </a:rPr>
              <a:t>Relevant </a:t>
            </a:r>
          </a:p>
          <a:p>
            <a:pPr algn="ctr"/>
            <a:r>
              <a:rPr lang="en-US" dirty="0" smtClean="0">
                <a:solidFill>
                  <a:srgbClr val="10253F"/>
                </a:solidFill>
              </a:rPr>
              <a:t>History and</a:t>
            </a:r>
          </a:p>
          <a:p>
            <a:pPr algn="ctr"/>
            <a:r>
              <a:rPr lang="en-US" dirty="0" smtClean="0">
                <a:solidFill>
                  <a:srgbClr val="10253F"/>
                </a:solidFill>
              </a:rPr>
              <a:t>Physical</a:t>
            </a:r>
            <a:endParaRPr lang="en-US" dirty="0">
              <a:solidFill>
                <a:srgbClr val="10253F"/>
              </a:solidFill>
            </a:endParaRPr>
          </a:p>
        </p:txBody>
      </p:sp>
      <p:sp>
        <p:nvSpPr>
          <p:cNvPr id="33" name="Curved Up Arrow 32"/>
          <p:cNvSpPr/>
          <p:nvPr/>
        </p:nvSpPr>
        <p:spPr>
          <a:xfrm>
            <a:off x="5543753" y="2942053"/>
            <a:ext cx="1724544" cy="611516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253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34460" y="3539809"/>
            <a:ext cx="154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0253F"/>
                </a:solidFill>
              </a:rPr>
              <a:t>Assess</a:t>
            </a:r>
          </a:p>
          <a:p>
            <a:pPr algn="ctr"/>
            <a:r>
              <a:rPr lang="en-US" dirty="0" smtClean="0">
                <a:solidFill>
                  <a:srgbClr val="10253F"/>
                </a:solidFill>
              </a:rPr>
              <a:t>Compliance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44452" y="4740716"/>
            <a:ext cx="8229600" cy="16210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/>
          </a:p>
        </p:txBody>
      </p:sp>
      <p:sp>
        <p:nvSpPr>
          <p:cNvPr id="38" name="Rectangle 37"/>
          <p:cNvSpPr/>
          <p:nvPr/>
        </p:nvSpPr>
        <p:spPr>
          <a:xfrm>
            <a:off x="372603" y="4734837"/>
            <a:ext cx="84082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b="1" i="1" dirty="0">
                <a:solidFill>
                  <a:srgbClr val="10253F"/>
                </a:solidFill>
              </a:rPr>
              <a:t>HCV </a:t>
            </a:r>
            <a:r>
              <a:rPr lang="en-US" b="1" i="1" dirty="0" smtClean="0">
                <a:solidFill>
                  <a:srgbClr val="10253F"/>
                </a:solidFill>
              </a:rPr>
              <a:t>Evaluation and Staging</a:t>
            </a:r>
            <a:endParaRPr lang="en-US" b="1" i="1" dirty="0">
              <a:solidFill>
                <a:srgbClr val="10253F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i="1" dirty="0" smtClean="0">
                <a:solidFill>
                  <a:srgbClr val="10253F"/>
                </a:solidFill>
              </a:rPr>
              <a:t>-Treatment </a:t>
            </a:r>
            <a:r>
              <a:rPr lang="en-US" i="1" dirty="0">
                <a:solidFill>
                  <a:srgbClr val="10253F"/>
                </a:solidFill>
              </a:rPr>
              <a:t>history (interferon therapy or DAA)</a:t>
            </a:r>
          </a:p>
          <a:p>
            <a:pPr lvl="1">
              <a:spcBef>
                <a:spcPts val="0"/>
              </a:spcBef>
            </a:pPr>
            <a:r>
              <a:rPr lang="en-US" i="1" dirty="0" smtClean="0">
                <a:solidFill>
                  <a:srgbClr val="10253F"/>
                </a:solidFill>
              </a:rPr>
              <a:t>-Genotype </a:t>
            </a:r>
            <a:r>
              <a:rPr lang="en-US" i="1" dirty="0">
                <a:solidFill>
                  <a:srgbClr val="10253F"/>
                </a:solidFill>
              </a:rPr>
              <a:t>(1, 2, 3..) and </a:t>
            </a:r>
            <a:r>
              <a:rPr lang="en-US" i="1" dirty="0" err="1">
                <a:solidFill>
                  <a:srgbClr val="10253F"/>
                </a:solidFill>
              </a:rPr>
              <a:t>subgenotype</a:t>
            </a:r>
            <a:r>
              <a:rPr lang="en-US" i="1" dirty="0">
                <a:solidFill>
                  <a:srgbClr val="10253F"/>
                </a:solidFill>
              </a:rPr>
              <a:t> (1a </a:t>
            </a:r>
            <a:r>
              <a:rPr lang="en-US" i="1" dirty="0" err="1">
                <a:solidFill>
                  <a:srgbClr val="10253F"/>
                </a:solidFill>
              </a:rPr>
              <a:t>vs</a:t>
            </a:r>
            <a:r>
              <a:rPr lang="en-US" i="1" dirty="0">
                <a:solidFill>
                  <a:srgbClr val="10253F"/>
                </a:solidFill>
              </a:rPr>
              <a:t> 1b)</a:t>
            </a:r>
            <a:r>
              <a:rPr lang="en-US" i="1" dirty="0" smtClean="0">
                <a:solidFill>
                  <a:srgbClr val="10253F"/>
                </a:solidFill>
              </a:rPr>
              <a:t>.</a:t>
            </a:r>
          </a:p>
          <a:p>
            <a:pPr lvl="1"/>
            <a:r>
              <a:rPr lang="en-US" i="1" dirty="0">
                <a:solidFill>
                  <a:srgbClr val="10253F"/>
                </a:solidFill>
              </a:rPr>
              <a:t>-</a:t>
            </a:r>
            <a:r>
              <a:rPr lang="en-US" i="1" dirty="0" smtClean="0">
                <a:solidFill>
                  <a:srgbClr val="10253F"/>
                </a:solidFill>
              </a:rPr>
              <a:t>Imaging</a:t>
            </a:r>
          </a:p>
          <a:p>
            <a:pPr lvl="1"/>
            <a:r>
              <a:rPr lang="en-US" i="1" dirty="0" smtClean="0">
                <a:solidFill>
                  <a:srgbClr val="10253F"/>
                </a:solidFill>
              </a:rPr>
              <a:t>-Required testing by insurance</a:t>
            </a:r>
            <a:endParaRPr lang="en-US" i="1" dirty="0">
              <a:solidFill>
                <a:srgbClr val="10253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999780" y="5011419"/>
            <a:ext cx="36870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</a:pPr>
            <a:r>
              <a:rPr lang="en-US" i="1" dirty="0" smtClean="0">
                <a:solidFill>
                  <a:srgbClr val="10253F"/>
                </a:solidFill>
              </a:rPr>
              <a:t>-Viral </a:t>
            </a:r>
            <a:r>
              <a:rPr lang="en-US" i="1" dirty="0">
                <a:solidFill>
                  <a:srgbClr val="10253F"/>
                </a:solidFill>
              </a:rPr>
              <a:t>load (copies/mL)</a:t>
            </a:r>
          </a:p>
          <a:p>
            <a:pPr lvl="1">
              <a:spcBef>
                <a:spcPts val="0"/>
              </a:spcBef>
            </a:pPr>
            <a:r>
              <a:rPr lang="en-US" i="1" dirty="0" smtClean="0">
                <a:solidFill>
                  <a:srgbClr val="10253F"/>
                </a:solidFill>
              </a:rPr>
              <a:t>-Fibrosis </a:t>
            </a:r>
            <a:r>
              <a:rPr lang="en-US" i="1" dirty="0">
                <a:solidFill>
                  <a:srgbClr val="10253F"/>
                </a:solidFill>
              </a:rPr>
              <a:t>score (i.e. Fib-4</a:t>
            </a:r>
            <a:r>
              <a:rPr lang="en-US" i="1" dirty="0" smtClean="0">
                <a:solidFill>
                  <a:srgbClr val="10253F"/>
                </a:solidFill>
              </a:rPr>
              <a:t>)</a:t>
            </a:r>
          </a:p>
          <a:p>
            <a:pPr lvl="1">
              <a:spcBef>
                <a:spcPts val="0"/>
              </a:spcBef>
            </a:pPr>
            <a:r>
              <a:rPr lang="en-US" i="1" dirty="0" smtClean="0">
                <a:solidFill>
                  <a:srgbClr val="10253F"/>
                </a:solidFill>
              </a:rPr>
              <a:t>-</a:t>
            </a:r>
            <a:r>
              <a:rPr lang="en-US" i="1" dirty="0" err="1" smtClean="0">
                <a:solidFill>
                  <a:srgbClr val="10253F"/>
                </a:solidFill>
              </a:rPr>
              <a:t>Fibroscan</a:t>
            </a:r>
            <a:r>
              <a:rPr lang="en-US" i="1" dirty="0" smtClean="0">
                <a:solidFill>
                  <a:srgbClr val="10253F"/>
                </a:solidFill>
              </a:rPr>
              <a:t> or biopsy</a:t>
            </a:r>
          </a:p>
          <a:p>
            <a:pPr lvl="1">
              <a:spcBef>
                <a:spcPts val="0"/>
              </a:spcBef>
            </a:pPr>
            <a:r>
              <a:rPr lang="en-US" i="1" dirty="0" smtClean="0">
                <a:solidFill>
                  <a:srgbClr val="10253F"/>
                </a:solidFill>
              </a:rPr>
              <a:t>-Drug-drug interactions (DDIs)</a:t>
            </a:r>
            <a:endParaRPr lang="en-US" i="1" dirty="0">
              <a:solidFill>
                <a:srgbClr val="1025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05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HCV Molecular Locksmith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19275" y="1639561"/>
            <a:ext cx="6312797" cy="4734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032" t="9789" r="7914" b="19173"/>
          <a:stretch/>
        </p:blipFill>
        <p:spPr>
          <a:xfrm flipH="1">
            <a:off x="4753916" y="2721057"/>
            <a:ext cx="2002536" cy="2020824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ln w="76200" cmpd="sng">
            <a:solidFill>
              <a:schemeClr val="bg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916" y="1915445"/>
            <a:ext cx="3175000" cy="32893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19275" y="5365022"/>
            <a:ext cx="62632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HCV viral </a:t>
            </a:r>
            <a:r>
              <a:rPr lang="en-US" sz="2400" dirty="0">
                <a:solidFill>
                  <a:srgbClr val="000090"/>
                </a:solidFill>
              </a:rPr>
              <a:t>p</a:t>
            </a:r>
            <a:r>
              <a:rPr lang="en-US" sz="2400" dirty="0" smtClean="0">
                <a:solidFill>
                  <a:srgbClr val="000090"/>
                </a:solidFill>
              </a:rPr>
              <a:t>roteins are disabled with DAAs </a:t>
            </a:r>
          </a:p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but they must fit specifically: Like a Lock and Key 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9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VCviralReplication - part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10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206022" y="564445"/>
            <a:ext cx="8534400" cy="5002389"/>
            <a:chOff x="146" y="130"/>
            <a:chExt cx="6048" cy="3545"/>
          </a:xfrm>
        </p:grpSpPr>
        <p:sp>
          <p:nvSpPr>
            <p:cNvPr id="4101" name="Rectangle 4"/>
            <p:cNvSpPr>
              <a:spLocks noChangeArrowheads="1"/>
            </p:cNvSpPr>
            <p:nvPr/>
          </p:nvSpPr>
          <p:spPr bwMode="auto">
            <a:xfrm>
              <a:off x="289" y="130"/>
              <a:ext cx="3710" cy="232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76" tIns="40416" rIns="82276" bIns="40416">
              <a:spAutoFit/>
            </a:bodyPr>
            <a:lstStyle>
              <a:lvl1pPr defTabSz="915988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6125" indent="-284163" defTabSz="915988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5988" indent="-230188" defTabSz="915988">
                <a:spcBef>
                  <a:spcPct val="20000"/>
                </a:spcBef>
                <a:buSzPct val="100000"/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4775" indent="-230188" defTabSz="915988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33563" indent="-228600" defTabSz="915988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907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79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51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623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778" b="1">
                  <a:solidFill>
                    <a:srgbClr val="FFFF00"/>
                  </a:solidFill>
                </a:rPr>
                <a:t>Hepatitis C Virus - Replication</a:t>
              </a:r>
            </a:p>
          </p:txBody>
        </p:sp>
        <p:sp>
          <p:nvSpPr>
            <p:cNvPr id="4102" name="Rectangle 5"/>
            <p:cNvSpPr>
              <a:spLocks noChangeArrowheads="1"/>
            </p:cNvSpPr>
            <p:nvPr/>
          </p:nvSpPr>
          <p:spPr bwMode="auto">
            <a:xfrm>
              <a:off x="146" y="1316"/>
              <a:ext cx="828" cy="232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76" tIns="40416" rIns="82276" bIns="40416">
              <a:spAutoFit/>
            </a:bodyPr>
            <a:lstStyle>
              <a:lvl1pPr defTabSz="915988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6125" indent="-284163" defTabSz="915988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5988" indent="-230188" defTabSz="915988">
                <a:spcBef>
                  <a:spcPct val="20000"/>
                </a:spcBef>
                <a:buSzPct val="100000"/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4775" indent="-230188" defTabSz="915988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33563" indent="-228600" defTabSz="915988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907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79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51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623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778" b="1"/>
                <a:t>Entry</a:t>
              </a:r>
            </a:p>
          </p:txBody>
        </p:sp>
        <p:sp>
          <p:nvSpPr>
            <p:cNvPr id="4103" name="Rectangle 6"/>
            <p:cNvSpPr>
              <a:spLocks noChangeArrowheads="1"/>
            </p:cNvSpPr>
            <p:nvPr/>
          </p:nvSpPr>
          <p:spPr bwMode="auto">
            <a:xfrm>
              <a:off x="327" y="2871"/>
              <a:ext cx="1010" cy="232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76" tIns="40416" rIns="82276" bIns="40416">
              <a:spAutoFit/>
            </a:bodyPr>
            <a:lstStyle>
              <a:lvl1pPr defTabSz="915988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6125" indent="-284163" defTabSz="915988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5988" indent="-230188" defTabSz="915988">
                <a:spcBef>
                  <a:spcPct val="20000"/>
                </a:spcBef>
                <a:buSzPct val="100000"/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4775" indent="-230188" defTabSz="915988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33563" indent="-228600" defTabSz="915988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907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79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51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623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778" b="1"/>
                <a:t>Uncoating</a:t>
              </a:r>
            </a:p>
          </p:txBody>
        </p:sp>
        <p:sp>
          <p:nvSpPr>
            <p:cNvPr id="4104" name="Rectangle 7"/>
            <p:cNvSpPr>
              <a:spLocks noChangeArrowheads="1"/>
            </p:cNvSpPr>
            <p:nvPr/>
          </p:nvSpPr>
          <p:spPr bwMode="auto">
            <a:xfrm>
              <a:off x="1589" y="1607"/>
              <a:ext cx="1010" cy="232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76" tIns="40416" rIns="82276" bIns="40416">
              <a:spAutoFit/>
            </a:bodyPr>
            <a:lstStyle>
              <a:lvl1pPr defTabSz="915988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6125" indent="-284163" defTabSz="915988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5988" indent="-230188" defTabSz="915988">
                <a:spcBef>
                  <a:spcPct val="20000"/>
                </a:spcBef>
                <a:buSzPct val="100000"/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4775" indent="-230188" defTabSz="915988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33563" indent="-228600" defTabSz="915988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907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79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51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623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778" b="1"/>
                <a:t>Replication</a:t>
              </a:r>
            </a:p>
          </p:txBody>
        </p:sp>
        <p:sp>
          <p:nvSpPr>
            <p:cNvPr id="4105" name="Rectangle 8"/>
            <p:cNvSpPr>
              <a:spLocks noChangeArrowheads="1"/>
            </p:cNvSpPr>
            <p:nvPr/>
          </p:nvSpPr>
          <p:spPr bwMode="auto">
            <a:xfrm>
              <a:off x="805" y="3375"/>
              <a:ext cx="1262" cy="232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76" tIns="40416" rIns="82276" bIns="40416">
              <a:spAutoFit/>
            </a:bodyPr>
            <a:lstStyle>
              <a:lvl1pPr defTabSz="915988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6125" indent="-284163" defTabSz="915988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5988" indent="-230188" defTabSz="915988">
                <a:spcBef>
                  <a:spcPct val="20000"/>
                </a:spcBef>
                <a:buSzPct val="100000"/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4775" indent="-230188" defTabSz="915988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33563" indent="-228600" defTabSz="915988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907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79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51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623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778" b="1"/>
                <a:t>Translation</a:t>
              </a:r>
            </a:p>
          </p:txBody>
        </p:sp>
        <p:sp>
          <p:nvSpPr>
            <p:cNvPr id="4106" name="Rectangle 9"/>
            <p:cNvSpPr>
              <a:spLocks noChangeArrowheads="1"/>
            </p:cNvSpPr>
            <p:nvPr/>
          </p:nvSpPr>
          <p:spPr bwMode="auto">
            <a:xfrm>
              <a:off x="4657" y="934"/>
              <a:ext cx="1214" cy="232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76" tIns="40416" rIns="82276" bIns="40416">
              <a:spAutoFit/>
            </a:bodyPr>
            <a:lstStyle>
              <a:lvl1pPr defTabSz="915988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6125" indent="-284163" defTabSz="915988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5988" indent="-230188" defTabSz="915988">
                <a:spcBef>
                  <a:spcPct val="20000"/>
                </a:spcBef>
                <a:buSzPct val="100000"/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4775" indent="-230188" defTabSz="915988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33563" indent="-228600" defTabSz="915988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907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79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51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623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778" b="1"/>
                <a:t>Export</a:t>
              </a:r>
            </a:p>
          </p:txBody>
        </p:sp>
        <p:sp>
          <p:nvSpPr>
            <p:cNvPr id="4107" name="Rectangle 10"/>
            <p:cNvSpPr>
              <a:spLocks noChangeArrowheads="1"/>
            </p:cNvSpPr>
            <p:nvPr/>
          </p:nvSpPr>
          <p:spPr bwMode="auto">
            <a:xfrm>
              <a:off x="4593" y="3226"/>
              <a:ext cx="652" cy="19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76" tIns="40416" rIns="82276" bIns="40416">
              <a:spAutoFit/>
            </a:bodyPr>
            <a:lstStyle>
              <a:lvl1pPr defTabSz="915988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6125" indent="-284163" defTabSz="915988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5988" indent="-230188" defTabSz="915988">
                <a:spcBef>
                  <a:spcPct val="20000"/>
                </a:spcBef>
                <a:buSzPct val="100000"/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4775" indent="-230188" defTabSz="915988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33563" indent="-228600" defTabSz="915988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907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79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51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623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22" b="1">
                  <a:solidFill>
                    <a:srgbClr val="99CCFF"/>
                  </a:solidFill>
                </a:rPr>
                <a:t>E1-E2</a:t>
              </a:r>
            </a:p>
          </p:txBody>
        </p:sp>
        <p:sp>
          <p:nvSpPr>
            <p:cNvPr id="4108" name="Rectangle 11"/>
            <p:cNvSpPr>
              <a:spLocks noChangeArrowheads="1"/>
            </p:cNvSpPr>
            <p:nvPr/>
          </p:nvSpPr>
          <p:spPr bwMode="auto">
            <a:xfrm>
              <a:off x="2351" y="2329"/>
              <a:ext cx="716" cy="19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76" tIns="40416" rIns="82276" bIns="40416">
              <a:spAutoFit/>
            </a:bodyPr>
            <a:lstStyle>
              <a:lvl1pPr defTabSz="915988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6125" indent="-284163" defTabSz="915988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5988" indent="-230188" defTabSz="915988">
                <a:spcBef>
                  <a:spcPct val="20000"/>
                </a:spcBef>
                <a:buSzPct val="100000"/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4775" indent="-230188" defTabSz="915988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33563" indent="-228600" defTabSz="915988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907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79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51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623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22" b="1">
                  <a:solidFill>
                    <a:srgbClr val="99CCFF"/>
                  </a:solidFill>
                </a:rPr>
                <a:t>NS4B</a:t>
              </a:r>
            </a:p>
          </p:txBody>
        </p:sp>
        <p:sp>
          <p:nvSpPr>
            <p:cNvPr id="4109" name="Rectangle 12"/>
            <p:cNvSpPr>
              <a:spLocks noChangeArrowheads="1"/>
            </p:cNvSpPr>
            <p:nvPr/>
          </p:nvSpPr>
          <p:spPr bwMode="auto">
            <a:xfrm>
              <a:off x="1949" y="1821"/>
              <a:ext cx="383" cy="26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76" tIns="40416" rIns="82276" bIns="40416">
              <a:spAutoFit/>
            </a:bodyPr>
            <a:lstStyle>
              <a:lvl1pPr defTabSz="915988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6125" indent="-284163" defTabSz="915988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5988" indent="-230188" defTabSz="915988">
                <a:spcBef>
                  <a:spcPct val="20000"/>
                </a:spcBef>
                <a:buSzPct val="100000"/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4775" indent="-230188" defTabSz="915988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33563" indent="-228600" defTabSz="915988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907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79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51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623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133" b="1"/>
                <a:t>+</a:t>
              </a:r>
            </a:p>
          </p:txBody>
        </p:sp>
        <p:sp>
          <p:nvSpPr>
            <p:cNvPr id="4110" name="Rectangle 13"/>
            <p:cNvSpPr>
              <a:spLocks noChangeArrowheads="1"/>
            </p:cNvSpPr>
            <p:nvPr/>
          </p:nvSpPr>
          <p:spPr bwMode="auto">
            <a:xfrm>
              <a:off x="2490" y="1037"/>
              <a:ext cx="1010" cy="354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76" tIns="40416" rIns="82276" bIns="40416">
              <a:spAutoFit/>
            </a:bodyPr>
            <a:lstStyle>
              <a:lvl1pPr defTabSz="915988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6125" indent="-284163" defTabSz="915988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5988" indent="-230188" defTabSz="915988">
                <a:spcBef>
                  <a:spcPct val="20000"/>
                </a:spcBef>
                <a:buSzPct val="100000"/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4775" indent="-230188" defTabSz="915988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33563" indent="-228600" defTabSz="915988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907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79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51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623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1" dirty="0">
                  <a:solidFill>
                    <a:srgbClr val="FF0000"/>
                  </a:solidFill>
                </a:rPr>
                <a:t>Progeny genome</a:t>
              </a:r>
            </a:p>
          </p:txBody>
        </p:sp>
        <p:sp>
          <p:nvSpPr>
            <p:cNvPr id="4111" name="Rectangle 14"/>
            <p:cNvSpPr>
              <a:spLocks noChangeArrowheads="1"/>
            </p:cNvSpPr>
            <p:nvPr/>
          </p:nvSpPr>
          <p:spPr bwMode="auto">
            <a:xfrm>
              <a:off x="3376" y="1585"/>
              <a:ext cx="1010" cy="232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76" tIns="40416" rIns="82276" bIns="40416">
              <a:spAutoFit/>
            </a:bodyPr>
            <a:lstStyle>
              <a:lvl1pPr defTabSz="915988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6125" indent="-284163" defTabSz="915988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5988" indent="-230188" defTabSz="915988">
                <a:spcBef>
                  <a:spcPct val="20000"/>
                </a:spcBef>
                <a:buSzPct val="100000"/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4775" indent="-230188" defTabSz="915988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33563" indent="-228600" defTabSz="915988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907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79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51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623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778" b="1"/>
                <a:t>Assembly</a:t>
              </a:r>
            </a:p>
          </p:txBody>
        </p:sp>
        <p:sp>
          <p:nvSpPr>
            <p:cNvPr id="4112" name="Rectangle 15"/>
            <p:cNvSpPr>
              <a:spLocks noChangeArrowheads="1"/>
            </p:cNvSpPr>
            <p:nvPr/>
          </p:nvSpPr>
          <p:spPr bwMode="auto">
            <a:xfrm>
              <a:off x="4031" y="2761"/>
              <a:ext cx="280" cy="19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76" tIns="40416" rIns="82276" bIns="40416">
              <a:spAutoFit/>
            </a:bodyPr>
            <a:lstStyle>
              <a:lvl1pPr defTabSz="915988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6125" indent="-284163" defTabSz="915988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5988" indent="-230188" defTabSz="915988">
                <a:spcBef>
                  <a:spcPct val="20000"/>
                </a:spcBef>
                <a:buSzPct val="100000"/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4775" indent="-230188" defTabSz="915988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33563" indent="-228600" defTabSz="915988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907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79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51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623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22" b="1">
                  <a:solidFill>
                    <a:srgbClr val="99CCFF"/>
                  </a:solidFill>
                </a:rPr>
                <a:t>E1</a:t>
              </a:r>
            </a:p>
          </p:txBody>
        </p:sp>
        <p:sp>
          <p:nvSpPr>
            <p:cNvPr id="4113" name="Rectangle 16"/>
            <p:cNvSpPr>
              <a:spLocks noChangeArrowheads="1"/>
            </p:cNvSpPr>
            <p:nvPr/>
          </p:nvSpPr>
          <p:spPr bwMode="auto">
            <a:xfrm>
              <a:off x="3810" y="2625"/>
              <a:ext cx="334" cy="19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76" tIns="40416" rIns="82276" bIns="40416">
              <a:spAutoFit/>
            </a:bodyPr>
            <a:lstStyle>
              <a:lvl1pPr defTabSz="915988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6125" indent="-284163" defTabSz="915988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5988" indent="-230188" defTabSz="915988">
                <a:spcBef>
                  <a:spcPct val="20000"/>
                </a:spcBef>
                <a:buSzPct val="100000"/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4775" indent="-230188" defTabSz="915988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33563" indent="-228600" defTabSz="915988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907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79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51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623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22" b="1">
                  <a:solidFill>
                    <a:srgbClr val="99CCFF"/>
                  </a:solidFill>
                </a:rPr>
                <a:t>C</a:t>
              </a:r>
            </a:p>
          </p:txBody>
        </p:sp>
        <p:sp>
          <p:nvSpPr>
            <p:cNvPr id="4114" name="Rectangle 17"/>
            <p:cNvSpPr>
              <a:spLocks noChangeArrowheads="1"/>
            </p:cNvSpPr>
            <p:nvPr/>
          </p:nvSpPr>
          <p:spPr bwMode="auto">
            <a:xfrm>
              <a:off x="4525" y="1895"/>
              <a:ext cx="652" cy="19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76" tIns="40416" rIns="82276" bIns="40416">
              <a:spAutoFit/>
            </a:bodyPr>
            <a:lstStyle>
              <a:lvl1pPr defTabSz="915988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6125" indent="-284163" defTabSz="915988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5988" indent="-230188" defTabSz="915988">
                <a:spcBef>
                  <a:spcPct val="20000"/>
                </a:spcBef>
                <a:buSzPct val="100000"/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4775" indent="-230188" defTabSz="915988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33563" indent="-228600" defTabSz="915988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907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79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51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623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22" b="1">
                  <a:solidFill>
                    <a:srgbClr val="99CCFF"/>
                  </a:solidFill>
                </a:rPr>
                <a:t>E1-E2</a:t>
              </a:r>
            </a:p>
          </p:txBody>
        </p:sp>
        <p:sp>
          <p:nvSpPr>
            <p:cNvPr id="4115" name="Rectangle 18"/>
            <p:cNvSpPr>
              <a:spLocks noChangeArrowheads="1"/>
            </p:cNvSpPr>
            <p:nvPr/>
          </p:nvSpPr>
          <p:spPr bwMode="auto">
            <a:xfrm>
              <a:off x="5560" y="2300"/>
              <a:ext cx="634" cy="21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76" tIns="40416" rIns="82276" bIns="40416">
              <a:spAutoFit/>
            </a:bodyPr>
            <a:lstStyle>
              <a:lvl1pPr defTabSz="915988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6125" indent="-284163" defTabSz="915988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5988" indent="-230188" defTabSz="915988">
                <a:spcBef>
                  <a:spcPct val="20000"/>
                </a:spcBef>
                <a:buSzPct val="100000"/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4775" indent="-230188" defTabSz="915988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33563" indent="-228600" defTabSz="915988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907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79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51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623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1">
                  <a:solidFill>
                    <a:srgbClr val="99CCFF"/>
                  </a:solidFill>
                </a:rPr>
                <a:t>Golgi</a:t>
              </a:r>
            </a:p>
          </p:txBody>
        </p:sp>
        <p:sp>
          <p:nvSpPr>
            <p:cNvPr id="4116" name="Rectangle 19"/>
            <p:cNvSpPr>
              <a:spLocks noChangeArrowheads="1"/>
            </p:cNvSpPr>
            <p:nvPr/>
          </p:nvSpPr>
          <p:spPr bwMode="auto">
            <a:xfrm>
              <a:off x="2021" y="2563"/>
              <a:ext cx="716" cy="19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76" tIns="40416" rIns="82276" bIns="40416">
              <a:spAutoFit/>
            </a:bodyPr>
            <a:lstStyle>
              <a:lvl1pPr defTabSz="915988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6125" indent="-284163" defTabSz="915988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5988" indent="-230188" defTabSz="915988">
                <a:spcBef>
                  <a:spcPct val="20000"/>
                </a:spcBef>
                <a:buSzPct val="100000"/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4775" indent="-230188" defTabSz="915988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33563" indent="-228600" defTabSz="915988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907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79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51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623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22" b="1">
                  <a:solidFill>
                    <a:srgbClr val="99CCFF"/>
                  </a:solidFill>
                </a:rPr>
                <a:t>NS3/4A</a:t>
              </a:r>
            </a:p>
          </p:txBody>
        </p:sp>
        <p:sp>
          <p:nvSpPr>
            <p:cNvPr id="4117" name="Rectangle 20"/>
            <p:cNvSpPr>
              <a:spLocks noChangeArrowheads="1"/>
            </p:cNvSpPr>
            <p:nvPr/>
          </p:nvSpPr>
          <p:spPr bwMode="auto">
            <a:xfrm>
              <a:off x="2237" y="2779"/>
              <a:ext cx="716" cy="19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76" tIns="40416" rIns="82276" bIns="40416">
              <a:spAutoFit/>
            </a:bodyPr>
            <a:lstStyle>
              <a:lvl1pPr defTabSz="915988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6125" indent="-284163" defTabSz="915988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5988" indent="-230188" defTabSz="915988">
                <a:spcBef>
                  <a:spcPct val="20000"/>
                </a:spcBef>
                <a:buSzPct val="100000"/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4775" indent="-230188" defTabSz="915988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33563" indent="-228600" defTabSz="915988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907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79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51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623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22" b="1">
                  <a:solidFill>
                    <a:srgbClr val="99CCFF"/>
                  </a:solidFill>
                </a:rPr>
                <a:t>NS2</a:t>
              </a:r>
            </a:p>
          </p:txBody>
        </p:sp>
        <p:sp>
          <p:nvSpPr>
            <p:cNvPr id="4118" name="Rectangle 21"/>
            <p:cNvSpPr>
              <a:spLocks noChangeArrowheads="1"/>
            </p:cNvSpPr>
            <p:nvPr/>
          </p:nvSpPr>
          <p:spPr bwMode="auto">
            <a:xfrm>
              <a:off x="2969" y="2167"/>
              <a:ext cx="716" cy="19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76" tIns="40416" rIns="82276" bIns="40416">
              <a:spAutoFit/>
            </a:bodyPr>
            <a:lstStyle>
              <a:lvl1pPr defTabSz="915988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6125" indent="-284163" defTabSz="915988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5988" indent="-230188" defTabSz="915988">
                <a:spcBef>
                  <a:spcPct val="20000"/>
                </a:spcBef>
                <a:buSzPct val="100000"/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4775" indent="-230188" defTabSz="915988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33563" indent="-228600" defTabSz="915988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907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79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51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623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22" b="1">
                  <a:solidFill>
                    <a:srgbClr val="99CCFF"/>
                  </a:solidFill>
                </a:rPr>
                <a:t>NS5B</a:t>
              </a:r>
            </a:p>
          </p:txBody>
        </p:sp>
        <p:sp>
          <p:nvSpPr>
            <p:cNvPr id="4119" name="Rectangle 22"/>
            <p:cNvSpPr>
              <a:spLocks noChangeArrowheads="1"/>
            </p:cNvSpPr>
            <p:nvPr/>
          </p:nvSpPr>
          <p:spPr bwMode="auto">
            <a:xfrm>
              <a:off x="3293" y="2479"/>
              <a:ext cx="716" cy="19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76" tIns="40416" rIns="82276" bIns="40416">
              <a:spAutoFit/>
            </a:bodyPr>
            <a:lstStyle>
              <a:lvl1pPr defTabSz="915988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6125" indent="-284163" defTabSz="915988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5988" indent="-230188" defTabSz="915988">
                <a:spcBef>
                  <a:spcPct val="20000"/>
                </a:spcBef>
                <a:buSzPct val="100000"/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4775" indent="-230188" defTabSz="915988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33563" indent="-228600" defTabSz="915988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907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79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51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623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22" b="1">
                  <a:solidFill>
                    <a:srgbClr val="99CCFF"/>
                  </a:solidFill>
                </a:rPr>
                <a:t>NS5A</a:t>
              </a:r>
            </a:p>
          </p:txBody>
        </p:sp>
        <p:sp>
          <p:nvSpPr>
            <p:cNvPr id="4120" name="Oval 23"/>
            <p:cNvSpPr>
              <a:spLocks noChangeArrowheads="1"/>
            </p:cNvSpPr>
            <p:nvPr/>
          </p:nvSpPr>
          <p:spPr bwMode="auto">
            <a:xfrm>
              <a:off x="3950" y="3118"/>
              <a:ext cx="96" cy="7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3200" i="1">
                  <a:solidFill>
                    <a:schemeClr val="tx1"/>
                  </a:solidFill>
                  <a:latin typeface="MS Mincho" panose="02020609040205080304" pitchFamily="49" charset="-128"/>
                </a:defRPr>
              </a:lvl1pPr>
              <a:lvl2pPr marL="742950" indent="-285750" algn="ctr">
                <a:defRPr sz="3200" i="1">
                  <a:solidFill>
                    <a:schemeClr val="tx1"/>
                  </a:solidFill>
                  <a:latin typeface="MS Mincho" panose="02020609040205080304" pitchFamily="49" charset="-128"/>
                </a:defRPr>
              </a:lvl2pPr>
              <a:lvl3pPr marL="1143000" indent="-228600" algn="ctr">
                <a:defRPr sz="3200" i="1">
                  <a:solidFill>
                    <a:schemeClr val="tx1"/>
                  </a:solidFill>
                  <a:latin typeface="MS Mincho" panose="02020609040205080304" pitchFamily="49" charset="-128"/>
                </a:defRPr>
              </a:lvl3pPr>
              <a:lvl4pPr marL="1600200" indent="-228600" algn="ctr">
                <a:defRPr sz="3200" i="1">
                  <a:solidFill>
                    <a:schemeClr val="tx1"/>
                  </a:solidFill>
                  <a:latin typeface="MS Mincho" panose="02020609040205080304" pitchFamily="49" charset="-128"/>
                </a:defRPr>
              </a:lvl4pPr>
              <a:lvl5pPr marL="2057400" indent="-228600" algn="ctr">
                <a:defRPr sz="3200" i="1">
                  <a:solidFill>
                    <a:schemeClr val="tx1"/>
                  </a:solidFill>
                  <a:latin typeface="MS Mincho" panose="02020609040205080304" pitchFamily="49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MS Mincho" panose="02020609040205080304" pitchFamily="49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MS Mincho" panose="02020609040205080304" pitchFamily="49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MS Mincho" panose="02020609040205080304" pitchFamily="49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MS Mincho" panose="02020609040205080304" pitchFamily="49" charset="-128"/>
                </a:defRPr>
              </a:lvl9pPr>
            </a:lstStyle>
            <a:p>
              <a:endParaRPr lang="en-US" altLang="en-US" sz="2844"/>
            </a:p>
          </p:txBody>
        </p:sp>
        <p:sp>
          <p:nvSpPr>
            <p:cNvPr id="4121" name="Oval 24"/>
            <p:cNvSpPr>
              <a:spLocks noChangeArrowheads="1"/>
            </p:cNvSpPr>
            <p:nvPr/>
          </p:nvSpPr>
          <p:spPr bwMode="auto">
            <a:xfrm>
              <a:off x="4064" y="3148"/>
              <a:ext cx="96" cy="7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3200" i="1">
                  <a:solidFill>
                    <a:schemeClr val="tx1"/>
                  </a:solidFill>
                  <a:latin typeface="MS Mincho" panose="02020609040205080304" pitchFamily="49" charset="-128"/>
                </a:defRPr>
              </a:lvl1pPr>
              <a:lvl2pPr marL="742950" indent="-285750" algn="ctr">
                <a:defRPr sz="3200" i="1">
                  <a:solidFill>
                    <a:schemeClr val="tx1"/>
                  </a:solidFill>
                  <a:latin typeface="MS Mincho" panose="02020609040205080304" pitchFamily="49" charset="-128"/>
                </a:defRPr>
              </a:lvl2pPr>
              <a:lvl3pPr marL="1143000" indent="-228600" algn="ctr">
                <a:defRPr sz="3200" i="1">
                  <a:solidFill>
                    <a:schemeClr val="tx1"/>
                  </a:solidFill>
                  <a:latin typeface="MS Mincho" panose="02020609040205080304" pitchFamily="49" charset="-128"/>
                </a:defRPr>
              </a:lvl3pPr>
              <a:lvl4pPr marL="1600200" indent="-228600" algn="ctr">
                <a:defRPr sz="3200" i="1">
                  <a:solidFill>
                    <a:schemeClr val="tx1"/>
                  </a:solidFill>
                  <a:latin typeface="MS Mincho" panose="02020609040205080304" pitchFamily="49" charset="-128"/>
                </a:defRPr>
              </a:lvl4pPr>
              <a:lvl5pPr marL="2057400" indent="-228600" algn="ctr">
                <a:defRPr sz="3200" i="1">
                  <a:solidFill>
                    <a:schemeClr val="tx1"/>
                  </a:solidFill>
                  <a:latin typeface="MS Mincho" panose="02020609040205080304" pitchFamily="49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MS Mincho" panose="02020609040205080304" pitchFamily="49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MS Mincho" panose="02020609040205080304" pitchFamily="49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MS Mincho" panose="02020609040205080304" pitchFamily="49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MS Mincho" panose="02020609040205080304" pitchFamily="49" charset="-128"/>
                </a:defRPr>
              </a:lvl9pPr>
            </a:lstStyle>
            <a:p>
              <a:endParaRPr lang="en-US" altLang="en-US" sz="2844"/>
            </a:p>
          </p:txBody>
        </p:sp>
        <p:sp>
          <p:nvSpPr>
            <p:cNvPr id="4122" name="Oval 25"/>
            <p:cNvSpPr>
              <a:spLocks noChangeArrowheads="1"/>
            </p:cNvSpPr>
            <p:nvPr/>
          </p:nvSpPr>
          <p:spPr bwMode="auto">
            <a:xfrm>
              <a:off x="3906" y="3214"/>
              <a:ext cx="96" cy="7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3200" i="1">
                  <a:solidFill>
                    <a:schemeClr val="tx1"/>
                  </a:solidFill>
                  <a:latin typeface="MS Mincho" panose="02020609040205080304" pitchFamily="49" charset="-128"/>
                </a:defRPr>
              </a:lvl1pPr>
              <a:lvl2pPr marL="742950" indent="-285750" algn="ctr">
                <a:defRPr sz="3200" i="1">
                  <a:solidFill>
                    <a:schemeClr val="tx1"/>
                  </a:solidFill>
                  <a:latin typeface="MS Mincho" panose="02020609040205080304" pitchFamily="49" charset="-128"/>
                </a:defRPr>
              </a:lvl2pPr>
              <a:lvl3pPr marL="1143000" indent="-228600" algn="ctr">
                <a:defRPr sz="3200" i="1">
                  <a:solidFill>
                    <a:schemeClr val="tx1"/>
                  </a:solidFill>
                  <a:latin typeface="MS Mincho" panose="02020609040205080304" pitchFamily="49" charset="-128"/>
                </a:defRPr>
              </a:lvl3pPr>
              <a:lvl4pPr marL="1600200" indent="-228600" algn="ctr">
                <a:defRPr sz="3200" i="1">
                  <a:solidFill>
                    <a:schemeClr val="tx1"/>
                  </a:solidFill>
                  <a:latin typeface="MS Mincho" panose="02020609040205080304" pitchFamily="49" charset="-128"/>
                </a:defRPr>
              </a:lvl4pPr>
              <a:lvl5pPr marL="2057400" indent="-228600" algn="ctr">
                <a:defRPr sz="3200" i="1">
                  <a:solidFill>
                    <a:schemeClr val="tx1"/>
                  </a:solidFill>
                  <a:latin typeface="MS Mincho" panose="02020609040205080304" pitchFamily="49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MS Mincho" panose="02020609040205080304" pitchFamily="49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MS Mincho" panose="02020609040205080304" pitchFamily="49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MS Mincho" panose="02020609040205080304" pitchFamily="49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MS Mincho" panose="02020609040205080304" pitchFamily="49" charset="-128"/>
                </a:defRPr>
              </a:lvl9pPr>
            </a:lstStyle>
            <a:p>
              <a:endParaRPr lang="en-US" altLang="en-US" sz="2844"/>
            </a:p>
          </p:txBody>
        </p:sp>
        <p:sp>
          <p:nvSpPr>
            <p:cNvPr id="4123" name="Rectangle 26"/>
            <p:cNvSpPr>
              <a:spLocks noChangeArrowheads="1"/>
            </p:cNvSpPr>
            <p:nvPr/>
          </p:nvSpPr>
          <p:spPr bwMode="auto">
            <a:xfrm>
              <a:off x="3025" y="3076"/>
              <a:ext cx="969" cy="174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76" tIns="40416" rIns="82276" bIns="40416">
              <a:spAutoFit/>
            </a:bodyPr>
            <a:lstStyle>
              <a:lvl1pPr defTabSz="915988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6125" indent="-284163" defTabSz="915988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5988" indent="-230188" defTabSz="915988">
                <a:spcBef>
                  <a:spcPct val="20000"/>
                </a:spcBef>
                <a:buSzPct val="100000"/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4775" indent="-230188" defTabSz="915988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33563" indent="-228600" defTabSz="915988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907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79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51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623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75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22" b="1">
                  <a:solidFill>
                    <a:srgbClr val="99CCFF"/>
                  </a:solidFill>
                </a:rPr>
                <a:t>Chaperones</a:t>
              </a:r>
            </a:p>
          </p:txBody>
        </p:sp>
        <p:sp>
          <p:nvSpPr>
            <p:cNvPr id="4124" name="Rectangle 27"/>
            <p:cNvSpPr>
              <a:spLocks noChangeArrowheads="1"/>
            </p:cNvSpPr>
            <p:nvPr/>
          </p:nvSpPr>
          <p:spPr bwMode="auto">
            <a:xfrm>
              <a:off x="3144" y="3460"/>
              <a:ext cx="778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276" tIns="40416" rIns="82276" bIns="40416">
              <a:spAutoFit/>
            </a:bodyPr>
            <a:lstStyle>
              <a:lvl1pPr defTabSz="915988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6125" indent="-284163" defTabSz="915988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5988" indent="-230188" defTabSz="915988">
                <a:spcBef>
                  <a:spcPct val="20000"/>
                </a:spcBef>
                <a:buSzPct val="100000"/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4775" indent="-230188" defTabSz="915988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33563" indent="-228600" defTabSz="915988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907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79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51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623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1">
                  <a:solidFill>
                    <a:schemeClr val="bg2"/>
                  </a:solidFill>
                </a:rPr>
                <a:t>Nucleus</a:t>
              </a:r>
            </a:p>
          </p:txBody>
        </p:sp>
        <p:sp>
          <p:nvSpPr>
            <p:cNvPr id="4125" name="Rectangle 28"/>
            <p:cNvSpPr>
              <a:spLocks noChangeArrowheads="1"/>
            </p:cNvSpPr>
            <p:nvPr/>
          </p:nvSpPr>
          <p:spPr bwMode="auto">
            <a:xfrm>
              <a:off x="1733" y="511"/>
              <a:ext cx="1124" cy="19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76" tIns="40416" rIns="82276" bIns="40416">
              <a:spAutoFit/>
            </a:bodyPr>
            <a:lstStyle>
              <a:lvl1pPr defTabSz="915988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6125" indent="-284163" defTabSz="915988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5988" indent="-230188" defTabSz="915988">
                <a:spcBef>
                  <a:spcPct val="20000"/>
                </a:spcBef>
                <a:buSzPct val="100000"/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4775" indent="-230188" defTabSz="915988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33563" indent="-228600" defTabSz="915988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907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79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51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623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22" b="1">
                  <a:solidFill>
                    <a:srgbClr val="99CCFF"/>
                  </a:solidFill>
                </a:rPr>
                <a:t>Lipoproteins</a:t>
              </a:r>
            </a:p>
          </p:txBody>
        </p:sp>
        <p:sp>
          <p:nvSpPr>
            <p:cNvPr id="4126" name="Rectangle 29"/>
            <p:cNvSpPr>
              <a:spLocks noChangeArrowheads="1"/>
            </p:cNvSpPr>
            <p:nvPr/>
          </p:nvSpPr>
          <p:spPr bwMode="auto">
            <a:xfrm>
              <a:off x="4221" y="2881"/>
              <a:ext cx="352" cy="19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76" tIns="40416" rIns="82276" bIns="40416">
              <a:spAutoFit/>
            </a:bodyPr>
            <a:lstStyle>
              <a:lvl1pPr defTabSz="915988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6125" indent="-284163" defTabSz="915988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5988" indent="-230188" defTabSz="915988">
                <a:spcBef>
                  <a:spcPct val="20000"/>
                </a:spcBef>
                <a:buSzPct val="100000"/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4775" indent="-230188" defTabSz="915988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33563" indent="-228600" defTabSz="915988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907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79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51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623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22" b="1">
                  <a:solidFill>
                    <a:srgbClr val="99CCFF"/>
                  </a:solidFill>
                </a:rPr>
                <a:t>E2</a:t>
              </a:r>
            </a:p>
          </p:txBody>
        </p:sp>
        <p:sp>
          <p:nvSpPr>
            <p:cNvPr id="4127" name="Line 30"/>
            <p:cNvSpPr>
              <a:spLocks noChangeShapeType="1"/>
            </p:cNvSpPr>
            <p:nvPr/>
          </p:nvSpPr>
          <p:spPr bwMode="auto">
            <a:xfrm>
              <a:off x="2114" y="2114"/>
              <a:ext cx="10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28" name="Rectangle 31"/>
            <p:cNvSpPr>
              <a:spLocks noChangeArrowheads="1"/>
            </p:cNvSpPr>
            <p:nvPr/>
          </p:nvSpPr>
          <p:spPr bwMode="auto">
            <a:xfrm>
              <a:off x="2497" y="3220"/>
              <a:ext cx="401" cy="203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76" tIns="40416" rIns="82276" bIns="40416">
              <a:spAutoFit/>
            </a:bodyPr>
            <a:lstStyle>
              <a:lvl1pPr defTabSz="915988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6125" indent="-284163" defTabSz="915988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5988" indent="-230188" defTabSz="915988">
                <a:spcBef>
                  <a:spcPct val="20000"/>
                </a:spcBef>
                <a:buSzPct val="100000"/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4775" indent="-230188" defTabSz="915988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33563" indent="-228600" defTabSz="915988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907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79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51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623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75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778" b="1">
                  <a:solidFill>
                    <a:srgbClr val="99CCFF"/>
                  </a:solidFill>
                </a:rPr>
                <a:t>ER</a:t>
              </a:r>
            </a:p>
          </p:txBody>
        </p:sp>
        <p:sp>
          <p:nvSpPr>
            <p:cNvPr id="4129" name="Rectangle 32"/>
            <p:cNvSpPr>
              <a:spLocks noChangeArrowheads="1"/>
            </p:cNvSpPr>
            <p:nvPr/>
          </p:nvSpPr>
          <p:spPr bwMode="auto">
            <a:xfrm>
              <a:off x="2969" y="2692"/>
              <a:ext cx="401" cy="189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76" tIns="40416" rIns="82276" bIns="40416">
              <a:spAutoFit/>
            </a:bodyPr>
            <a:lstStyle>
              <a:lvl1pPr defTabSz="915988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6125" indent="-284163" defTabSz="915988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5988" indent="-230188" defTabSz="915988">
                <a:spcBef>
                  <a:spcPct val="20000"/>
                </a:spcBef>
                <a:buSzPct val="100000"/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4775" indent="-230188" defTabSz="915988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33563" indent="-228600" defTabSz="915988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907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79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51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62363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75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1">
                  <a:solidFill>
                    <a:srgbClr val="99CCFF"/>
                  </a:solidFill>
                </a:rPr>
                <a:t>ER</a:t>
              </a:r>
            </a:p>
          </p:txBody>
        </p:sp>
      </p:grpSp>
      <p:sp>
        <p:nvSpPr>
          <p:cNvPr id="4100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213078" y="-410835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3600" b="0" dirty="0" smtClean="0"/>
              <a:t>Hepatitis C Virus:  Viral Replication,</a:t>
            </a:r>
            <a:endParaRPr lang="en-US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61746545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Vertex_image1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33866" y="-16933"/>
            <a:ext cx="9144000" cy="6858000"/>
          </a:xfrm>
          <a:prstGeom prst="rect">
            <a:avLst/>
          </a:prstGeom>
          <a:noFill/>
        </p:spPr>
      </p:pic>
      <p:sp>
        <p:nvSpPr>
          <p:cNvPr id="86022" name="AutoShape 6"/>
          <p:cNvSpPr>
            <a:spLocks noChangeArrowheads="1"/>
          </p:cNvSpPr>
          <p:nvPr/>
        </p:nvSpPr>
        <p:spPr bwMode="auto">
          <a:xfrm>
            <a:off x="1619250" y="2763288"/>
            <a:ext cx="89535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>
                  <a:gamma/>
                  <a:shade val="46275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1200" b="1">
                <a:solidFill>
                  <a:srgbClr val="000000"/>
                </a:solidFill>
                <a:latin typeface="Helvetica" charset="0"/>
              </a:rPr>
              <a:t>E1</a:t>
            </a:r>
            <a:endParaRPr lang="en-US" sz="28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6023" name="AutoShape 7"/>
          <p:cNvSpPr>
            <a:spLocks noChangeArrowheads="1"/>
          </p:cNvSpPr>
          <p:nvPr/>
        </p:nvSpPr>
        <p:spPr bwMode="auto">
          <a:xfrm>
            <a:off x="2590800" y="2763288"/>
            <a:ext cx="8382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>
                  <a:gamma/>
                  <a:shade val="46275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1200" b="1">
                <a:solidFill>
                  <a:srgbClr val="000000"/>
                </a:solidFill>
                <a:latin typeface="Helvetica" charset="0"/>
              </a:rPr>
              <a:t>E2</a:t>
            </a:r>
            <a:endParaRPr lang="en-US" sz="28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6024" name="AutoShape 8"/>
          <p:cNvSpPr>
            <a:spLocks noChangeArrowheads="1"/>
          </p:cNvSpPr>
          <p:nvPr/>
        </p:nvSpPr>
        <p:spPr bwMode="auto">
          <a:xfrm>
            <a:off x="3556000" y="2769638"/>
            <a:ext cx="330200" cy="2984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>
                  <a:gamma/>
                  <a:shade val="46275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1200" b="1">
                <a:solidFill>
                  <a:srgbClr val="000000"/>
                </a:solidFill>
                <a:latin typeface="Helvetica" charset="0"/>
              </a:rPr>
              <a:t>p7</a:t>
            </a:r>
            <a:endParaRPr lang="en-US" sz="28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6025" name="AutoShape 9"/>
          <p:cNvSpPr>
            <a:spLocks noChangeArrowheads="1"/>
          </p:cNvSpPr>
          <p:nvPr/>
        </p:nvSpPr>
        <p:spPr bwMode="auto">
          <a:xfrm>
            <a:off x="3994150" y="2769638"/>
            <a:ext cx="654050" cy="2984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9CCFF">
                  <a:gamma/>
                  <a:shade val="46275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1200" b="1">
                <a:solidFill>
                  <a:srgbClr val="000000"/>
                </a:solidFill>
                <a:latin typeface="Helvetica" charset="0"/>
              </a:rPr>
              <a:t>NS2</a:t>
            </a:r>
            <a:endParaRPr lang="en-US" sz="28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6026" name="AutoShape 10"/>
          <p:cNvSpPr>
            <a:spLocks noChangeArrowheads="1"/>
          </p:cNvSpPr>
          <p:nvPr/>
        </p:nvSpPr>
        <p:spPr bwMode="auto">
          <a:xfrm>
            <a:off x="4724400" y="2769638"/>
            <a:ext cx="609600" cy="2984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9CCFF">
                  <a:gamma/>
                  <a:shade val="46275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1200" b="1">
                <a:solidFill>
                  <a:srgbClr val="000000"/>
                </a:solidFill>
                <a:latin typeface="Helvetica" charset="0"/>
              </a:rPr>
              <a:t>NS3</a:t>
            </a:r>
            <a:endParaRPr lang="en-US" sz="28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6027" name="AutoShape 11"/>
          <p:cNvSpPr>
            <a:spLocks noChangeArrowheads="1"/>
          </p:cNvSpPr>
          <p:nvPr/>
        </p:nvSpPr>
        <p:spPr bwMode="auto">
          <a:xfrm>
            <a:off x="5410200" y="2769638"/>
            <a:ext cx="501650" cy="2984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9CCFF">
                  <a:gamma/>
                  <a:shade val="46275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1200" b="1">
                <a:solidFill>
                  <a:srgbClr val="000000"/>
                </a:solidFill>
                <a:latin typeface="Helvetica" charset="0"/>
              </a:rPr>
              <a:t>NS4A</a:t>
            </a:r>
            <a:endParaRPr lang="en-US" sz="28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6028" name="AutoShape 12"/>
          <p:cNvSpPr>
            <a:spLocks noChangeArrowheads="1"/>
          </p:cNvSpPr>
          <p:nvPr/>
        </p:nvSpPr>
        <p:spPr bwMode="auto">
          <a:xfrm>
            <a:off x="5943600" y="2769638"/>
            <a:ext cx="665163" cy="2984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9CCFF">
                  <a:gamma/>
                  <a:shade val="46275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1200" b="1">
                <a:solidFill>
                  <a:srgbClr val="000000"/>
                </a:solidFill>
                <a:latin typeface="Helvetica" charset="0"/>
              </a:rPr>
              <a:t>NS4B</a:t>
            </a:r>
            <a:endParaRPr lang="en-US" sz="28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6029" name="AutoShape 13"/>
          <p:cNvSpPr>
            <a:spLocks noChangeArrowheads="1"/>
          </p:cNvSpPr>
          <p:nvPr/>
        </p:nvSpPr>
        <p:spPr bwMode="auto">
          <a:xfrm>
            <a:off x="6629400" y="2769638"/>
            <a:ext cx="665163" cy="2984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9CCFF">
                  <a:gamma/>
                  <a:shade val="46275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1200" b="1">
                <a:solidFill>
                  <a:srgbClr val="000000"/>
                </a:solidFill>
                <a:latin typeface="Helvetica" charset="0"/>
              </a:rPr>
              <a:t>NS5A</a:t>
            </a:r>
            <a:endParaRPr lang="en-US" sz="28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6030" name="AutoShape 14"/>
          <p:cNvSpPr>
            <a:spLocks noChangeArrowheads="1"/>
          </p:cNvSpPr>
          <p:nvPr/>
        </p:nvSpPr>
        <p:spPr bwMode="auto">
          <a:xfrm>
            <a:off x="7315200" y="2763288"/>
            <a:ext cx="9144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9CCFF">
                  <a:gamma/>
                  <a:shade val="46275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1200" b="1">
                <a:solidFill>
                  <a:srgbClr val="000000"/>
                </a:solidFill>
                <a:latin typeface="Helvetica" charset="0"/>
              </a:rPr>
              <a:t>NS5B</a:t>
            </a:r>
            <a:endParaRPr lang="en-US" sz="28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6035" name="Text Box 19"/>
          <p:cNvSpPr txBox="1">
            <a:spLocks noChangeArrowheads="1"/>
          </p:cNvSpPr>
          <p:nvPr/>
        </p:nvSpPr>
        <p:spPr bwMode="auto">
          <a:xfrm>
            <a:off x="0" y="6400800"/>
            <a:ext cx="56353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</a:rPr>
              <a:t>Kwong A, et al. Beyond interferon and ribavirin: Antiviral therapies for hepatitis C virus. </a:t>
            </a:r>
          </a:p>
          <a:p>
            <a:pPr algn="l"/>
            <a:r>
              <a:rPr lang="en-US" sz="1200" i="1">
                <a:solidFill>
                  <a:srgbClr val="000000"/>
                </a:solidFill>
              </a:rPr>
              <a:t>Drug Discovery Today: Therapeutic Strategies</a:t>
            </a:r>
            <a:r>
              <a:rPr lang="en-US" sz="1200">
                <a:solidFill>
                  <a:srgbClr val="000000"/>
                </a:solidFill>
              </a:rPr>
              <a:t>. 2006;3:211-220.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HCV Genome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914400" y="2769638"/>
            <a:ext cx="577850" cy="2984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>
                  <a:gamma/>
                  <a:shade val="46275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1200" b="1" dirty="0">
                <a:solidFill>
                  <a:srgbClr val="000000"/>
                </a:solidFill>
                <a:latin typeface="Helvetica" charset="0"/>
              </a:rPr>
              <a:t>C</a:t>
            </a:r>
            <a:endParaRPr lang="en-US" sz="2800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25" name="Picture 2" descr="Vertex_image10"/>
          <p:cNvPicPr>
            <a:picLocks noChangeAspect="1" noChangeArrowheads="1"/>
          </p:cNvPicPr>
          <p:nvPr/>
        </p:nvPicPr>
        <p:blipFill>
          <a:blip r:embed="rId5"/>
          <a:srcRect l="22000" t="70667" r="33000" b="5333"/>
          <a:stretch>
            <a:fillRect/>
          </a:stretch>
        </p:blipFill>
        <p:spPr bwMode="auto">
          <a:xfrm>
            <a:off x="2174601" y="4599774"/>
            <a:ext cx="4114800" cy="164591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8" name="Rounded Rectangle 27"/>
          <p:cNvSpPr/>
          <p:nvPr/>
        </p:nvSpPr>
        <p:spPr>
          <a:xfrm>
            <a:off x="694267" y="1768590"/>
            <a:ext cx="8195950" cy="177875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914400" y="3122582"/>
            <a:ext cx="577850" cy="2984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>
                  <a:gamma/>
                  <a:shade val="46275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1100" b="1" dirty="0" smtClean="0">
                <a:solidFill>
                  <a:srgbClr val="000000"/>
                </a:solidFill>
                <a:latin typeface="Helvetica" charset="0"/>
              </a:rPr>
              <a:t>ARFPs</a:t>
            </a:r>
            <a:endParaRPr lang="en-US" sz="11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940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16156</TotalTime>
  <Words>816</Words>
  <Application>Microsoft Office PowerPoint</Application>
  <PresentationFormat>On-screen Show (4:3)</PresentationFormat>
  <Paragraphs>216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MS Mincho</vt:lpstr>
      <vt:lpstr>ＭＳ Ｐゴシック</vt:lpstr>
      <vt:lpstr>Arial</vt:lpstr>
      <vt:lpstr>Calibri</vt:lpstr>
      <vt:lpstr>Gotham Book</vt:lpstr>
      <vt:lpstr>Helvetica</vt:lpstr>
      <vt:lpstr>Times New Roman</vt:lpstr>
      <vt:lpstr>Wingdings</vt:lpstr>
      <vt:lpstr>Office Theme</vt:lpstr>
      <vt:lpstr>HCV and history of the Cure  SF HBV Free 2016</vt:lpstr>
      <vt:lpstr>PowerPoint Presentation</vt:lpstr>
      <vt:lpstr>PowerPoint Presentation</vt:lpstr>
      <vt:lpstr>HCV is nearly 4 times as prevalent as HIV and HBV</vt:lpstr>
      <vt:lpstr>Fibrosis Progresses Over Time  with Chronic HCV infection</vt:lpstr>
      <vt:lpstr>Preparing for HCV Therapy</vt:lpstr>
      <vt:lpstr>The HCV Molecular Locksmith</vt:lpstr>
      <vt:lpstr>Hepatitis C Virus:  Viral Replication,</vt:lpstr>
      <vt:lpstr>HCV Genome</vt:lpstr>
      <vt:lpstr>HCV Genotype 1:  Most common in US where research was focused</vt:lpstr>
      <vt:lpstr>HCV DAA nomenclature</vt:lpstr>
      <vt:lpstr>Principles of All-oral Regimens  for HCV</vt:lpstr>
      <vt:lpstr>HCV Drug Targets</vt:lpstr>
      <vt:lpstr>HCV Novel FDA Approved DAAs</vt:lpstr>
      <vt:lpstr>FDA Approved HCV Regimens  Vary by Genotype</vt:lpstr>
      <vt:lpstr>HCV Cure:  Sustained Virologic Response (SVR)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 Poordad</dc:creator>
  <cp:lastModifiedBy>Gish, Robert</cp:lastModifiedBy>
  <cp:revision>204</cp:revision>
  <dcterms:created xsi:type="dcterms:W3CDTF">2014-12-29T04:17:07Z</dcterms:created>
  <dcterms:modified xsi:type="dcterms:W3CDTF">2016-10-16T02:15:33Z</dcterms:modified>
</cp:coreProperties>
</file>