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1" r:id="rId3"/>
    <p:sldId id="288" r:id="rId4"/>
    <p:sldId id="260" r:id="rId5"/>
    <p:sldId id="302" r:id="rId6"/>
    <p:sldId id="279" r:id="rId7"/>
    <p:sldId id="291" r:id="rId8"/>
    <p:sldId id="290" r:id="rId9"/>
    <p:sldId id="292" r:id="rId10"/>
    <p:sldId id="303" r:id="rId11"/>
    <p:sldId id="304" r:id="rId12"/>
    <p:sldId id="305" r:id="rId13"/>
    <p:sldId id="300" r:id="rId14"/>
    <p:sldId id="276" r:id="rId15"/>
    <p:sldId id="298" r:id="rId16"/>
    <p:sldId id="294" r:id="rId17"/>
    <p:sldId id="301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 snapToGrid="0" snapToObjects="1">
      <p:cViewPr>
        <p:scale>
          <a:sx n="85" d="100"/>
          <a:sy n="85" d="100"/>
        </p:scale>
        <p:origin x="-1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2E0C3-765D-1F4E-8C4E-08F076D1ED97}" type="doc">
      <dgm:prSet loTypeId="urn:microsoft.com/office/officeart/2005/8/layout/radial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FCFB3-6DA9-E340-8DE0-E6CC3BDF2AC5}">
      <dgm:prSet custT="1"/>
      <dgm:spPr/>
      <dgm:t>
        <a:bodyPr/>
        <a:lstStyle/>
        <a:p>
          <a:pPr rtl="0"/>
          <a:r>
            <a:rPr lang="en-US" sz="1800" dirty="0" smtClean="0"/>
            <a:t>CBOs/FBOs</a:t>
          </a:r>
          <a:endParaRPr lang="en-US" sz="1800" dirty="0"/>
        </a:p>
      </dgm:t>
    </dgm:pt>
    <dgm:pt modelId="{9A4B970B-6E41-3F4A-B5E8-91BB1C50A250}" type="parTrans" cxnId="{70F9304E-E615-D943-AC42-53E29EAF7C1B}">
      <dgm:prSet/>
      <dgm:spPr/>
      <dgm:t>
        <a:bodyPr/>
        <a:lstStyle/>
        <a:p>
          <a:endParaRPr lang="en-US" sz="1800"/>
        </a:p>
      </dgm:t>
    </dgm:pt>
    <dgm:pt modelId="{249DD123-F0E7-804B-A757-BB2E32985065}" type="sibTrans" cxnId="{70F9304E-E615-D943-AC42-53E29EAF7C1B}">
      <dgm:prSet/>
      <dgm:spPr/>
      <dgm:t>
        <a:bodyPr/>
        <a:lstStyle/>
        <a:p>
          <a:endParaRPr lang="en-US" sz="1800"/>
        </a:p>
      </dgm:t>
    </dgm:pt>
    <dgm:pt modelId="{441CFD3B-4C53-2D48-8B18-7BB807841D74}">
      <dgm:prSet custT="1"/>
      <dgm:spPr/>
      <dgm:t>
        <a:bodyPr/>
        <a:lstStyle/>
        <a:p>
          <a:endParaRPr lang="en-US"/>
        </a:p>
      </dgm:t>
    </dgm:pt>
    <dgm:pt modelId="{E141EE9F-E19D-8942-9707-AD9ECA8AB14A}" type="parTrans" cxnId="{4B6293D5-55F4-504E-ACA6-EBA199E5381F}">
      <dgm:prSet/>
      <dgm:spPr/>
      <dgm:t>
        <a:bodyPr/>
        <a:lstStyle/>
        <a:p>
          <a:endParaRPr lang="en-US" sz="1800"/>
        </a:p>
      </dgm:t>
    </dgm:pt>
    <dgm:pt modelId="{A8A49A25-1E3C-E341-8ECC-66D8A7923827}" type="sibTrans" cxnId="{4B6293D5-55F4-504E-ACA6-EBA199E5381F}">
      <dgm:prSet/>
      <dgm:spPr/>
      <dgm:t>
        <a:bodyPr/>
        <a:lstStyle/>
        <a:p>
          <a:endParaRPr lang="en-US" sz="1800"/>
        </a:p>
      </dgm:t>
    </dgm:pt>
    <dgm:pt modelId="{6D3D8D7F-F698-9C43-BE1D-D810BD86BC10}">
      <dgm:prSet custT="1"/>
      <dgm:spPr/>
      <dgm:t>
        <a:bodyPr/>
        <a:lstStyle/>
        <a:p>
          <a:endParaRPr lang="en-US"/>
        </a:p>
      </dgm:t>
    </dgm:pt>
    <dgm:pt modelId="{D706E9C6-72F6-F04B-A7F0-23A12F4491F5}" type="parTrans" cxnId="{A334D318-05FB-4C47-9A39-3C84620F3804}">
      <dgm:prSet/>
      <dgm:spPr/>
      <dgm:t>
        <a:bodyPr/>
        <a:lstStyle/>
        <a:p>
          <a:endParaRPr lang="en-US" sz="1800"/>
        </a:p>
      </dgm:t>
    </dgm:pt>
    <dgm:pt modelId="{01587040-A93C-B743-B244-82B5919DF221}" type="sibTrans" cxnId="{A334D318-05FB-4C47-9A39-3C84620F3804}">
      <dgm:prSet/>
      <dgm:spPr/>
      <dgm:t>
        <a:bodyPr/>
        <a:lstStyle/>
        <a:p>
          <a:endParaRPr lang="en-US" sz="1800"/>
        </a:p>
      </dgm:t>
    </dgm:pt>
    <dgm:pt modelId="{A1FBE3FF-335F-AA4E-9037-E7D1F13DFEF2}">
      <dgm:prSet custT="1"/>
      <dgm:spPr/>
      <dgm:t>
        <a:bodyPr/>
        <a:lstStyle/>
        <a:p>
          <a:endParaRPr lang="en-US"/>
        </a:p>
      </dgm:t>
    </dgm:pt>
    <dgm:pt modelId="{46B413E9-6ACB-1A40-9003-7E2ADF6EE53B}" type="parTrans" cxnId="{B38D156A-1A6B-E946-8355-F54E90801D83}">
      <dgm:prSet/>
      <dgm:spPr/>
      <dgm:t>
        <a:bodyPr/>
        <a:lstStyle/>
        <a:p>
          <a:endParaRPr lang="en-US" sz="1800"/>
        </a:p>
      </dgm:t>
    </dgm:pt>
    <dgm:pt modelId="{49A61C77-4953-B047-B101-92694F8A2F89}" type="sibTrans" cxnId="{B38D156A-1A6B-E946-8355-F54E90801D83}">
      <dgm:prSet/>
      <dgm:spPr/>
      <dgm:t>
        <a:bodyPr/>
        <a:lstStyle/>
        <a:p>
          <a:endParaRPr lang="en-US" sz="1800"/>
        </a:p>
      </dgm:t>
    </dgm:pt>
    <dgm:pt modelId="{754073CD-3A69-1A46-BB42-EBE22E28C2D5}">
      <dgm:prSet custT="1"/>
      <dgm:spPr/>
      <dgm:t>
        <a:bodyPr/>
        <a:lstStyle/>
        <a:p>
          <a:endParaRPr lang="en-US"/>
        </a:p>
      </dgm:t>
    </dgm:pt>
    <dgm:pt modelId="{F020E98D-874E-F849-99F6-8A3E5C3EDCE4}" type="parTrans" cxnId="{9C931A39-8D1C-F64D-8BBA-8B5736868044}">
      <dgm:prSet/>
      <dgm:spPr/>
      <dgm:t>
        <a:bodyPr/>
        <a:lstStyle/>
        <a:p>
          <a:endParaRPr lang="en-US" sz="1800"/>
        </a:p>
      </dgm:t>
    </dgm:pt>
    <dgm:pt modelId="{241B3884-4510-F84E-B932-22E44A4364BC}" type="sibTrans" cxnId="{9C931A39-8D1C-F64D-8BBA-8B5736868044}">
      <dgm:prSet/>
      <dgm:spPr/>
      <dgm:t>
        <a:bodyPr/>
        <a:lstStyle/>
        <a:p>
          <a:endParaRPr lang="en-US" sz="1800"/>
        </a:p>
      </dgm:t>
    </dgm:pt>
    <dgm:pt modelId="{7FC3C0F3-B4AC-C645-95C0-6806D83EDF9B}">
      <dgm:prSet custT="1"/>
      <dgm:spPr/>
      <dgm:t>
        <a:bodyPr/>
        <a:lstStyle/>
        <a:p>
          <a:endParaRPr lang="en-US"/>
        </a:p>
      </dgm:t>
    </dgm:pt>
    <dgm:pt modelId="{ED7B9FA7-FCB4-9B4E-9942-82DA7668A53C}" type="parTrans" cxnId="{92B9A300-4FF9-4446-A4B3-FC3706E8BFA9}">
      <dgm:prSet/>
      <dgm:spPr/>
      <dgm:t>
        <a:bodyPr/>
        <a:lstStyle/>
        <a:p>
          <a:endParaRPr lang="en-US" sz="1800"/>
        </a:p>
      </dgm:t>
    </dgm:pt>
    <dgm:pt modelId="{43FA53E2-1D85-F24C-9875-D2DDC1813017}" type="sibTrans" cxnId="{92B9A300-4FF9-4446-A4B3-FC3706E8BFA9}">
      <dgm:prSet/>
      <dgm:spPr/>
      <dgm:t>
        <a:bodyPr/>
        <a:lstStyle/>
        <a:p>
          <a:endParaRPr lang="en-US" sz="1800"/>
        </a:p>
      </dgm:t>
    </dgm:pt>
    <dgm:pt modelId="{004163BF-5811-F344-8B15-2BC907ABCDE0}">
      <dgm:prSet/>
      <dgm:spPr/>
      <dgm:t>
        <a:bodyPr/>
        <a:lstStyle/>
        <a:p>
          <a:endParaRPr lang="en-US"/>
        </a:p>
      </dgm:t>
    </dgm:pt>
    <dgm:pt modelId="{CEE0D0CA-E273-084D-A8BD-6303C9503F1F}" type="parTrans" cxnId="{57A9F80C-D532-174D-A019-08DBF5D2BB5E}">
      <dgm:prSet/>
      <dgm:spPr/>
      <dgm:t>
        <a:bodyPr/>
        <a:lstStyle/>
        <a:p>
          <a:endParaRPr lang="en-US"/>
        </a:p>
      </dgm:t>
    </dgm:pt>
    <dgm:pt modelId="{8A1073EB-6E0E-F146-8519-2FAD56EFB90A}" type="sibTrans" cxnId="{57A9F80C-D532-174D-A019-08DBF5D2BB5E}">
      <dgm:prSet/>
      <dgm:spPr/>
      <dgm:t>
        <a:bodyPr/>
        <a:lstStyle/>
        <a:p>
          <a:endParaRPr lang="en-US"/>
        </a:p>
      </dgm:t>
    </dgm:pt>
    <dgm:pt modelId="{149C1F29-F346-5D4E-995F-37A3D4589DCF}">
      <dgm:prSet/>
      <dgm:spPr/>
      <dgm:t>
        <a:bodyPr/>
        <a:lstStyle/>
        <a:p>
          <a:r>
            <a:rPr lang="en-US" dirty="0" err="1" smtClean="0"/>
            <a:t>Hep</a:t>
          </a:r>
          <a:r>
            <a:rPr lang="en-US" dirty="0" smtClean="0"/>
            <a:t> </a:t>
          </a:r>
          <a:r>
            <a:rPr lang="en-US" smtClean="0"/>
            <a:t>B Coalitions</a:t>
          </a:r>
          <a:endParaRPr lang="en-US" dirty="0"/>
        </a:p>
      </dgm:t>
    </dgm:pt>
    <dgm:pt modelId="{5885C422-4A17-1A41-88E2-651FB8996F7B}" type="parTrans" cxnId="{3B07D27D-F495-634D-81CB-9EDC3D016C49}">
      <dgm:prSet/>
      <dgm:spPr/>
      <dgm:t>
        <a:bodyPr/>
        <a:lstStyle/>
        <a:p>
          <a:endParaRPr lang="en-US"/>
        </a:p>
      </dgm:t>
    </dgm:pt>
    <dgm:pt modelId="{0D8CBD52-ABFA-B64F-9A87-F3DC4DB1C90B}" type="sibTrans" cxnId="{3B07D27D-F495-634D-81CB-9EDC3D016C49}">
      <dgm:prSet/>
      <dgm:spPr/>
      <dgm:t>
        <a:bodyPr/>
        <a:lstStyle/>
        <a:p>
          <a:endParaRPr lang="en-US"/>
        </a:p>
      </dgm:t>
    </dgm:pt>
    <dgm:pt modelId="{F05D5C05-A1CA-0745-8AA5-56472BB4AF71}">
      <dgm:prSet/>
      <dgm:spPr/>
      <dgm:t>
        <a:bodyPr/>
        <a:lstStyle/>
        <a:p>
          <a:r>
            <a:rPr lang="en-US" dirty="0" smtClean="0"/>
            <a:t>Academic/Research Institution</a:t>
          </a:r>
          <a:endParaRPr lang="en-US" dirty="0"/>
        </a:p>
      </dgm:t>
    </dgm:pt>
    <dgm:pt modelId="{B950AF3E-DE71-9146-9316-518A766B959B}" type="parTrans" cxnId="{FC34FA23-2DB2-024A-876F-EFE0ADE2D9C5}">
      <dgm:prSet/>
      <dgm:spPr/>
      <dgm:t>
        <a:bodyPr/>
        <a:lstStyle/>
        <a:p>
          <a:endParaRPr lang="en-US"/>
        </a:p>
      </dgm:t>
    </dgm:pt>
    <dgm:pt modelId="{3543CC94-9513-D548-828B-5967D32EC2E2}" type="sibTrans" cxnId="{FC34FA23-2DB2-024A-876F-EFE0ADE2D9C5}">
      <dgm:prSet/>
      <dgm:spPr/>
      <dgm:t>
        <a:bodyPr/>
        <a:lstStyle/>
        <a:p>
          <a:endParaRPr lang="en-US"/>
        </a:p>
      </dgm:t>
    </dgm:pt>
    <dgm:pt modelId="{8429BCFE-E312-7A48-BCA2-C5AF1CB694C1}">
      <dgm:prSet/>
      <dgm:spPr/>
      <dgm:t>
        <a:bodyPr/>
        <a:lstStyle/>
        <a:p>
          <a:r>
            <a:rPr lang="en-US" dirty="0" smtClean="0"/>
            <a:t>Community Health Clinic/FQHCs</a:t>
          </a:r>
          <a:endParaRPr lang="en-US" dirty="0"/>
        </a:p>
      </dgm:t>
    </dgm:pt>
    <dgm:pt modelId="{F1AC1779-DC05-6C44-93CE-BD572CEF65EC}" type="parTrans" cxnId="{24D19667-D05C-4E40-AF91-2B066FDEA5B2}">
      <dgm:prSet/>
      <dgm:spPr/>
      <dgm:t>
        <a:bodyPr/>
        <a:lstStyle/>
        <a:p>
          <a:endParaRPr lang="en-US"/>
        </a:p>
      </dgm:t>
    </dgm:pt>
    <dgm:pt modelId="{CD3ED6DC-3577-2B4D-893A-E1FA1DA6EEE7}" type="sibTrans" cxnId="{24D19667-D05C-4E40-AF91-2B066FDEA5B2}">
      <dgm:prSet/>
      <dgm:spPr/>
      <dgm:t>
        <a:bodyPr/>
        <a:lstStyle/>
        <a:p>
          <a:endParaRPr lang="en-US"/>
        </a:p>
      </dgm:t>
    </dgm:pt>
    <dgm:pt modelId="{CD2A7399-EFAC-C545-A376-9B601FC13308}">
      <dgm:prSet/>
      <dgm:spPr/>
      <dgm:t>
        <a:bodyPr/>
        <a:lstStyle/>
        <a:p>
          <a:r>
            <a:rPr lang="en-US" dirty="0" smtClean="0"/>
            <a:t>Student Organization</a:t>
          </a:r>
          <a:endParaRPr lang="en-US" dirty="0"/>
        </a:p>
      </dgm:t>
    </dgm:pt>
    <dgm:pt modelId="{A262AA1E-03AB-5747-A42B-5150ACBD67C5}" type="parTrans" cxnId="{1F32E4FF-3DE8-334F-9F73-9A58A70B20F0}">
      <dgm:prSet/>
      <dgm:spPr/>
      <dgm:t>
        <a:bodyPr/>
        <a:lstStyle/>
        <a:p>
          <a:endParaRPr lang="en-US"/>
        </a:p>
      </dgm:t>
    </dgm:pt>
    <dgm:pt modelId="{B301BB7C-A8C3-6248-9CC0-2F79F3A200BA}" type="sibTrans" cxnId="{1F32E4FF-3DE8-334F-9F73-9A58A70B20F0}">
      <dgm:prSet/>
      <dgm:spPr/>
      <dgm:t>
        <a:bodyPr/>
        <a:lstStyle/>
        <a:p>
          <a:endParaRPr lang="en-US"/>
        </a:p>
      </dgm:t>
    </dgm:pt>
    <dgm:pt modelId="{5BA016CB-B76F-6941-938E-47A5CDEAE859}">
      <dgm:prSet/>
      <dgm:spPr/>
      <dgm:t>
        <a:bodyPr/>
        <a:lstStyle/>
        <a:p>
          <a:r>
            <a:rPr lang="en-US" dirty="0" smtClean="0"/>
            <a:t>Business Community</a:t>
          </a:r>
          <a:endParaRPr lang="en-US" dirty="0"/>
        </a:p>
      </dgm:t>
    </dgm:pt>
    <dgm:pt modelId="{58EAA160-B2F5-D947-896D-CE9510B21E92}" type="parTrans" cxnId="{9D8265A0-C3E4-564F-9982-E8F54BEA598E}">
      <dgm:prSet/>
      <dgm:spPr/>
      <dgm:t>
        <a:bodyPr/>
        <a:lstStyle/>
        <a:p>
          <a:endParaRPr lang="en-US"/>
        </a:p>
      </dgm:t>
    </dgm:pt>
    <dgm:pt modelId="{A216B9D5-51C9-AC49-87A1-10F578C5B647}" type="sibTrans" cxnId="{9D8265A0-C3E4-564F-9982-E8F54BEA598E}">
      <dgm:prSet/>
      <dgm:spPr/>
      <dgm:t>
        <a:bodyPr/>
        <a:lstStyle/>
        <a:p>
          <a:endParaRPr lang="en-US"/>
        </a:p>
      </dgm:t>
    </dgm:pt>
    <dgm:pt modelId="{2C9C3837-A7C5-534A-86A0-1AF15B1738F2}">
      <dgm:prSet/>
      <dgm:spPr/>
      <dgm:t>
        <a:bodyPr/>
        <a:lstStyle/>
        <a:p>
          <a:r>
            <a:rPr lang="en-US" dirty="0" smtClean="0"/>
            <a:t>Local/State Health Department</a:t>
          </a:r>
          <a:endParaRPr lang="en-US" dirty="0"/>
        </a:p>
      </dgm:t>
    </dgm:pt>
    <dgm:pt modelId="{A48933FA-32F6-9943-9C31-F9E8C3066300}" type="parTrans" cxnId="{545734D4-D3F2-B74A-BBD6-F73D57DE10BF}">
      <dgm:prSet/>
      <dgm:spPr/>
      <dgm:t>
        <a:bodyPr/>
        <a:lstStyle/>
        <a:p>
          <a:endParaRPr lang="en-US"/>
        </a:p>
      </dgm:t>
    </dgm:pt>
    <dgm:pt modelId="{251314FD-10A0-204B-9584-EAB94500EC62}" type="sibTrans" cxnId="{545734D4-D3F2-B74A-BBD6-F73D57DE10BF}">
      <dgm:prSet/>
      <dgm:spPr/>
      <dgm:t>
        <a:bodyPr/>
        <a:lstStyle/>
        <a:p>
          <a:endParaRPr lang="en-US"/>
        </a:p>
      </dgm:t>
    </dgm:pt>
    <dgm:pt modelId="{862C05D8-5813-3F46-83CA-455B5F39090A}" type="pres">
      <dgm:prSet presAssocID="{62E2E0C3-765D-1F4E-8C4E-08F076D1ED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15532-086F-A542-982A-40B3E574B6D8}" type="pres">
      <dgm:prSet presAssocID="{62E2E0C3-765D-1F4E-8C4E-08F076D1ED97}" presName="radial" presStyleCnt="0">
        <dgm:presLayoutVars>
          <dgm:animLvl val="ctr"/>
        </dgm:presLayoutVars>
      </dgm:prSet>
      <dgm:spPr/>
    </dgm:pt>
    <dgm:pt modelId="{E0FB6B0F-FF2F-0445-BF36-093ED8206AF5}" type="pres">
      <dgm:prSet presAssocID="{149C1F29-F346-5D4E-995F-37A3D4589DCF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E22BA4C3-AE55-F243-8F15-8611B53BC41C}" type="pres">
      <dgm:prSet presAssocID="{1BAFCFB3-6DA9-E340-8DE0-E6CC3BDF2AC5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75578-81F8-9C41-91B4-C0604ECECF19}" type="pres">
      <dgm:prSet presAssocID="{F05D5C05-A1CA-0745-8AA5-56472BB4AF7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78292-32FA-FD4A-AEA0-C95B18EA0C08}" type="pres">
      <dgm:prSet presAssocID="{8429BCFE-E312-7A48-BCA2-C5AF1CB694C1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F73E3-FBB2-DC4A-912B-BACBEF834137}" type="pres">
      <dgm:prSet presAssocID="{CD2A7399-EFAC-C545-A376-9B601FC13308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DAC3-DEAA-2640-8635-0E35D216CC0D}" type="pres">
      <dgm:prSet presAssocID="{5BA016CB-B76F-6941-938E-47A5CDEAE859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C76B6-9BC2-254E-98C7-8CCA82C30728}" type="pres">
      <dgm:prSet presAssocID="{2C9C3837-A7C5-534A-86A0-1AF15B1738F2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D2E0D-CD08-1349-844E-D2AE1807F523}" type="presOf" srcId="{F05D5C05-A1CA-0745-8AA5-56472BB4AF71}" destId="{CAD75578-81F8-9C41-91B4-C0604ECECF19}" srcOrd="0" destOrd="0" presId="urn:microsoft.com/office/officeart/2005/8/layout/radial3"/>
    <dgm:cxn modelId="{FC34FA23-2DB2-024A-876F-EFE0ADE2D9C5}" srcId="{149C1F29-F346-5D4E-995F-37A3D4589DCF}" destId="{F05D5C05-A1CA-0745-8AA5-56472BB4AF71}" srcOrd="1" destOrd="0" parTransId="{B950AF3E-DE71-9146-9316-518A766B959B}" sibTransId="{3543CC94-9513-D548-828B-5967D32EC2E2}"/>
    <dgm:cxn modelId="{24D19667-D05C-4E40-AF91-2B066FDEA5B2}" srcId="{149C1F29-F346-5D4E-995F-37A3D4589DCF}" destId="{8429BCFE-E312-7A48-BCA2-C5AF1CB694C1}" srcOrd="2" destOrd="0" parTransId="{F1AC1779-DC05-6C44-93CE-BD572CEF65EC}" sibTransId="{CD3ED6DC-3577-2B4D-893A-E1FA1DA6EEE7}"/>
    <dgm:cxn modelId="{CC5444C1-8365-8B4C-9F87-93C8B635DA49}" type="presOf" srcId="{8429BCFE-E312-7A48-BCA2-C5AF1CB694C1}" destId="{E1178292-32FA-FD4A-AEA0-C95B18EA0C08}" srcOrd="0" destOrd="0" presId="urn:microsoft.com/office/officeart/2005/8/layout/radial3"/>
    <dgm:cxn modelId="{1F32E4FF-3DE8-334F-9F73-9A58A70B20F0}" srcId="{149C1F29-F346-5D4E-995F-37A3D4589DCF}" destId="{CD2A7399-EFAC-C545-A376-9B601FC13308}" srcOrd="3" destOrd="0" parTransId="{A262AA1E-03AB-5747-A42B-5150ACBD67C5}" sibTransId="{B301BB7C-A8C3-6248-9CC0-2F79F3A200BA}"/>
    <dgm:cxn modelId="{A334D318-05FB-4C47-9A39-3C84620F3804}" srcId="{62E2E0C3-765D-1F4E-8C4E-08F076D1ED97}" destId="{6D3D8D7F-F698-9C43-BE1D-D810BD86BC10}" srcOrd="3" destOrd="0" parTransId="{D706E9C6-72F6-F04B-A7F0-23A12F4491F5}" sibTransId="{01587040-A93C-B743-B244-82B5919DF221}"/>
    <dgm:cxn modelId="{4B6293D5-55F4-504E-ACA6-EBA199E5381F}" srcId="{62E2E0C3-765D-1F4E-8C4E-08F076D1ED97}" destId="{441CFD3B-4C53-2D48-8B18-7BB807841D74}" srcOrd="2" destOrd="0" parTransId="{E141EE9F-E19D-8942-9707-AD9ECA8AB14A}" sibTransId="{A8A49A25-1E3C-E341-8ECC-66D8A7923827}"/>
    <dgm:cxn modelId="{57A9F80C-D532-174D-A019-08DBF5D2BB5E}" srcId="{62E2E0C3-765D-1F4E-8C4E-08F076D1ED97}" destId="{004163BF-5811-F344-8B15-2BC907ABCDE0}" srcOrd="1" destOrd="0" parTransId="{CEE0D0CA-E273-084D-A8BD-6303C9503F1F}" sibTransId="{8A1073EB-6E0E-F146-8519-2FAD56EFB90A}"/>
    <dgm:cxn modelId="{B38D156A-1A6B-E946-8355-F54E90801D83}" srcId="{62E2E0C3-765D-1F4E-8C4E-08F076D1ED97}" destId="{A1FBE3FF-335F-AA4E-9037-E7D1F13DFEF2}" srcOrd="4" destOrd="0" parTransId="{46B413E9-6ACB-1A40-9003-7E2ADF6EE53B}" sibTransId="{49A61C77-4953-B047-B101-92694F8A2F89}"/>
    <dgm:cxn modelId="{70CA04C3-A779-C446-BDFF-AF22FBC00A7B}" type="presOf" srcId="{5BA016CB-B76F-6941-938E-47A5CDEAE859}" destId="{7CB7DAC3-DEAA-2640-8635-0E35D216CC0D}" srcOrd="0" destOrd="0" presId="urn:microsoft.com/office/officeart/2005/8/layout/radial3"/>
    <dgm:cxn modelId="{92B9A300-4FF9-4446-A4B3-FC3706E8BFA9}" srcId="{62E2E0C3-765D-1F4E-8C4E-08F076D1ED97}" destId="{7FC3C0F3-B4AC-C645-95C0-6806D83EDF9B}" srcOrd="6" destOrd="0" parTransId="{ED7B9FA7-FCB4-9B4E-9942-82DA7668A53C}" sibTransId="{43FA53E2-1D85-F24C-9875-D2DDC1813017}"/>
    <dgm:cxn modelId="{877EA440-B826-3145-8D93-3A9714091623}" type="presOf" srcId="{149C1F29-F346-5D4E-995F-37A3D4589DCF}" destId="{E0FB6B0F-FF2F-0445-BF36-093ED8206AF5}" srcOrd="0" destOrd="0" presId="urn:microsoft.com/office/officeart/2005/8/layout/radial3"/>
    <dgm:cxn modelId="{D1CD150F-1D8B-534E-8215-0445346BEB20}" type="presOf" srcId="{62E2E0C3-765D-1F4E-8C4E-08F076D1ED97}" destId="{862C05D8-5813-3F46-83CA-455B5F39090A}" srcOrd="0" destOrd="0" presId="urn:microsoft.com/office/officeart/2005/8/layout/radial3"/>
    <dgm:cxn modelId="{1252E4D3-F0D7-F642-9CF8-67698A1868C0}" type="presOf" srcId="{2C9C3837-A7C5-534A-86A0-1AF15B1738F2}" destId="{379C76B6-9BC2-254E-98C7-8CCA82C30728}" srcOrd="0" destOrd="0" presId="urn:microsoft.com/office/officeart/2005/8/layout/radial3"/>
    <dgm:cxn modelId="{9C931A39-8D1C-F64D-8BBA-8B5736868044}" srcId="{62E2E0C3-765D-1F4E-8C4E-08F076D1ED97}" destId="{754073CD-3A69-1A46-BB42-EBE22E28C2D5}" srcOrd="5" destOrd="0" parTransId="{F020E98D-874E-F849-99F6-8A3E5C3EDCE4}" sibTransId="{241B3884-4510-F84E-B932-22E44A4364BC}"/>
    <dgm:cxn modelId="{3B07D27D-F495-634D-81CB-9EDC3D016C49}" srcId="{62E2E0C3-765D-1F4E-8C4E-08F076D1ED97}" destId="{149C1F29-F346-5D4E-995F-37A3D4589DCF}" srcOrd="0" destOrd="0" parTransId="{5885C422-4A17-1A41-88E2-651FB8996F7B}" sibTransId="{0D8CBD52-ABFA-B64F-9A87-F3DC4DB1C90B}"/>
    <dgm:cxn modelId="{70F9304E-E615-D943-AC42-53E29EAF7C1B}" srcId="{149C1F29-F346-5D4E-995F-37A3D4589DCF}" destId="{1BAFCFB3-6DA9-E340-8DE0-E6CC3BDF2AC5}" srcOrd="0" destOrd="0" parTransId="{9A4B970B-6E41-3F4A-B5E8-91BB1C50A250}" sibTransId="{249DD123-F0E7-804B-A757-BB2E32985065}"/>
    <dgm:cxn modelId="{9D8265A0-C3E4-564F-9982-E8F54BEA598E}" srcId="{149C1F29-F346-5D4E-995F-37A3D4589DCF}" destId="{5BA016CB-B76F-6941-938E-47A5CDEAE859}" srcOrd="4" destOrd="0" parTransId="{58EAA160-B2F5-D947-896D-CE9510B21E92}" sibTransId="{A216B9D5-51C9-AC49-87A1-10F578C5B647}"/>
    <dgm:cxn modelId="{0FD75D58-F491-964F-ACF1-D21C305B5430}" type="presOf" srcId="{1BAFCFB3-6DA9-E340-8DE0-E6CC3BDF2AC5}" destId="{E22BA4C3-AE55-F243-8F15-8611B53BC41C}" srcOrd="0" destOrd="0" presId="urn:microsoft.com/office/officeart/2005/8/layout/radial3"/>
    <dgm:cxn modelId="{6D325BFA-9C6A-C24E-940B-85B74FD772BE}" type="presOf" srcId="{CD2A7399-EFAC-C545-A376-9B601FC13308}" destId="{10EF73E3-FBB2-DC4A-912B-BACBEF834137}" srcOrd="0" destOrd="0" presId="urn:microsoft.com/office/officeart/2005/8/layout/radial3"/>
    <dgm:cxn modelId="{545734D4-D3F2-B74A-BBD6-F73D57DE10BF}" srcId="{149C1F29-F346-5D4E-995F-37A3D4589DCF}" destId="{2C9C3837-A7C5-534A-86A0-1AF15B1738F2}" srcOrd="5" destOrd="0" parTransId="{A48933FA-32F6-9943-9C31-F9E8C3066300}" sibTransId="{251314FD-10A0-204B-9584-EAB94500EC62}"/>
    <dgm:cxn modelId="{A291DA45-95FA-CB48-8A9C-434FE943D190}" type="presParOf" srcId="{862C05D8-5813-3F46-83CA-455B5F39090A}" destId="{34715532-086F-A542-982A-40B3E574B6D8}" srcOrd="0" destOrd="0" presId="urn:microsoft.com/office/officeart/2005/8/layout/radial3"/>
    <dgm:cxn modelId="{26F8A9E7-3A06-324C-AA09-036C407571B5}" type="presParOf" srcId="{34715532-086F-A542-982A-40B3E574B6D8}" destId="{E0FB6B0F-FF2F-0445-BF36-093ED8206AF5}" srcOrd="0" destOrd="0" presId="urn:microsoft.com/office/officeart/2005/8/layout/radial3"/>
    <dgm:cxn modelId="{F19C634C-096D-7E4E-B8ED-6A6948482CDF}" type="presParOf" srcId="{34715532-086F-A542-982A-40B3E574B6D8}" destId="{E22BA4C3-AE55-F243-8F15-8611B53BC41C}" srcOrd="1" destOrd="0" presId="urn:microsoft.com/office/officeart/2005/8/layout/radial3"/>
    <dgm:cxn modelId="{B555D022-DAD3-2549-B196-8ED9AA8FDBFA}" type="presParOf" srcId="{34715532-086F-A542-982A-40B3E574B6D8}" destId="{CAD75578-81F8-9C41-91B4-C0604ECECF19}" srcOrd="2" destOrd="0" presId="urn:microsoft.com/office/officeart/2005/8/layout/radial3"/>
    <dgm:cxn modelId="{CC4730CB-4777-FB45-B93E-610A69CF0A7C}" type="presParOf" srcId="{34715532-086F-A542-982A-40B3E574B6D8}" destId="{E1178292-32FA-FD4A-AEA0-C95B18EA0C08}" srcOrd="3" destOrd="0" presId="urn:microsoft.com/office/officeart/2005/8/layout/radial3"/>
    <dgm:cxn modelId="{7CABE69C-63EF-1F43-B259-066306A8544D}" type="presParOf" srcId="{34715532-086F-A542-982A-40B3E574B6D8}" destId="{10EF73E3-FBB2-DC4A-912B-BACBEF834137}" srcOrd="4" destOrd="0" presId="urn:microsoft.com/office/officeart/2005/8/layout/radial3"/>
    <dgm:cxn modelId="{2DC856AD-D9AA-7C41-B34D-C2732464E00B}" type="presParOf" srcId="{34715532-086F-A542-982A-40B3E574B6D8}" destId="{7CB7DAC3-DEAA-2640-8635-0E35D216CC0D}" srcOrd="5" destOrd="0" presId="urn:microsoft.com/office/officeart/2005/8/layout/radial3"/>
    <dgm:cxn modelId="{181C7DBA-AE40-1C4B-A3A0-8D2A7AF8A274}" type="presParOf" srcId="{34715532-086F-A542-982A-40B3E574B6D8}" destId="{379C76B6-9BC2-254E-98C7-8CCA82C3072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B6B0F-FF2F-0445-BF36-093ED8206AF5}">
      <dsp:nvSpPr>
        <dsp:cNvPr id="0" name=""/>
        <dsp:cNvSpPr/>
      </dsp:nvSpPr>
      <dsp:spPr>
        <a:xfrm>
          <a:off x="2934051" y="1036087"/>
          <a:ext cx="2581130" cy="2581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Hep</a:t>
          </a:r>
          <a:r>
            <a:rPr lang="en-US" sz="3500" kern="1200" dirty="0" smtClean="0"/>
            <a:t> </a:t>
          </a:r>
          <a:r>
            <a:rPr lang="en-US" sz="3500" kern="1200" smtClean="0"/>
            <a:t>B Coalitions</a:t>
          </a:r>
          <a:endParaRPr lang="en-US" sz="3500" kern="1200" dirty="0"/>
        </a:p>
      </dsp:txBody>
      <dsp:txXfrm>
        <a:off x="3312049" y="1414085"/>
        <a:ext cx="1825134" cy="1825134"/>
      </dsp:txXfrm>
    </dsp:sp>
    <dsp:sp modelId="{E22BA4C3-AE55-F243-8F15-8611B53BC41C}">
      <dsp:nvSpPr>
        <dsp:cNvPr id="0" name=""/>
        <dsp:cNvSpPr/>
      </dsp:nvSpPr>
      <dsp:spPr>
        <a:xfrm>
          <a:off x="3579334" y="460"/>
          <a:ext cx="1290565" cy="1290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CBOs/FBOs</a:t>
          </a:r>
          <a:endParaRPr lang="en-US" sz="1800" kern="1200" dirty="0"/>
        </a:p>
      </dsp:txBody>
      <dsp:txXfrm>
        <a:off x="3768333" y="189459"/>
        <a:ext cx="912567" cy="912567"/>
      </dsp:txXfrm>
    </dsp:sp>
    <dsp:sp modelId="{CAD75578-81F8-9C41-91B4-C0604ECECF19}">
      <dsp:nvSpPr>
        <dsp:cNvPr id="0" name=""/>
        <dsp:cNvSpPr/>
      </dsp:nvSpPr>
      <dsp:spPr>
        <a:xfrm>
          <a:off x="5035044" y="840915"/>
          <a:ext cx="1290565" cy="1290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Academic/Research Institution</a:t>
          </a:r>
          <a:endParaRPr lang="en-US" sz="1300" kern="1200" dirty="0"/>
        </a:p>
      </dsp:txBody>
      <dsp:txXfrm>
        <a:off x="5224043" y="1029914"/>
        <a:ext cx="912567" cy="912567"/>
      </dsp:txXfrm>
    </dsp:sp>
    <dsp:sp modelId="{E1178292-32FA-FD4A-AEA0-C95B18EA0C08}">
      <dsp:nvSpPr>
        <dsp:cNvPr id="0" name=""/>
        <dsp:cNvSpPr/>
      </dsp:nvSpPr>
      <dsp:spPr>
        <a:xfrm>
          <a:off x="5035044" y="2521824"/>
          <a:ext cx="1290565" cy="1290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Community Health Clinic/FQHCs</a:t>
          </a:r>
          <a:endParaRPr lang="en-US" sz="1300" kern="1200" dirty="0"/>
        </a:p>
      </dsp:txBody>
      <dsp:txXfrm>
        <a:off x="5224043" y="2710823"/>
        <a:ext cx="912567" cy="912567"/>
      </dsp:txXfrm>
    </dsp:sp>
    <dsp:sp modelId="{10EF73E3-FBB2-DC4A-912B-BACBEF834137}">
      <dsp:nvSpPr>
        <dsp:cNvPr id="0" name=""/>
        <dsp:cNvSpPr/>
      </dsp:nvSpPr>
      <dsp:spPr>
        <a:xfrm>
          <a:off x="3579334" y="3362279"/>
          <a:ext cx="1290565" cy="1290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Student Organization</a:t>
          </a:r>
          <a:endParaRPr lang="en-US" sz="1300" kern="1200" dirty="0"/>
        </a:p>
      </dsp:txBody>
      <dsp:txXfrm>
        <a:off x="3768333" y="3551278"/>
        <a:ext cx="912567" cy="912567"/>
      </dsp:txXfrm>
    </dsp:sp>
    <dsp:sp modelId="{7CB7DAC3-DEAA-2640-8635-0E35D216CC0D}">
      <dsp:nvSpPr>
        <dsp:cNvPr id="0" name=""/>
        <dsp:cNvSpPr/>
      </dsp:nvSpPr>
      <dsp:spPr>
        <a:xfrm>
          <a:off x="2123624" y="2521824"/>
          <a:ext cx="1290565" cy="1290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Business Community</a:t>
          </a:r>
          <a:endParaRPr lang="en-US" sz="1300" kern="1200" dirty="0"/>
        </a:p>
      </dsp:txBody>
      <dsp:txXfrm>
        <a:off x="2312623" y="2710823"/>
        <a:ext cx="912567" cy="912567"/>
      </dsp:txXfrm>
    </dsp:sp>
    <dsp:sp modelId="{379C76B6-9BC2-254E-98C7-8CCA82C30728}">
      <dsp:nvSpPr>
        <dsp:cNvPr id="0" name=""/>
        <dsp:cNvSpPr/>
      </dsp:nvSpPr>
      <dsp:spPr>
        <a:xfrm>
          <a:off x="2123624" y="840915"/>
          <a:ext cx="1290565" cy="1290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Local/State Health Department</a:t>
          </a:r>
          <a:endParaRPr lang="en-US" sz="1300" kern="1200" dirty="0"/>
        </a:p>
      </dsp:txBody>
      <dsp:txXfrm>
        <a:off x="2312623" y="1029914"/>
        <a:ext cx="912567" cy="91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6AF0-2F6D-C940-9F37-45488C4CF1D2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9927-82B8-FC44-A4F2-4E9A0468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landmark report published by the Institute of Medicine (IOM) in January 2010 recommended new policy, legislative, community and medical efforts to confront and control viral hepatitis and liver cancer.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May 2011, the U.S. Department of Health and Human Services released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Combating the Silent Epidemic of Viral Hepatitis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Viral Hepatitis Action Plan (VHAP) based on these recommendations, with a focus on addressing hepatitis B among Asian Americans and Pacific Islanders.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927-82B8-FC44-A4F2-4E9A046801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927-82B8-FC44-A4F2-4E9A046801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August 2012,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United convened a summit with its member coalitions and developed a draft strategic plan in response to the HHS action plan, and created a roadmap to address and mobilize efforts to combat hepatitis B at the community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927-82B8-FC44-A4F2-4E9A046801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Hep</a:t>
            </a:r>
            <a:r>
              <a:rPr lang="en-US" baseline="0" dirty="0" smtClean="0"/>
              <a:t> B United unique and sets it apart from how coalitions have traditionally been formed is that the focus has been on fostering hepatitis b interventions/developing programs in addition to policy advocacy. This chart highlights the focal areas around coalition capacity building: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Education and Training – media training, advocacy training, coalition building and topical areas like GIS mapping and data collection and IRB.</a:t>
            </a:r>
          </a:p>
          <a:p>
            <a:r>
              <a:rPr lang="en-US" baseline="0" dirty="0" smtClean="0"/>
              <a:t>Capacity Development – mini grants directed towards education and screening.</a:t>
            </a:r>
          </a:p>
          <a:p>
            <a:r>
              <a:rPr lang="en-US" baseline="0" dirty="0" smtClean="0"/>
              <a:t>Resource Dissemination – Know </a:t>
            </a:r>
            <a:r>
              <a:rPr lang="en-US" baseline="0" dirty="0" err="1" smtClean="0"/>
              <a:t>Hep</a:t>
            </a:r>
            <a:r>
              <a:rPr lang="en-US" baseline="0" dirty="0" smtClean="0"/>
              <a:t> B</a:t>
            </a:r>
          </a:p>
          <a:p>
            <a:r>
              <a:rPr lang="en-US" baseline="0" dirty="0" smtClean="0"/>
              <a:t>Technical assistance – Creating an online communications presence and Speakers Bureau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927-82B8-FC44-A4F2-4E9A046801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927-82B8-FC44-A4F2-4E9A046801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10/18/16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10/18/16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cid:image001.jpg@01CF8ECE.89331FF0" TargetMode="External"/><Relationship Id="rId7" Type="http://schemas.openxmlformats.org/officeDocument/2006/relationships/image" Target="../media/image25.png"/><Relationship Id="rId8" Type="http://schemas.openxmlformats.org/officeDocument/2006/relationships/image" Target="cid:image002.png@01CF8ECE.89331FF0" TargetMode="External"/><Relationship Id="rId9" Type="http://schemas.openxmlformats.org/officeDocument/2006/relationships/image" Target="../media/image26.jpeg"/><Relationship Id="rId10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epbunited" TargetMode="External"/><Relationship Id="rId4" Type="http://schemas.openxmlformats.org/officeDocument/2006/relationships/image" Target="../media/image29.png"/><Relationship Id="rId5" Type="http://schemas.openxmlformats.org/officeDocument/2006/relationships/hyperlink" Target="twitter.com%5CHepBUnited" TargetMode="External"/><Relationship Id="rId6" Type="http://schemas.openxmlformats.org/officeDocument/2006/relationships/image" Target="../media/image30.png"/><Relationship Id="rId7" Type="http://schemas.openxmlformats.org/officeDocument/2006/relationships/hyperlink" Target="instagram.com%5Chepbunited" TargetMode="External"/><Relationship Id="rId8" Type="http://schemas.openxmlformats.org/officeDocument/2006/relationships/image" Target="../media/image31.png"/><Relationship Id="rId9" Type="http://schemas.openxmlformats.org/officeDocument/2006/relationships/hyperlink" Target="http://www.youtube.com/hepbunited" TargetMode="External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moraras@hepb.org" TargetMode="External"/><Relationship Id="rId4" Type="http://schemas.openxmlformats.org/officeDocument/2006/relationships/hyperlink" Target="http://www.hepb.org" TargetMode="External"/><Relationship Id="rId5" Type="http://schemas.openxmlformats.org/officeDocument/2006/relationships/hyperlink" Target="http://www.hepbunited.org" TargetMode="External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BU Logo CMYK (without website)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412" y="304304"/>
            <a:ext cx="2390085" cy="101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306" y="4478258"/>
            <a:ext cx="830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Kate Moraras</a:t>
            </a:r>
          </a:p>
          <a:p>
            <a:pPr algn="ctr"/>
            <a:r>
              <a:rPr lang="en-US" sz="2000" dirty="0" smtClean="0"/>
              <a:t>SF </a:t>
            </a:r>
            <a:r>
              <a:rPr lang="en-US" sz="2000" dirty="0" err="1" smtClean="0"/>
              <a:t>Hep</a:t>
            </a:r>
            <a:r>
              <a:rPr lang="en-US" sz="2000" dirty="0" smtClean="0"/>
              <a:t> B Free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Annual Viral Hepatitis Summit</a:t>
            </a:r>
          </a:p>
          <a:p>
            <a:pPr algn="ctr"/>
            <a:r>
              <a:rPr lang="en-US" sz="2000" dirty="0" smtClean="0"/>
              <a:t>October19, 2016</a:t>
            </a:r>
            <a:endParaRPr lang="en-US" sz="2000" dirty="0"/>
          </a:p>
          <a:p>
            <a:pPr algn="ctr"/>
            <a:endParaRPr lang="en-US" sz="2000" dirty="0" smtClean="0">
              <a:latin typeface="+mj-lt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38" y="304304"/>
            <a:ext cx="3160079" cy="9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918" y="2032000"/>
            <a:ext cx="784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Hep</a:t>
            </a:r>
            <a:r>
              <a:rPr lang="en-US" sz="3600" dirty="0" smtClean="0"/>
              <a:t> B United: Building a National Voice to Address Hepatitis 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161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5409" y="1589566"/>
            <a:ext cx="4467765" cy="511161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000" dirty="0"/>
              <a:t>Best Practices in Community-Based HBV Screening</a:t>
            </a:r>
          </a:p>
          <a:p>
            <a:pPr>
              <a:buFont typeface="Wingdings" charset="2"/>
              <a:buChar char="v"/>
            </a:pPr>
            <a:r>
              <a:rPr lang="en-US" sz="2000" dirty="0"/>
              <a:t>HBV Healthcare Provider Knowledge &amp; Screening Practices</a:t>
            </a:r>
          </a:p>
          <a:p>
            <a:pPr>
              <a:buFont typeface="Wingdings" charset="2"/>
              <a:buChar char="v"/>
            </a:pPr>
            <a:r>
              <a:rPr lang="en-US" sz="2000" dirty="0"/>
              <a:t>Get to Know Hepatitis B: the KHB Campaign</a:t>
            </a:r>
          </a:p>
          <a:p>
            <a:pPr>
              <a:buFont typeface="Wingdings" charset="2"/>
              <a:buChar char="v"/>
            </a:pPr>
            <a:r>
              <a:rPr lang="en-US" sz="2000" dirty="0"/>
              <a:t>National Strategies to Combat Viral Hepatitis</a:t>
            </a:r>
          </a:p>
          <a:p>
            <a:pPr>
              <a:buFont typeface="Wingdings" charset="2"/>
              <a:buChar char="v"/>
            </a:pPr>
            <a:r>
              <a:rPr lang="en-US" sz="2000" dirty="0"/>
              <a:t>Building &amp; Maintaining HBV Community Coalitions</a:t>
            </a:r>
          </a:p>
          <a:p>
            <a:pPr>
              <a:buFont typeface="Wingdings" charset="2"/>
              <a:buChar char="v"/>
            </a:pPr>
            <a:r>
              <a:rPr lang="en-US" sz="2000" dirty="0"/>
              <a:t>HBV Data Collection &amp; Management</a:t>
            </a:r>
          </a:p>
          <a:p>
            <a:pPr>
              <a:buFont typeface="Wingdings" charset="2"/>
              <a:buChar char="v"/>
            </a:pPr>
            <a:r>
              <a:rPr lang="en-US" sz="2000" dirty="0"/>
              <a:t>Reducing Perinatal HBV Transmission</a:t>
            </a:r>
          </a:p>
          <a:p>
            <a:pPr>
              <a:buFont typeface="Wingdings" charset="2"/>
              <a:buChar char="v"/>
            </a:pPr>
            <a:r>
              <a:rPr lang="en-US" sz="2000" dirty="0"/>
              <a:t>Using Ethnic Media to Increase HBV Awareness &amp; Education</a:t>
            </a:r>
          </a:p>
          <a:p>
            <a:endParaRPr lang="en-US" sz="2000" dirty="0"/>
          </a:p>
        </p:txBody>
      </p:sp>
      <p:pic>
        <p:nvPicPr>
          <p:cNvPr id="9" name="Content Placeholder 8" descr="1898063_473907666069728_895903715_n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r="26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547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HBU Peer-to-Peer Mentoring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oster </a:t>
            </a:r>
            <a:r>
              <a:rPr lang="en-US" dirty="0"/>
              <a:t>relationships among community coalition partners with national and federal partners, improve skills, and enhance the sharing of best practices across the </a:t>
            </a:r>
            <a:r>
              <a:rPr lang="en-US" dirty="0" smtClean="0"/>
              <a:t>HBU coalition</a:t>
            </a:r>
          </a:p>
          <a:p>
            <a:r>
              <a:rPr lang="en-US" dirty="0" smtClean="0"/>
              <a:t>Site Visits &amp; Strategic Planning (9-12 months)</a:t>
            </a:r>
          </a:p>
          <a:p>
            <a:r>
              <a:rPr lang="en-US" dirty="0" smtClean="0"/>
              <a:t>2014 Matches: </a:t>
            </a:r>
          </a:p>
          <a:p>
            <a:pPr lvl="1"/>
            <a:r>
              <a:rPr lang="en-US" dirty="0" smtClean="0"/>
              <a:t>HBU Philadelphia &amp; </a:t>
            </a:r>
            <a:r>
              <a:rPr lang="en-US" b="1" dirty="0" smtClean="0">
                <a:solidFill>
                  <a:srgbClr val="94C600"/>
                </a:solidFill>
              </a:rPr>
              <a:t>New Jersey Hepatitis B Coalition</a:t>
            </a:r>
          </a:p>
          <a:p>
            <a:pPr lvl="1"/>
            <a:r>
              <a:rPr lang="en-US" dirty="0" smtClean="0"/>
              <a:t>HBI-DC &amp; </a:t>
            </a:r>
            <a:r>
              <a:rPr lang="en-US" b="1" dirty="0" err="1" smtClean="0">
                <a:solidFill>
                  <a:schemeClr val="accent1"/>
                </a:solidFill>
              </a:rPr>
              <a:t>Hep</a:t>
            </a:r>
            <a:r>
              <a:rPr lang="en-US" b="1" dirty="0" smtClean="0">
                <a:solidFill>
                  <a:schemeClr val="accent1"/>
                </a:solidFill>
              </a:rPr>
              <a:t> B United Twin Cities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9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HBU Mini-Grants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405" y="1612011"/>
            <a:ext cx="8363190" cy="452208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$ </a:t>
            </a:r>
            <a:r>
              <a:rPr lang="en-US" sz="2400" dirty="0" smtClean="0"/>
              <a:t>75K - $80K annually </a:t>
            </a:r>
            <a:r>
              <a:rPr lang="en-US" sz="2400" dirty="0"/>
              <a:t>in </a:t>
            </a:r>
            <a:r>
              <a:rPr lang="en-US" sz="2400" dirty="0" smtClean="0"/>
              <a:t>seed funding to 8-10 organizations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Enhance </a:t>
            </a:r>
            <a:r>
              <a:rPr lang="en-US" sz="2400" dirty="0"/>
              <a:t>the capacity of </a:t>
            </a:r>
            <a:r>
              <a:rPr lang="en-US" sz="2400" dirty="0" smtClean="0"/>
              <a:t>HBU coalition </a:t>
            </a:r>
            <a:r>
              <a:rPr lang="en-US" sz="2400" dirty="0"/>
              <a:t>partners to conduct HBV education, testing and linkage to </a:t>
            </a:r>
            <a:r>
              <a:rPr lang="en-US" sz="2400" dirty="0" smtClean="0"/>
              <a:t>care with projects focused on: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/>
              <a:t>Outreach and screening new AAPI communities 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/>
              <a:t>Local Coalition Building and Sustainment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/>
              <a:t>Awareness/Media Engagement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/>
              <a:t>HBV Data Management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/>
              <a:t>Youth Engagement</a:t>
            </a:r>
          </a:p>
          <a:p>
            <a:pPr lvl="1">
              <a:buFont typeface="Wingdings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338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Prioritizing Hepatitis B and Developing a Grassroots Movement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4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AAPI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41" y="147592"/>
            <a:ext cx="1030883" cy="1026551"/>
          </a:xfrm>
          <a:prstGeom prst="rect">
            <a:avLst/>
          </a:prstGeom>
        </p:spPr>
      </p:pic>
      <p:pic>
        <p:nvPicPr>
          <p:cNvPr id="7" name="Picture 6" descr="CHIPO Logo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801" y="61748"/>
            <a:ext cx="1249274" cy="1235743"/>
          </a:xfrm>
          <a:prstGeom prst="rect">
            <a:avLst/>
          </a:prstGeom>
        </p:spPr>
      </p:pic>
      <p:pic>
        <p:nvPicPr>
          <p:cNvPr id="8" name="Picture 7" descr="Task Force logo 201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940" y="61748"/>
            <a:ext cx="1097067" cy="1165207"/>
          </a:xfrm>
          <a:prstGeom prst="rect">
            <a:avLst/>
          </a:prstGeom>
        </p:spPr>
      </p:pic>
      <p:pic>
        <p:nvPicPr>
          <p:cNvPr id="13" name="Picture 12" descr="cid:image001.jpg@01CF8ECE.89331FF0"/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141" y="0"/>
            <a:ext cx="1513692" cy="11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id:image002.png@01CF8ECE.89331FF0"/>
          <p:cNvPicPr/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604" y="363556"/>
            <a:ext cx="24384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1082559_676040239189802_8815329826179792201_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551" y="1673411"/>
            <a:ext cx="2794000" cy="2794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7278" y="1556077"/>
            <a:ext cx="655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National Advocacy Coalition </a:t>
            </a:r>
            <a:r>
              <a:rPr lang="en-US" sz="2400" dirty="0" smtClean="0"/>
              <a:t>Collaborations</a:t>
            </a:r>
            <a:endParaRPr lang="en-US" sz="2400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>
          <a:xfrm>
            <a:off x="283941" y="2166893"/>
            <a:ext cx="4422530" cy="424287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Congressional Viral Hepatitis Testing Days </a:t>
            </a:r>
            <a:endParaRPr lang="en-US" sz="2600" dirty="0"/>
          </a:p>
          <a:p>
            <a:r>
              <a:rPr lang="en-US" sz="2600" dirty="0"/>
              <a:t>Congressional Hepatitis Briefings</a:t>
            </a:r>
          </a:p>
          <a:p>
            <a:r>
              <a:rPr lang="en-US" sz="2600" dirty="0"/>
              <a:t>White House World Hepatitis Day </a:t>
            </a:r>
            <a:r>
              <a:rPr lang="en-US" sz="2600" dirty="0" smtClean="0"/>
              <a:t>Observance</a:t>
            </a:r>
          </a:p>
          <a:p>
            <a:r>
              <a:rPr lang="en-US" sz="2600" dirty="0" smtClean="0"/>
              <a:t>Hepatitis </a:t>
            </a:r>
            <a:r>
              <a:rPr lang="en-US" sz="2600" dirty="0"/>
              <a:t>on the Hill </a:t>
            </a:r>
            <a:r>
              <a:rPr lang="en-US" sz="2600" dirty="0" smtClean="0"/>
              <a:t>(HAP, HBU, NVHR)</a:t>
            </a:r>
          </a:p>
          <a:p>
            <a:r>
              <a:rPr lang="en-US" sz="2600" dirty="0" smtClean="0"/>
              <a:t>HBU Summit &amp; Advocacy Day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24" name="Picture 23" descr="11800309_750085545118604_6475584128374307988_n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706" y="4706470"/>
            <a:ext cx="2980765" cy="19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7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Hepatitis B Policy Priorities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960118"/>
              </p:ext>
            </p:extLst>
          </p:nvPr>
        </p:nvGraphicFramePr>
        <p:xfrm>
          <a:off x="298824" y="1867646"/>
          <a:ext cx="8348269" cy="45719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48269"/>
              </a:tblGrid>
              <a:tr h="811161"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Advocate for increased prioritization of hepatitis B at the federal and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</a:rPr>
                        <a:t> state levels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87439" marR="87439"/>
                </a:tc>
              </a:tr>
              <a:tr h="3760838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dirty="0" smtClean="0"/>
                        <a:t>Increase access to hepatitis B screening and care (implement USPSTF HBV</a:t>
                      </a:r>
                      <a:r>
                        <a:rPr lang="en-US" baseline="0" dirty="0" smtClean="0"/>
                        <a:t> screening guidelines)</a:t>
                      </a:r>
                      <a:endParaRPr lang="en-US" dirty="0" smtClean="0"/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dirty="0" smtClean="0"/>
                        <a:t>Prioritize</a:t>
                      </a:r>
                      <a:r>
                        <a:rPr lang="en-US" baseline="0" dirty="0" smtClean="0"/>
                        <a:t> the goal to eliminate perinatal HBV transmission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baseline="0" dirty="0" smtClean="0"/>
                        <a:t>Increase federal funding for hepatitis B research, screening, vaccination, and linkage to care programs and liver cancer research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baseline="0" dirty="0" smtClean="0"/>
                        <a:t>Increase adult HBV vaccinations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baseline="0" dirty="0" smtClean="0"/>
                        <a:t>Strengthen surveillance to monitor chronic hepatitis B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baseline="0" dirty="0" smtClean="0"/>
                        <a:t>Address and decrease HBV-related discrimination</a:t>
                      </a:r>
                    </a:p>
                  </a:txBody>
                  <a:tcPr marL="87439" marR="87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84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Storytelling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4001" y="1643529"/>
            <a:ext cx="82176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HBF collaboration with </a:t>
            </a:r>
            <a:r>
              <a:rPr lang="en-US" sz="2400" dirty="0" err="1" smtClean="0"/>
              <a:t>StoryCenter</a:t>
            </a:r>
            <a:r>
              <a:rPr lang="en-US" sz="2400" dirty="0" smtClean="0"/>
              <a:t> on a digital storytelling project -- make </a:t>
            </a:r>
            <a:r>
              <a:rPr lang="en-US" sz="2400" dirty="0"/>
              <a:t>the real voices of every-day people living </a:t>
            </a:r>
            <a:r>
              <a:rPr lang="en-US" sz="2400" dirty="0" smtClean="0"/>
              <a:t>with/affected </a:t>
            </a:r>
            <a:r>
              <a:rPr lang="en-US" sz="2400" dirty="0"/>
              <a:t>by hepatitis B a key ingredient of our prevention and advocacy </a:t>
            </a:r>
            <a:r>
              <a:rPr lang="en-US" sz="2400" dirty="0" smtClean="0"/>
              <a:t>efforts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4-Day Digital Storytelling Workshop (Jan 2017) to share stories, build relationships, identify strategies for publicly sharing stories 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Raise awareness, reduce stigma/discrimination, and develop hepatitis B champions!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06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 a </a:t>
            </a:r>
            <a:r>
              <a:rPr lang="en-US" dirty="0" err="1"/>
              <a:t>H</a:t>
            </a:r>
            <a:r>
              <a:rPr lang="en-US" dirty="0" err="1" smtClean="0"/>
              <a:t>ep</a:t>
            </a:r>
            <a:r>
              <a:rPr lang="en-US" dirty="0" smtClean="0"/>
              <a:t> B Advocate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Develop a grassroots HBV movement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Identify community champions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Identify Congressional champions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Determine opportunities for national advocacy campaigns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Build partnerships with allied groups &amp; coalitions (intersections of hepatitis B/liver cancer)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50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61" y="200042"/>
            <a:ext cx="8045287" cy="1023917"/>
          </a:xfrm>
        </p:spPr>
        <p:txBody>
          <a:bodyPr/>
          <a:lstStyle/>
          <a:p>
            <a:r>
              <a:rPr lang="en-US" dirty="0" smtClean="0"/>
              <a:t>Connect with Us! </a:t>
            </a:r>
            <a:r>
              <a:rPr lang="en-US" dirty="0" err="1" smtClean="0"/>
              <a:t>HepBUnited.org</a:t>
            </a:r>
            <a:endParaRPr lang="en-US" sz="2400" b="1" dirty="0"/>
          </a:p>
        </p:txBody>
      </p:sp>
      <p:pic>
        <p:nvPicPr>
          <p:cNvPr id="3" name="Picture 2" descr="HBU screenshot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21" y="1721013"/>
            <a:ext cx="6756253" cy="4241303"/>
          </a:xfrm>
          <a:prstGeom prst="rect">
            <a:avLst/>
          </a:prstGeom>
        </p:spPr>
      </p:pic>
      <p:pic>
        <p:nvPicPr>
          <p:cNvPr id="5" name="Picture 4" descr="color-facebook-128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3" y="2815093"/>
            <a:ext cx="780289" cy="780289"/>
          </a:xfrm>
          <a:prstGeom prst="rect">
            <a:avLst/>
          </a:prstGeom>
        </p:spPr>
      </p:pic>
      <p:pic>
        <p:nvPicPr>
          <p:cNvPr id="6" name="Picture 5" descr="color-twitter-128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37" y="2815093"/>
            <a:ext cx="826188" cy="826188"/>
          </a:xfrm>
          <a:prstGeom prst="rect">
            <a:avLst/>
          </a:prstGeom>
        </p:spPr>
      </p:pic>
      <p:pic>
        <p:nvPicPr>
          <p:cNvPr id="7" name="Picture 6" descr="color-instagram-128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1" y="3931970"/>
            <a:ext cx="808121" cy="808121"/>
          </a:xfrm>
          <a:prstGeom prst="rect">
            <a:avLst/>
          </a:prstGeom>
        </p:spPr>
      </p:pic>
      <p:pic>
        <p:nvPicPr>
          <p:cNvPr id="8" name="Picture 7" descr="color-youtube-128.png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37" y="3887028"/>
            <a:ext cx="853063" cy="8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BU Logo CMYK (without website)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69" y="626071"/>
            <a:ext cx="1837724" cy="7783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0236" y="2743200"/>
            <a:ext cx="7284478" cy="2560918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Kate Moraras</a:t>
            </a:r>
          </a:p>
          <a:p>
            <a:r>
              <a:rPr lang="en-US" sz="2000" dirty="0" smtClean="0"/>
              <a:t>Director, </a:t>
            </a:r>
            <a:r>
              <a:rPr lang="en-US" sz="2000" dirty="0" err="1" smtClean="0"/>
              <a:t>Hep</a:t>
            </a:r>
            <a:r>
              <a:rPr lang="en-US" sz="2000" dirty="0" smtClean="0"/>
              <a:t> B United</a:t>
            </a:r>
          </a:p>
          <a:p>
            <a:r>
              <a:rPr lang="en-US" sz="2000" dirty="0" smtClean="0"/>
              <a:t>E-mail: </a:t>
            </a:r>
            <a:r>
              <a:rPr lang="en-US" sz="2000" dirty="0" smtClean="0">
                <a:hlinkClick r:id="rId3"/>
              </a:rPr>
              <a:t>kate.moraras@hepb.org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4"/>
              </a:rPr>
              <a:t>www.hepb.org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www.hepbunited.org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93" y="626071"/>
            <a:ext cx="2894912" cy="83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84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The Growing Momentum to Address Hepatitis in the U.S.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96897" y="1603061"/>
            <a:ext cx="5662182" cy="487666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500" b="1" dirty="0"/>
              <a:t>2010</a:t>
            </a:r>
            <a:r>
              <a:rPr lang="en-US" sz="2500" dirty="0"/>
              <a:t> </a:t>
            </a:r>
            <a:r>
              <a:rPr lang="en-US" sz="2500" dirty="0" smtClean="0"/>
              <a:t>– </a:t>
            </a:r>
            <a:r>
              <a:rPr lang="en-US" sz="2500" dirty="0"/>
              <a:t>L</a:t>
            </a:r>
            <a:r>
              <a:rPr lang="en-US" sz="2500" dirty="0" smtClean="0"/>
              <a:t>andmark Institute </a:t>
            </a:r>
            <a:r>
              <a:rPr lang="en-US" sz="2500" dirty="0"/>
              <a:t>of Medicine </a:t>
            </a:r>
            <a:r>
              <a:rPr lang="en-US" sz="2500" dirty="0" smtClean="0"/>
              <a:t>Report </a:t>
            </a:r>
          </a:p>
          <a:p>
            <a:pPr marL="0" indent="0">
              <a:buNone/>
            </a:pPr>
            <a:endParaRPr lang="en-US" sz="2500" b="1" dirty="0" smtClean="0"/>
          </a:p>
          <a:p>
            <a:r>
              <a:rPr lang="en-US" sz="2500" b="1" dirty="0" smtClean="0"/>
              <a:t>2011 - </a:t>
            </a:r>
            <a:r>
              <a:rPr lang="en-US" sz="2500" dirty="0" smtClean="0"/>
              <a:t>HHS Combating the Silent Epidemic of Viral Hepatitis: Action Plan for the Prevention, Care and Treatment of Viral Hepatitis</a:t>
            </a:r>
          </a:p>
          <a:p>
            <a:pPr marL="0" indent="0">
              <a:buNone/>
            </a:pPr>
            <a:endParaRPr lang="en-US" sz="2500" b="1" dirty="0" smtClean="0"/>
          </a:p>
          <a:p>
            <a:r>
              <a:rPr lang="en-US" sz="2500" b="1" dirty="0" smtClean="0"/>
              <a:t>2012</a:t>
            </a:r>
            <a:r>
              <a:rPr lang="en-US" sz="2500" dirty="0" smtClean="0"/>
              <a:t> – Hepatitis B Foundation &amp; Association </a:t>
            </a:r>
            <a:r>
              <a:rPr lang="en-US" sz="2500" dirty="0"/>
              <a:t>of Asian Pacific Community Health </a:t>
            </a:r>
            <a:r>
              <a:rPr lang="en-US" sz="2500" dirty="0" smtClean="0"/>
              <a:t>Organizations </a:t>
            </a:r>
            <a:r>
              <a:rPr lang="en-US" sz="2500" dirty="0"/>
              <a:t>(AAPCHO) </a:t>
            </a:r>
            <a:r>
              <a:rPr lang="en-US" sz="2500" dirty="0" smtClean="0"/>
              <a:t>developed </a:t>
            </a:r>
            <a:r>
              <a:rPr lang="en-US" sz="2500" b="1" dirty="0" err="1" smtClean="0"/>
              <a:t>Hep</a:t>
            </a:r>
            <a:r>
              <a:rPr lang="en-US" sz="2500" b="1" dirty="0" smtClean="0"/>
              <a:t> B </a:t>
            </a:r>
            <a:r>
              <a:rPr lang="en-US" sz="2500" b="1" dirty="0"/>
              <a:t>United </a:t>
            </a:r>
            <a:r>
              <a:rPr lang="en-US" sz="2500" dirty="0"/>
              <a:t>with the help of the HHS Office of Minority Health.</a:t>
            </a:r>
          </a:p>
          <a:p>
            <a:pPr lvl="1"/>
            <a:r>
              <a:rPr lang="en-US" sz="2500" b="1" dirty="0"/>
              <a:t>Purpose: </a:t>
            </a:r>
            <a:r>
              <a:rPr lang="en-US" sz="2500" dirty="0"/>
              <a:t>Elevating the profile of hepatitis B</a:t>
            </a:r>
          </a:p>
          <a:p>
            <a:endParaRPr lang="en-US" dirty="0"/>
          </a:p>
        </p:txBody>
      </p:sp>
      <p:pic>
        <p:nvPicPr>
          <p:cNvPr id="9" name="Content Placeholder 8" descr="12793-0309146283-minicov 2.gif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54" b="4715"/>
          <a:stretch/>
        </p:blipFill>
        <p:spPr>
          <a:xfrm>
            <a:off x="6107527" y="1589566"/>
            <a:ext cx="1948315" cy="245182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540805"/>
            <a:ext cx="5982598" cy="3030626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10" name="Picture 9" descr="vhap-action-plan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082" y="3765534"/>
            <a:ext cx="1879600" cy="25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B United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02364" y="1745168"/>
            <a:ext cx="4135951" cy="4930829"/>
          </a:xfrm>
        </p:spPr>
        <p:txBody>
          <a:bodyPr>
            <a:noAutofit/>
          </a:bodyPr>
          <a:lstStyle/>
          <a:p>
            <a:r>
              <a:rPr lang="en-US" sz="1900" dirty="0"/>
              <a:t>3</a:t>
            </a:r>
            <a:r>
              <a:rPr lang="en-US" sz="1900" dirty="0" smtClean="0"/>
              <a:t>0+ local coalitions &amp; natl. organizations that focus on the Asian American, Native Hawaiian &amp; Pacific Islander (AA&amp;NHPI) communities.</a:t>
            </a:r>
          </a:p>
          <a:p>
            <a:r>
              <a:rPr lang="en-US" sz="1900" dirty="0" smtClean="0"/>
              <a:t>Support and leverage successes of coalitions to:</a:t>
            </a:r>
          </a:p>
          <a:p>
            <a:pPr lvl="1"/>
            <a:r>
              <a:rPr lang="en-US" sz="1900" b="1" dirty="0" smtClean="0"/>
              <a:t>Increase</a:t>
            </a:r>
            <a:r>
              <a:rPr lang="en-US" sz="1900" dirty="0" smtClean="0"/>
              <a:t> hepatitis B </a:t>
            </a:r>
            <a:r>
              <a:rPr lang="en-US" sz="1900" b="1" dirty="0" smtClean="0"/>
              <a:t>awareness</a:t>
            </a:r>
            <a:r>
              <a:rPr lang="en-US" sz="1900" dirty="0" smtClean="0"/>
              <a:t>, </a:t>
            </a:r>
            <a:r>
              <a:rPr lang="en-US" sz="1900" b="1" dirty="0" smtClean="0"/>
              <a:t>screening</a:t>
            </a:r>
            <a:r>
              <a:rPr lang="en-US" sz="1900" dirty="0" smtClean="0"/>
              <a:t>, </a:t>
            </a:r>
            <a:r>
              <a:rPr lang="en-US" sz="1900" b="1" dirty="0" smtClean="0"/>
              <a:t>vaccination</a:t>
            </a:r>
            <a:r>
              <a:rPr lang="en-US" sz="1900" dirty="0" smtClean="0"/>
              <a:t>, and </a:t>
            </a:r>
            <a:r>
              <a:rPr lang="en-US" sz="1900" b="1" dirty="0" smtClean="0"/>
              <a:t>linkage-to-care</a:t>
            </a:r>
            <a:r>
              <a:rPr lang="en-US" sz="1900" dirty="0" smtClean="0"/>
              <a:t> for all Americans, but with a special focus on AA&amp;NHOPIs, who face disproportionate infection rates</a:t>
            </a:r>
            <a:endParaRPr lang="en-US" sz="1900" b="1" dirty="0" smtClean="0"/>
          </a:p>
          <a:p>
            <a:pPr lvl="1"/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7" name="Picture 6" descr="HepBUnitedT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68" y="5495493"/>
            <a:ext cx="1703872" cy="937774"/>
          </a:xfrm>
          <a:prstGeom prst="rect">
            <a:avLst/>
          </a:prstGeom>
        </p:spPr>
      </p:pic>
      <p:pic>
        <p:nvPicPr>
          <p:cNvPr id="3" name="Picture 2" descr="map 9-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11" y="2160589"/>
            <a:ext cx="4377029" cy="24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Hep B United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Raise the profile</a:t>
            </a:r>
            <a:r>
              <a:rPr lang="en-US" dirty="0" smtClean="0"/>
              <a:t> of hepatitis B and liver cancer as an urgent public health issue.</a:t>
            </a:r>
          </a:p>
          <a:p>
            <a:r>
              <a:rPr lang="en-US" b="1" dirty="0" smtClean="0"/>
              <a:t>Increase hepatitis B testing and vaccination</a:t>
            </a:r>
            <a:r>
              <a:rPr lang="en-US" dirty="0" smtClean="0"/>
              <a:t>, particularly among AA&amp;NHOPI communities at higher risk.</a:t>
            </a:r>
          </a:p>
          <a:p>
            <a:r>
              <a:rPr lang="en-US" b="1" dirty="0" smtClean="0"/>
              <a:t>Improve access to care and treatment</a:t>
            </a:r>
            <a:r>
              <a:rPr lang="en-US" dirty="0" smtClean="0"/>
              <a:t> for individuals living with hepatitis B to prevent end-stage liver disease and liver 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“Coalition of Coalitions”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5199529" y="2853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98734660"/>
              </p:ext>
            </p:extLst>
          </p:nvPr>
        </p:nvGraphicFramePr>
        <p:xfrm>
          <a:off x="313766" y="1816223"/>
          <a:ext cx="8449234" cy="465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602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Hepatitis B Community Platform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0374" y="1752600"/>
            <a:ext cx="2039426" cy="4799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Educating Providers and Communities to Reduce Health Disparities</a:t>
            </a:r>
          </a:p>
          <a:p>
            <a:r>
              <a:rPr lang="en-US" dirty="0"/>
              <a:t>Improving Testing and Linkage to Care to Prevent Hepatitis B-related Liver Disease and Cancer</a:t>
            </a:r>
          </a:p>
          <a:p>
            <a:r>
              <a:rPr lang="en-US" dirty="0"/>
              <a:t>Eliminate Perinatal Transmission</a:t>
            </a:r>
          </a:p>
          <a:p>
            <a:r>
              <a:rPr lang="en-US" dirty="0" smtClean="0"/>
              <a:t>Strengthen </a:t>
            </a:r>
            <a:r>
              <a:rPr lang="en-US" dirty="0"/>
              <a:t>Surveillance to Detect Viral Hepatitis Transmission and Disease 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64" y="4332662"/>
            <a:ext cx="3361766" cy="2219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396" y="3724057"/>
            <a:ext cx="3107404" cy="2013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Hep</a:t>
            </a:r>
            <a:r>
              <a:rPr lang="en-US" dirty="0" smtClean="0"/>
              <a:t> B Community Strategic Plan</a:t>
            </a:r>
          </a:p>
          <a:p>
            <a:r>
              <a:rPr lang="en-US" dirty="0" smtClean="0"/>
              <a:t>Response to HHS VHAP: Opportunities for Federal-Community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5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Vertical Title 37"/>
          <p:cNvSpPr>
            <a:spLocks noGrp="1"/>
          </p:cNvSpPr>
          <p:nvPr>
            <p:ph type="title"/>
          </p:nvPr>
        </p:nvSpPr>
        <p:spPr>
          <a:xfrm>
            <a:off x="495300" y="279400"/>
            <a:ext cx="8153400" cy="12573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Coalition Building – HBU &amp; CDC Partnership</a:t>
            </a:r>
            <a:br>
              <a:rPr lang="en-US" sz="3800" dirty="0" smtClean="0"/>
            </a:br>
            <a:endParaRPr lang="en-US" sz="38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035029" y="20815011"/>
            <a:ext cx="9556732" cy="10041295"/>
            <a:chOff x="566" y="1365"/>
            <a:chExt cx="9225" cy="855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38" y="8736"/>
              <a:ext cx="3728" cy="11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Technical Assistance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Improve social media and overall technology usage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69" y="1365"/>
              <a:ext cx="3831" cy="14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Education and Training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Improve ability to manage, grow and sustain local coalitions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99" y="3529"/>
              <a:ext cx="3767" cy="18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Capacity Development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Conduct/evaluate community-based HBV screening using best practices; collect, manage and share HBV-related data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66" y="5921"/>
              <a:ext cx="3728" cy="19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Resource Dissemination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Enhance usage of linguistically and culturally competent materials, primarily those within the Know Hepatitis B campaign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177" y="4207"/>
              <a:ext cx="3614" cy="23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Peer-to-Peer Mentoring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Conference Calls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Mini-Grants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Webinars, Video Chats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In-Person Summits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ffectLst/>
                  <a:latin typeface="Calibri"/>
                  <a:ea typeface="ＭＳ 明朝"/>
                  <a:cs typeface="Times New Roman"/>
                </a:rPr>
                <a:t>Toolkits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2346" y="2844"/>
              <a:ext cx="0" cy="57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>
              <a:off x="2371" y="5396"/>
              <a:ext cx="0" cy="46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2430" y="8049"/>
              <a:ext cx="0" cy="53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057" y="5520"/>
              <a:ext cx="948" cy="143"/>
            </a:xfrm>
            <a:prstGeom prst="leftArrow">
              <a:avLst>
                <a:gd name="adj1" fmla="val 50000"/>
                <a:gd name="adj2" fmla="val 16573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4695" y="1365"/>
              <a:ext cx="195" cy="8555"/>
            </a:xfrm>
            <a:prstGeom prst="rightBrace">
              <a:avLst>
                <a:gd name="adj1" fmla="val 278120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8187429" y="20967411"/>
            <a:ext cx="9556732" cy="10041295"/>
            <a:chOff x="566" y="1365"/>
            <a:chExt cx="9225" cy="8555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638" y="8736"/>
              <a:ext cx="3728" cy="11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Technical Assistance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Improve social media and overall technology usage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69" y="1365"/>
              <a:ext cx="3831" cy="14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Education and Training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Improve ability to manage, grow and sustain local coalitions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599" y="3529"/>
              <a:ext cx="3767" cy="18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Capacity Development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Conduct/evaluate community-based HBV screening using best practices; collect, manage and share HBV-related data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66" y="5921"/>
              <a:ext cx="3728" cy="19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Resource Dissemination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libri"/>
                  <a:ea typeface="ＭＳ 明朝"/>
                  <a:cs typeface="Times New Roman"/>
                </a:rPr>
                <a:t>Enhance usage of linguistically and culturally competent materials, primarily those within the Know Hepatitis B campaign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6177" y="4207"/>
              <a:ext cx="3614" cy="23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Peer-to-Peer Mentoring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Conference Calls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Mini-Grants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Webinars, Video Chats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/>
                  <a:ea typeface="ＭＳ 明朝"/>
                  <a:cs typeface="Times New Roman"/>
                </a:rPr>
                <a:t>In-Person Summits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ffectLst/>
                  <a:latin typeface="Calibri"/>
                  <a:ea typeface="ＭＳ 明朝"/>
                  <a:cs typeface="Times New Roman"/>
                </a:rPr>
                <a:t>Toolkits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cxnSp>
          <p:nvCxnSpPr>
            <p:cNvPr id="21" name="AutoShape 8"/>
            <p:cNvCxnSpPr>
              <a:cxnSpLocks noChangeShapeType="1"/>
            </p:cNvCxnSpPr>
            <p:nvPr/>
          </p:nvCxnSpPr>
          <p:spPr bwMode="auto">
            <a:xfrm>
              <a:off x="2346" y="2844"/>
              <a:ext cx="0" cy="57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2" name="AutoShape 9"/>
            <p:cNvCxnSpPr>
              <a:cxnSpLocks noChangeShapeType="1"/>
            </p:cNvCxnSpPr>
            <p:nvPr/>
          </p:nvCxnSpPr>
          <p:spPr bwMode="auto">
            <a:xfrm>
              <a:off x="2371" y="5396"/>
              <a:ext cx="0" cy="46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" name="AutoShape 10"/>
            <p:cNvCxnSpPr>
              <a:cxnSpLocks noChangeShapeType="1"/>
            </p:cNvCxnSpPr>
            <p:nvPr/>
          </p:nvCxnSpPr>
          <p:spPr bwMode="auto">
            <a:xfrm>
              <a:off x="2430" y="8049"/>
              <a:ext cx="0" cy="53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5057" y="5520"/>
              <a:ext cx="948" cy="143"/>
            </a:xfrm>
            <a:prstGeom prst="leftArrow">
              <a:avLst>
                <a:gd name="adj1" fmla="val 50000"/>
                <a:gd name="adj2" fmla="val 16573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AutoShape 12"/>
            <p:cNvSpPr>
              <a:spLocks/>
            </p:cNvSpPr>
            <p:nvPr/>
          </p:nvSpPr>
          <p:spPr bwMode="auto">
            <a:xfrm>
              <a:off x="4695" y="1365"/>
              <a:ext cx="195" cy="8555"/>
            </a:xfrm>
            <a:prstGeom prst="rightBrace">
              <a:avLst>
                <a:gd name="adj1" fmla="val 278120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704422" y="1727200"/>
            <a:ext cx="6369477" cy="4876800"/>
            <a:chOff x="0" y="0"/>
            <a:chExt cx="9225" cy="8717"/>
          </a:xfrm>
        </p:grpSpPr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72" y="7371"/>
              <a:ext cx="3862" cy="13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 smtClean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Technical Assistance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Improve social media and overall </a:t>
              </a:r>
              <a:r>
                <a:rPr lang="en-US" sz="1200" kern="1200" dirty="0" smtClean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communications presence</a:t>
              </a:r>
              <a:endParaRPr lang="en-US" sz="12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03" y="0"/>
              <a:ext cx="3831" cy="14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Education and Training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Improve ability to manage, grow and sustain local coalitions</a:t>
              </a:r>
              <a:endParaRPr lang="en-US" sz="12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3" y="2164"/>
              <a:ext cx="3767" cy="18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Capacity Development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Conduct/evaluate community-based HBV screening using best practices; collect, manage and share HBV-related data</a:t>
              </a:r>
              <a:endParaRPr lang="en-US" sz="12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0" y="4556"/>
              <a:ext cx="3728" cy="23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Resource Dissemination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Enhance usage of linguistically and culturally competent materials, primarily those within the Know Hepatitis B campaign</a:t>
              </a:r>
              <a:endParaRPr lang="en-US" sz="12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5611" y="2842"/>
              <a:ext cx="3614" cy="30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r>
                <a:rPr lang="en-US" sz="1500" b="1" kern="1200" dirty="0" smtClean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Peer</a:t>
              </a: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-to-Peer Mentoring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Conference Calls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Mini-Grants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Webinars, Video Chats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In-Person Summits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kern="1200" dirty="0" smtClean="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Toolkits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 smtClean="0">
                  <a:solidFill>
                    <a:srgbClr val="000000"/>
                  </a:solidFill>
                  <a:latin typeface="Calibri"/>
                  <a:ea typeface="ＭＳ 明朝"/>
                  <a:cs typeface="Times New Roman"/>
                </a:rPr>
                <a:t>Speakers Bureau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 </a:t>
              </a:r>
              <a:endParaRPr lang="en-US" sz="15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33" name="AutoShape 8"/>
            <p:cNvCxnSpPr>
              <a:cxnSpLocks noChangeShapeType="1"/>
            </p:cNvCxnSpPr>
            <p:nvPr/>
          </p:nvCxnSpPr>
          <p:spPr bwMode="auto">
            <a:xfrm>
              <a:off x="1780" y="1479"/>
              <a:ext cx="0" cy="57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" name="AutoShape 9"/>
            <p:cNvCxnSpPr>
              <a:cxnSpLocks noChangeShapeType="1"/>
            </p:cNvCxnSpPr>
            <p:nvPr/>
          </p:nvCxnSpPr>
          <p:spPr bwMode="auto">
            <a:xfrm>
              <a:off x="1805" y="4031"/>
              <a:ext cx="0" cy="46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" name="AutoShape 10"/>
            <p:cNvCxnSpPr>
              <a:cxnSpLocks noChangeShapeType="1"/>
              <a:stCxn id="31" idx="2"/>
              <a:endCxn id="28" idx="0"/>
            </p:cNvCxnSpPr>
            <p:nvPr/>
          </p:nvCxnSpPr>
          <p:spPr bwMode="auto">
            <a:xfrm>
              <a:off x="1864" y="6952"/>
              <a:ext cx="139" cy="41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4491" y="4155"/>
              <a:ext cx="948" cy="143"/>
            </a:xfrm>
            <a:prstGeom prst="leftArrow">
              <a:avLst>
                <a:gd name="adj1" fmla="val 50000"/>
                <a:gd name="adj2" fmla="val 165734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37" name="AutoShape 12"/>
            <p:cNvSpPr>
              <a:spLocks/>
            </p:cNvSpPr>
            <p:nvPr/>
          </p:nvSpPr>
          <p:spPr bwMode="auto">
            <a:xfrm>
              <a:off x="4129" y="0"/>
              <a:ext cx="195" cy="8555"/>
            </a:xfrm>
            <a:prstGeom prst="rightBrace">
              <a:avLst>
                <a:gd name="adj1" fmla="val 278120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278209"/>
            <a:ext cx="2540000" cy="508000"/>
          </a:xfrm>
          <a:prstGeom prst="rect">
            <a:avLst/>
          </a:prstGeom>
        </p:spPr>
      </p:pic>
      <p:pic>
        <p:nvPicPr>
          <p:cNvPr id="40" name="Picture 39" descr="HBU Logo CMYK (without website)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59" y="2278209"/>
            <a:ext cx="1409459" cy="5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17" y="1638300"/>
            <a:ext cx="6121460" cy="49488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3860" y="286605"/>
            <a:ext cx="8117840" cy="805596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Reach of HBU Coalition Partners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6946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fographic-HepB-A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1" y="1604772"/>
            <a:ext cx="2349657" cy="3949363"/>
          </a:xfrm>
          <a:prstGeom prst="rect">
            <a:avLst/>
          </a:prstGeom>
        </p:spPr>
      </p:pic>
      <p:pic>
        <p:nvPicPr>
          <p:cNvPr id="9" name="Picture 8" descr="CDC Hep B snack 300x250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19" y="3106942"/>
            <a:ext cx="3070160" cy="2559285"/>
          </a:xfrm>
          <a:prstGeom prst="rect">
            <a:avLst/>
          </a:prstGeom>
        </p:spPr>
      </p:pic>
      <p:pic>
        <p:nvPicPr>
          <p:cNvPr id="11" name="Picture 10" descr="CDC Hep B snack 300x250-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68" y="1388872"/>
            <a:ext cx="2930902" cy="2443200"/>
          </a:xfrm>
          <a:prstGeom prst="rect">
            <a:avLst/>
          </a:prstGeom>
        </p:spPr>
      </p:pic>
      <p:pic>
        <p:nvPicPr>
          <p:cNvPr id="2" name="Picture 1" descr="KnowHepBLongHoriz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1" y="282170"/>
            <a:ext cx="3953152" cy="100296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64" y="3579454"/>
            <a:ext cx="2104150" cy="315532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563" y="615419"/>
            <a:ext cx="3727116" cy="249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884">
            <a:off x="1052499" y="3314787"/>
            <a:ext cx="2470402" cy="319109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8941" y="3287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2384</TotalTime>
  <Words>1207</Words>
  <Application>Microsoft Macintosh PowerPoint</Application>
  <PresentationFormat>On-screen Show (4:3)</PresentationFormat>
  <Paragraphs>173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PowerPoint Presentation</vt:lpstr>
      <vt:lpstr>The Growing Momentum to Address Hepatitis in the U.S.</vt:lpstr>
      <vt:lpstr>Hep B United Background</vt:lpstr>
      <vt:lpstr>Goals of Hep B United</vt:lpstr>
      <vt:lpstr>“Coalition of Coalitions”</vt:lpstr>
      <vt:lpstr>A Hepatitis B Community Platform</vt:lpstr>
      <vt:lpstr>Coalition Building – HBU &amp; CDC Partnership </vt:lpstr>
      <vt:lpstr>Reach of HBU Coalition Partners</vt:lpstr>
      <vt:lpstr>PowerPoint Presentation</vt:lpstr>
      <vt:lpstr>Online Trainings</vt:lpstr>
      <vt:lpstr>HBU Peer-to-Peer Mentoring </vt:lpstr>
      <vt:lpstr>HBU Mini-Grants Program</vt:lpstr>
      <vt:lpstr>Hepatitis B Advocacy</vt:lpstr>
      <vt:lpstr>PowerPoint Presentation</vt:lpstr>
      <vt:lpstr>Hepatitis B Policy Priorities</vt:lpstr>
      <vt:lpstr>Hepatitis B Storytelling</vt:lpstr>
      <vt:lpstr>Become a Hep B Advocate</vt:lpstr>
      <vt:lpstr>Connect with Us! HepBUnited.org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 B United</dc:title>
  <dc:creator>Kate Moraras</dc:creator>
  <cp:lastModifiedBy>Conrad</cp:lastModifiedBy>
  <cp:revision>183</cp:revision>
  <dcterms:created xsi:type="dcterms:W3CDTF">2014-06-30T19:28:41Z</dcterms:created>
  <dcterms:modified xsi:type="dcterms:W3CDTF">2016-10-19T05:03:43Z</dcterms:modified>
</cp:coreProperties>
</file>