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71" r:id="rId4"/>
    <p:sldId id="272" r:id="rId5"/>
    <p:sldId id="258" r:id="rId6"/>
    <p:sldId id="260" r:id="rId7"/>
    <p:sldId id="262" r:id="rId8"/>
    <p:sldId id="265" r:id="rId9"/>
    <p:sldId id="266" r:id="rId10"/>
    <p:sldId id="268" r:id="rId11"/>
    <p:sldId id="267" r:id="rId12"/>
    <p:sldId id="264" r:id="rId13"/>
    <p:sldId id="259" r:id="rId14"/>
    <p:sldId id="263" r:id="rId15"/>
    <p:sldId id="269" r:id="rId16"/>
    <p:sldId id="26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6" autoAdjust="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9D283-5590-4F3E-B1A3-D4E9FA6B337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71307-3164-49B2-A1AA-2F2DBB2BA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9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D8B6-AF16-4B85-8A74-1032400167A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DB88-093D-48C3-B991-33F9E21A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D8B6-AF16-4B85-8A74-1032400167A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DB88-093D-48C3-B991-33F9E21A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5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D8B6-AF16-4B85-8A74-1032400167A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DB88-093D-48C3-B991-33F9E21A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2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D8B6-AF16-4B85-8A74-1032400167A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DB88-093D-48C3-B991-33F9E21A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8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D8B6-AF16-4B85-8A74-1032400167A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DB88-093D-48C3-B991-33F9E21A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D8B6-AF16-4B85-8A74-1032400167A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DB88-093D-48C3-B991-33F9E21A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D8B6-AF16-4B85-8A74-1032400167A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DB88-093D-48C3-B991-33F9E21A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7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D8B6-AF16-4B85-8A74-1032400167A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DB88-093D-48C3-B991-33F9E21A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1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D8B6-AF16-4B85-8A74-1032400167A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DB88-093D-48C3-B991-33F9E21A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3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D8B6-AF16-4B85-8A74-1032400167A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DB88-093D-48C3-B991-33F9E21A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9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D8B6-AF16-4B85-8A74-1032400167A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DB88-093D-48C3-B991-33F9E21A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3D8B6-AF16-4B85-8A74-1032400167A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4DB88-093D-48C3-B991-33F9E21A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cvguidelines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13" y="1600200"/>
            <a:ext cx="8153400" cy="1908175"/>
          </a:xfrm>
        </p:spPr>
        <p:txBody>
          <a:bodyPr>
            <a:normAutofit/>
          </a:bodyPr>
          <a:lstStyle/>
          <a:p>
            <a:r>
              <a:rPr lang="en-US" b="1" dirty="0" smtClean="0"/>
              <a:t>Preparing for an HBV Cure	Lessons learned from HCV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781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Annie Luetkemeyer, MD</a:t>
            </a:r>
          </a:p>
          <a:p>
            <a:r>
              <a:rPr lang="en-US" dirty="0" smtClean="0"/>
              <a:t>HIV, ID and Global Medicine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Annual Viral </a:t>
            </a:r>
            <a:r>
              <a:rPr lang="en-US" smtClean="0"/>
              <a:t>Hepatitis Summit</a:t>
            </a:r>
            <a:endParaRPr lang="en-US" dirty="0" smtClean="0"/>
          </a:p>
        </p:txBody>
      </p:sp>
      <p:pic>
        <p:nvPicPr>
          <p:cNvPr id="5" name="Picture 4" descr="http://upload.wikimedia.org/wikipedia/en/thumb/f/fb/UCSF_Seal.png/220px-UCSF_S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5029200"/>
            <a:ext cx="1617662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7553"/>
            <a:ext cx="4560213" cy="122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5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prioritize with HBV cure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85907"/>
              </p:ext>
            </p:extLst>
          </p:nvPr>
        </p:nvGraphicFramePr>
        <p:xfrm>
          <a:off x="195072" y="1377696"/>
          <a:ext cx="8796528" cy="3718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03702"/>
                <a:gridCol w="5292826"/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Population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Compensated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cirrhotics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High</a:t>
                      </a:r>
                      <a:r>
                        <a:rPr lang="en-US" sz="2400" baseline="0" dirty="0" smtClean="0"/>
                        <a:t> priority </a:t>
                      </a:r>
                      <a:endParaRPr lang="en-US" sz="2400" dirty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Decompensated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cirrhotics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Immune</a:t>
                      </a:r>
                      <a:r>
                        <a:rPr lang="en-US" sz="2400" baseline="0" dirty="0" smtClean="0"/>
                        <a:t> Active (E Ag Positive or Negative)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High </a:t>
                      </a:r>
                      <a:r>
                        <a:rPr lang="en-US" sz="2400" baseline="0" dirty="0" smtClean="0"/>
                        <a:t>Priority</a:t>
                      </a:r>
                      <a:endParaRPr lang="en-US" sz="24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Immune</a:t>
                      </a:r>
                      <a:r>
                        <a:rPr lang="en-US" sz="2400" baseline="0" dirty="0" smtClean="0"/>
                        <a:t> Tolerant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Inactive</a:t>
                      </a:r>
                      <a:r>
                        <a:rPr lang="en-US" sz="2400" baseline="0" dirty="0" smtClean="0"/>
                        <a:t> Carriers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2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prioritize with HBV cure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010080"/>
              </p:ext>
            </p:extLst>
          </p:nvPr>
        </p:nvGraphicFramePr>
        <p:xfrm>
          <a:off x="195072" y="1377696"/>
          <a:ext cx="8796528" cy="5181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03702"/>
                <a:gridCol w="5292826"/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Population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Compensated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cirrhotics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High</a:t>
                      </a:r>
                      <a:r>
                        <a:rPr lang="en-US" sz="2400" baseline="0" dirty="0" smtClean="0"/>
                        <a:t> priority </a:t>
                      </a:r>
                      <a:endParaRPr lang="en-US" sz="2400" dirty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Decompensated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cirrhotics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Immune</a:t>
                      </a:r>
                      <a:r>
                        <a:rPr lang="en-US" sz="2400" baseline="0" dirty="0" smtClean="0"/>
                        <a:t> Active (E Ag Positive or Negative)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High </a:t>
                      </a:r>
                      <a:r>
                        <a:rPr lang="en-US" sz="2400" baseline="0" dirty="0" smtClean="0"/>
                        <a:t>Priority</a:t>
                      </a:r>
                      <a:endParaRPr lang="en-US" sz="24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Immune</a:t>
                      </a:r>
                      <a:r>
                        <a:rPr lang="en-US" sz="2400" baseline="0" dirty="0" smtClean="0"/>
                        <a:t> Tolerant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Higher priority group if treatments are not immune mediated- can reduce fibrosis and cancer risk </a:t>
                      </a:r>
                      <a:r>
                        <a:rPr lang="en-US" sz="2400" u="sng" baseline="0" dirty="0" smtClean="0"/>
                        <a:t>before</a:t>
                      </a:r>
                      <a:r>
                        <a:rPr lang="en-US" sz="2400" baseline="0" dirty="0" smtClean="0"/>
                        <a:t> immune active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i="1" baseline="0" dirty="0" smtClean="0"/>
                        <a:t>Greatly increases # to treat</a:t>
                      </a:r>
                      <a:endParaRPr lang="en-US" sz="24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Inactive</a:t>
                      </a:r>
                      <a:r>
                        <a:rPr lang="en-US" sz="2400" baseline="0" dirty="0" smtClean="0"/>
                        <a:t> Carriers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1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prioritize with HBV cure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220004"/>
              </p:ext>
            </p:extLst>
          </p:nvPr>
        </p:nvGraphicFramePr>
        <p:xfrm>
          <a:off x="195072" y="1377696"/>
          <a:ext cx="8796528" cy="5547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03702"/>
                <a:gridCol w="5292826"/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Population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Compensated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cirrhotics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High</a:t>
                      </a:r>
                      <a:r>
                        <a:rPr lang="en-US" sz="2400" baseline="0" dirty="0" smtClean="0"/>
                        <a:t> priority </a:t>
                      </a:r>
                      <a:endParaRPr lang="en-US" sz="2400" dirty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Decompensated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cirrhotics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Immune</a:t>
                      </a:r>
                      <a:r>
                        <a:rPr lang="en-US" sz="2400" baseline="0" dirty="0" smtClean="0"/>
                        <a:t> Active (E Ag Positive or Negative)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High </a:t>
                      </a:r>
                      <a:r>
                        <a:rPr lang="en-US" sz="2400" baseline="0" dirty="0" smtClean="0"/>
                        <a:t>Priority</a:t>
                      </a:r>
                      <a:endParaRPr lang="en-US" sz="24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Immune</a:t>
                      </a:r>
                      <a:r>
                        <a:rPr lang="en-US" sz="2400" baseline="0" dirty="0" smtClean="0"/>
                        <a:t> Tolerant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Higher priority group if treatments are not immune mediated- can reduce fibrosis and cancer risk </a:t>
                      </a:r>
                      <a:r>
                        <a:rPr lang="en-US" sz="2400" u="sng" baseline="0" dirty="0" smtClean="0"/>
                        <a:t>before</a:t>
                      </a:r>
                      <a:r>
                        <a:rPr lang="en-US" sz="2400" baseline="0" dirty="0" smtClean="0"/>
                        <a:t> immune active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Greatly increases # to treat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Inactive</a:t>
                      </a:r>
                      <a:r>
                        <a:rPr lang="en-US" sz="2400" baseline="0" dirty="0" smtClean="0"/>
                        <a:t> Carriers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Will</a:t>
                      </a:r>
                      <a:r>
                        <a:rPr lang="en-US" sz="2400" baseline="0" dirty="0" smtClean="0"/>
                        <a:t> need to understand benefit in this group 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7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can’t cure people we don’t know are infected!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Enormous </a:t>
            </a:r>
            <a:r>
              <a:rPr lang="en-US" dirty="0"/>
              <a:t>b</a:t>
            </a:r>
            <a:r>
              <a:rPr lang="en-US" dirty="0" smtClean="0"/>
              <a:t>arrier to HCV treatment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Similar challenges with HBV, both in the US and to a far larger degree globally</a:t>
            </a:r>
          </a:p>
          <a:p>
            <a:r>
              <a:rPr lang="en-US" dirty="0" smtClean="0"/>
              <a:t>Availability of effective treatment changes the priority for widespread diagnosis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5"/>
          <a:stretch/>
        </p:blipFill>
        <p:spPr bwMode="auto">
          <a:xfrm>
            <a:off x="1588477" y="1752600"/>
            <a:ext cx="5294671" cy="312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cure: HCC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HCV associated with HCC generally </a:t>
            </a:r>
            <a:r>
              <a:rPr lang="en-US" u="sng" dirty="0" smtClean="0"/>
              <a:t>only</a:t>
            </a:r>
            <a:r>
              <a:rPr lang="en-US" dirty="0" smtClean="0"/>
              <a:t> in setting of advanced fibrosis/cirrhosis</a:t>
            </a:r>
          </a:p>
          <a:p>
            <a:r>
              <a:rPr lang="en-US" dirty="0" smtClean="0"/>
              <a:t>Fibrosis can improve but HCC risk still elevated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3" r="46853" b="6241"/>
          <a:stretch/>
        </p:blipFill>
        <p:spPr bwMode="auto">
          <a:xfrm>
            <a:off x="76200" y="3200400"/>
            <a:ext cx="4093464" cy="35570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3058" y="6502232"/>
            <a:ext cx="4243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Crisslen</a:t>
            </a:r>
            <a:r>
              <a:rPr lang="en-US" sz="1100" dirty="0" smtClean="0"/>
              <a:t> AASLD 2015 #108, El </a:t>
            </a:r>
            <a:r>
              <a:rPr lang="en-US" sz="1100" dirty="0" err="1" smtClean="0"/>
              <a:t>Serag</a:t>
            </a:r>
            <a:r>
              <a:rPr lang="en-US" sz="1100" dirty="0" smtClean="0"/>
              <a:t> Hepatology  2016:64(1); 130</a:t>
            </a:r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12619" r="3741" b="16246"/>
          <a:stretch/>
        </p:blipFill>
        <p:spPr bwMode="auto">
          <a:xfrm>
            <a:off x="3980688" y="3200399"/>
            <a:ext cx="4905180" cy="320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3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HCC risk after HBV 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HBV associated with HCC even in absence of cirrhosis</a:t>
            </a:r>
          </a:p>
          <a:p>
            <a:r>
              <a:rPr lang="en-US" dirty="0" smtClean="0"/>
              <a:t>Even with sterilizing cure (</a:t>
            </a:r>
            <a:r>
              <a:rPr lang="en-US" dirty="0" err="1" smtClean="0"/>
              <a:t>ie</a:t>
            </a:r>
            <a:r>
              <a:rPr lang="en-US" dirty="0" smtClean="0"/>
              <a:t>, no </a:t>
            </a:r>
            <a:r>
              <a:rPr lang="en-US" dirty="0" err="1" smtClean="0"/>
              <a:t>cccDNA</a:t>
            </a:r>
            <a:r>
              <a:rPr lang="en-US" dirty="0" smtClean="0"/>
              <a:t>), </a:t>
            </a:r>
            <a:r>
              <a:rPr lang="en-US" dirty="0" smtClean="0"/>
              <a:t>may have persistent cancer risk due to integrated HBV DNA in host genome</a:t>
            </a:r>
          </a:p>
          <a:p>
            <a:r>
              <a:rPr lang="en-US" dirty="0" smtClean="0"/>
              <a:t>Will need to remain vigilant about HCC risk and understand who needs ongoing screening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66800" y="0"/>
            <a:ext cx="8229600" cy="1143000"/>
          </a:xfrm>
        </p:spPr>
        <p:txBody>
          <a:bodyPr/>
          <a:lstStyle/>
          <a:p>
            <a:r>
              <a:rPr lang="en-US" dirty="0" smtClean="0"/>
              <a:t>After the </a:t>
            </a:r>
            <a:r>
              <a:rPr lang="en-US" dirty="0" err="1" smtClean="0"/>
              <a:t>Cure:Reinfection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7696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Critical consideration in HCV                         elimination efforts</a:t>
            </a:r>
          </a:p>
          <a:p>
            <a:pPr lvl="1"/>
            <a:r>
              <a:rPr lang="en-US" dirty="0" smtClean="0"/>
              <a:t>HIV+ MSM with reinfection rates as                    high at 25% </a:t>
            </a:r>
          </a:p>
          <a:p>
            <a:pPr lvl="1"/>
            <a:r>
              <a:rPr lang="en-US" dirty="0" smtClean="0"/>
              <a:t>Ongoing HCV transmission associated with IDU in settings w/o safe injecting equipment</a:t>
            </a:r>
          </a:p>
          <a:p>
            <a:r>
              <a:rPr lang="en-US" dirty="0" smtClean="0"/>
              <a:t>Reinfection in HBV?</a:t>
            </a:r>
          </a:p>
          <a:p>
            <a:pPr lvl="1"/>
            <a:r>
              <a:rPr lang="en-US" dirty="0" smtClean="0"/>
              <a:t>Unlike HCV, HBV antibodies are protective and we have effective vaccine</a:t>
            </a:r>
          </a:p>
          <a:p>
            <a:pPr lvl="1"/>
            <a:r>
              <a:rPr lang="en-US" dirty="0" smtClean="0"/>
              <a:t>Will sterilizing cure be associated with durable immunity ? Or will those cured be at risk of HBV reinfection? </a:t>
            </a:r>
            <a:r>
              <a:rPr lang="en-US" dirty="0"/>
              <a:t> </a:t>
            </a:r>
            <a:r>
              <a:rPr lang="en-US" dirty="0" smtClean="0"/>
              <a:t>Role of vaccination</a:t>
            </a:r>
            <a:endParaRPr lang="en-US" dirty="0" smtClean="0"/>
          </a:p>
          <a:p>
            <a:pPr lvl="1"/>
            <a:r>
              <a:rPr lang="en-US" i="1" dirty="0" smtClean="0"/>
              <a:t>Likely more of a concern with HCV than HBV</a:t>
            </a:r>
            <a:endParaRPr lang="en-US" i="1" dirty="0"/>
          </a:p>
        </p:txBody>
      </p:sp>
      <p:pic>
        <p:nvPicPr>
          <p:cNvPr id="3074" name="Picture 2" descr="Image result for HCV outbreak in indi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29" y="-2088"/>
            <a:ext cx="297222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6519446"/>
            <a:ext cx="4542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Inglitz</a:t>
            </a:r>
            <a:r>
              <a:rPr lang="en-US" sz="1400" dirty="0" smtClean="0"/>
              <a:t> Hepatology 2016, Simmonds CID 2016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5101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uch </a:t>
            </a:r>
            <a:r>
              <a:rPr lang="en-US" dirty="0"/>
              <a:t>to learn from the HCV </a:t>
            </a:r>
            <a:r>
              <a:rPr lang="en-US" dirty="0" smtClean="0"/>
              <a:t>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Many unknowns with HBV which is biologically </a:t>
            </a:r>
            <a:r>
              <a:rPr lang="en-US" dirty="0" smtClean="0"/>
              <a:t>distinct from </a:t>
            </a:r>
            <a:r>
              <a:rPr lang="en-US" dirty="0"/>
              <a:t>HCV and “cure” may look </a:t>
            </a:r>
            <a:r>
              <a:rPr lang="en-US" dirty="0" smtClean="0"/>
              <a:t>quite different &amp; play a different role in disease control. </a:t>
            </a:r>
          </a:p>
          <a:p>
            <a:r>
              <a:rPr lang="en-US" dirty="0" smtClean="0"/>
              <a:t>Must </a:t>
            </a:r>
            <a:r>
              <a:rPr lang="en-US" dirty="0"/>
              <a:t>ramp up HBV diagnosis </a:t>
            </a:r>
            <a:r>
              <a:rPr lang="en-US" dirty="0" smtClean="0"/>
              <a:t>worldwide</a:t>
            </a:r>
          </a:p>
          <a:p>
            <a:r>
              <a:rPr lang="en-US" dirty="0" smtClean="0"/>
              <a:t>HBV </a:t>
            </a:r>
            <a:r>
              <a:rPr lang="en-US" dirty="0"/>
              <a:t>cure will likely be </a:t>
            </a:r>
            <a:r>
              <a:rPr lang="en-US" dirty="0" smtClean="0"/>
              <a:t>expensive, particularly in the beginning</a:t>
            </a:r>
          </a:p>
          <a:p>
            <a:r>
              <a:rPr lang="en-US" dirty="0" smtClean="0"/>
              <a:t>Enormous </a:t>
            </a:r>
            <a:r>
              <a:rPr lang="en-US" dirty="0"/>
              <a:t>numbers to treat worldwide, with challenging questions about whom to </a:t>
            </a:r>
            <a:r>
              <a:rPr lang="en-US" dirty="0" smtClean="0"/>
              <a:t>prioritize</a:t>
            </a:r>
          </a:p>
          <a:p>
            <a:r>
              <a:rPr lang="en-US" dirty="0" smtClean="0"/>
              <a:t>Remarkable </a:t>
            </a:r>
            <a:r>
              <a:rPr lang="en-US" dirty="0"/>
              <a:t>opportunity to reduce HBV related disease and </a:t>
            </a:r>
            <a:r>
              <a:rPr lang="en-US" dirty="0" smtClean="0"/>
              <a:t>death, by using the many tools we have to combat HBV, including HBV cure</a:t>
            </a:r>
          </a:p>
        </p:txBody>
      </p:sp>
    </p:spTree>
    <p:extLst>
      <p:ext uri="{BB962C8B-B14F-4D97-AF65-F5344CB8AC3E}">
        <p14:creationId xmlns:p14="http://schemas.microsoft.com/office/powerpoint/2010/main" val="33289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differences between HBV &amp; HCV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417228"/>
              </p:ext>
            </p:extLst>
          </p:nvPr>
        </p:nvGraphicFramePr>
        <p:xfrm>
          <a:off x="381000" y="990600"/>
          <a:ext cx="8610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3657600"/>
                <a:gridCol w="2667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HBV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HCV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Laten</a:t>
                      </a:r>
                      <a:r>
                        <a:rPr lang="en-US" sz="2400" baseline="0" dirty="0" smtClean="0"/>
                        <a:t>t virus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Yes- </a:t>
                      </a:r>
                      <a:r>
                        <a:rPr lang="en-US" sz="2400" dirty="0" err="1" smtClean="0"/>
                        <a:t>cccDNA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Cure</a:t>
                      </a:r>
                      <a:r>
                        <a:rPr lang="en-US" sz="2400" baseline="0" dirty="0" smtClean="0"/>
                        <a:t> attained in nature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No- immune</a:t>
                      </a:r>
                      <a:r>
                        <a:rPr lang="en-US" sz="2400" baseline="0" dirty="0" smtClean="0"/>
                        <a:t> control but residual </a:t>
                      </a:r>
                      <a:r>
                        <a:rPr lang="en-US" sz="2400" baseline="0" dirty="0" err="1" smtClean="0"/>
                        <a:t>cccDNA</a:t>
                      </a:r>
                      <a:r>
                        <a:rPr lang="en-US" sz="2400" baseline="0" dirty="0" smtClean="0"/>
                        <a:t> which can reactivate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Yes-</a:t>
                      </a:r>
                      <a:r>
                        <a:rPr lang="en-US" sz="2400" baseline="0" dirty="0" smtClean="0"/>
                        <a:t> spontaneous clearance in ~ 20% 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Effective</a:t>
                      </a:r>
                      <a:r>
                        <a:rPr lang="en-US" sz="2400" baseline="0" dirty="0" smtClean="0"/>
                        <a:t> Vaccine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Prophylaxis</a:t>
                      </a:r>
                      <a:r>
                        <a:rPr lang="en-US" sz="2400" baseline="0" dirty="0" smtClean="0"/>
                        <a:t> to prevent transmission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 (</a:t>
                      </a:r>
                      <a:r>
                        <a:rPr lang="en-US" sz="2400" dirty="0" err="1" smtClean="0"/>
                        <a:t>peri</a:t>
                      </a:r>
                      <a:r>
                        <a:rPr lang="en-US" sz="2400" dirty="0" smtClean="0"/>
                        <a:t>-natal)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Suppressive</a:t>
                      </a:r>
                      <a:r>
                        <a:rPr lang="en-US" sz="2400" baseline="0" dirty="0" smtClean="0"/>
                        <a:t> Therapy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---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Curative</a:t>
                      </a:r>
                      <a:r>
                        <a:rPr lang="en-US" sz="2400" baseline="0" dirty="0" smtClean="0"/>
                        <a:t> therapy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 (yet)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2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7145"/>
            <a:ext cx="9372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Role of Cure in Viral Hepatitis Elimination Toolbox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HCV Elimination:</a:t>
            </a:r>
          </a:p>
          <a:p>
            <a:pPr lvl="1"/>
            <a:r>
              <a:rPr lang="en-US" dirty="0" smtClean="0"/>
              <a:t> Diagnosis</a:t>
            </a:r>
          </a:p>
          <a:p>
            <a:pPr lvl="1"/>
            <a:r>
              <a:rPr lang="en-US" dirty="0" smtClean="0"/>
              <a:t>Curative treatment</a:t>
            </a:r>
          </a:p>
          <a:p>
            <a:pPr lvl="1"/>
            <a:r>
              <a:rPr lang="en-US" dirty="0" smtClean="0"/>
              <a:t> Prevention of infection                                                      &amp; reinfection</a:t>
            </a:r>
          </a:p>
          <a:p>
            <a:r>
              <a:rPr lang="en-US" dirty="0" smtClean="0"/>
              <a:t>HBV elimination:</a:t>
            </a:r>
          </a:p>
          <a:p>
            <a:pPr lvl="1"/>
            <a:r>
              <a:rPr lang="en-US" dirty="0" smtClean="0"/>
              <a:t> Diagnosis</a:t>
            </a:r>
          </a:p>
          <a:p>
            <a:pPr lvl="1"/>
            <a:r>
              <a:rPr lang="en-US" dirty="0" smtClean="0"/>
              <a:t> Vaccination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Peri</a:t>
            </a:r>
            <a:r>
              <a:rPr lang="en-US" dirty="0" smtClean="0"/>
              <a:t>-partum treatment</a:t>
            </a:r>
          </a:p>
          <a:p>
            <a:pPr lvl="1"/>
            <a:r>
              <a:rPr lang="en-US" dirty="0" smtClean="0"/>
              <a:t> Suppressive therapy</a:t>
            </a:r>
          </a:p>
          <a:p>
            <a:pPr lvl="1"/>
            <a:r>
              <a:rPr lang="en-US" dirty="0" smtClean="0"/>
              <a:t> Cure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6192" r="5313" b="2295"/>
          <a:stretch/>
        </p:blipFill>
        <p:spPr bwMode="auto">
          <a:xfrm>
            <a:off x="4910328" y="762000"/>
            <a:ext cx="4157472" cy="587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53200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Nayagam</a:t>
            </a:r>
            <a:r>
              <a:rPr lang="en-US" sz="1100" dirty="0" smtClean="0"/>
              <a:t> Lancet ID 2016 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5942844"/>
            <a:ext cx="2944368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Reduce morbidity &amp; mortality in adults already HBV infected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733800" y="5119255"/>
            <a:ext cx="685800" cy="1533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1"/>
          </p:cNvCxnSpPr>
          <p:nvPr/>
        </p:nvCxnSpPr>
        <p:spPr>
          <a:xfrm flipV="1">
            <a:off x="4419600" y="5591556"/>
            <a:ext cx="1447800" cy="294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4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7584" r="62770" b="7476"/>
          <a:stretch/>
        </p:blipFill>
        <p:spPr bwMode="auto">
          <a:xfrm>
            <a:off x="2286000" y="36576"/>
            <a:ext cx="4360164" cy="365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53200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Nayagam</a:t>
            </a:r>
            <a:r>
              <a:rPr lang="en-US" sz="1100" dirty="0" smtClean="0"/>
              <a:t> Lancet  ID2016 </a:t>
            </a:r>
            <a:endParaRPr lang="en-US" sz="11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1" t="5044"/>
          <a:stretch/>
        </p:blipFill>
        <p:spPr bwMode="auto">
          <a:xfrm>
            <a:off x="1905000" y="3594970"/>
            <a:ext cx="5641848" cy="305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t="95288" r="54571" b="-1105"/>
          <a:stretch/>
        </p:blipFill>
        <p:spPr bwMode="auto">
          <a:xfrm>
            <a:off x="1653989" y="6522753"/>
            <a:ext cx="5624186" cy="25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8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058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HCV: Sterilizing cure- if no HCV RNA detected in the body 12-24 weeks after treatment, HCV has been eradicated). </a:t>
            </a:r>
          </a:p>
          <a:p>
            <a:r>
              <a:rPr lang="en-US" dirty="0" smtClean="0"/>
              <a:t>HBV </a:t>
            </a:r>
          </a:p>
          <a:p>
            <a:pPr lvl="1"/>
            <a:r>
              <a:rPr lang="en-US" dirty="0" smtClean="0"/>
              <a:t>Sterilizing cure:  NO HBV virus in the body (including </a:t>
            </a:r>
            <a:r>
              <a:rPr lang="en-US" dirty="0" err="1" smtClean="0"/>
              <a:t>cccDNA</a:t>
            </a:r>
            <a:r>
              <a:rPr lang="en-US" dirty="0" smtClean="0"/>
              <a:t>), thus no potential for </a:t>
            </a:r>
            <a:r>
              <a:rPr lang="en-US" dirty="0" smtClean="0"/>
              <a:t>reactivation</a:t>
            </a:r>
            <a:endParaRPr lang="en-US" dirty="0" smtClean="0"/>
          </a:p>
          <a:p>
            <a:pPr lvl="1"/>
            <a:r>
              <a:rPr lang="en-US" dirty="0" smtClean="0"/>
              <a:t>“Functional cure”:  </a:t>
            </a:r>
            <a:r>
              <a:rPr lang="en-US" dirty="0" smtClean="0"/>
              <a:t>finite treatment leading to immunologic </a:t>
            </a:r>
            <a:r>
              <a:rPr lang="en-US" dirty="0" smtClean="0"/>
              <a:t>control such as seen with resolved natural infection (</a:t>
            </a:r>
            <a:r>
              <a:rPr lang="en-US" dirty="0" err="1" smtClean="0"/>
              <a:t>sAg</a:t>
            </a:r>
            <a:r>
              <a:rPr lang="en-US" dirty="0" smtClean="0"/>
              <a:t> loss, +/- gain of </a:t>
            </a:r>
            <a:r>
              <a:rPr lang="en-US" dirty="0" err="1" smtClean="0"/>
              <a:t>HBsAb</a:t>
            </a:r>
            <a:r>
              <a:rPr lang="en-US" dirty="0" smtClean="0"/>
              <a:t>), </a:t>
            </a:r>
            <a:r>
              <a:rPr lang="en-US" dirty="0" err="1" smtClean="0"/>
              <a:t>cccDNA</a:t>
            </a:r>
            <a:r>
              <a:rPr lang="en-US" dirty="0" smtClean="0"/>
              <a:t> persists </a:t>
            </a:r>
          </a:p>
          <a:p>
            <a:pPr lvl="2"/>
            <a:r>
              <a:rPr lang="en-US" dirty="0" smtClean="0"/>
              <a:t>? Risk for reactivation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When one size does not fit all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4525963"/>
          </a:xfrm>
        </p:spPr>
        <p:txBody>
          <a:bodyPr/>
          <a:lstStyle/>
          <a:p>
            <a:r>
              <a:rPr lang="en-US" dirty="0" smtClean="0"/>
              <a:t>HCV: Evolving from genotype specific to </a:t>
            </a:r>
            <a:r>
              <a:rPr lang="en-US" dirty="0" err="1" smtClean="0"/>
              <a:t>pangenotypic</a:t>
            </a:r>
            <a:r>
              <a:rPr lang="en-US" dirty="0" smtClean="0"/>
              <a:t> </a:t>
            </a:r>
            <a:r>
              <a:rPr lang="en-US" dirty="0" smtClean="0"/>
              <a:t>treatments</a:t>
            </a:r>
            <a:endParaRPr lang="en-US" dirty="0" smtClean="0"/>
          </a:p>
          <a:p>
            <a:r>
              <a:rPr lang="en-US" dirty="0" smtClean="0"/>
              <a:t>HBV:  </a:t>
            </a:r>
            <a:r>
              <a:rPr lang="en-US" dirty="0" smtClean="0"/>
              <a:t>Type of cure will </a:t>
            </a:r>
            <a:r>
              <a:rPr lang="en-US" dirty="0" smtClean="0"/>
              <a:t>impact access &amp; implementation</a:t>
            </a:r>
          </a:p>
          <a:p>
            <a:pPr lvl="1"/>
            <a:r>
              <a:rPr lang="en-US" dirty="0" smtClean="0"/>
              <a:t>Genotype specific? </a:t>
            </a:r>
          </a:p>
          <a:p>
            <a:pPr lvl="1"/>
            <a:r>
              <a:rPr lang="en-US" dirty="0" smtClean="0"/>
              <a:t>E Antigen + specific? </a:t>
            </a:r>
          </a:p>
          <a:p>
            <a:pPr lvl="1"/>
            <a:r>
              <a:rPr lang="en-US" dirty="0" smtClean="0"/>
              <a:t>Requires immune active phase?                  </a:t>
            </a:r>
            <a:r>
              <a:rPr lang="en-US" dirty="0" err="1" smtClean="0"/>
              <a:t>activitnb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16" y="2667000"/>
            <a:ext cx="3715787" cy="227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4343400" cy="255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9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4"/>
            <a:ext cx="8229600" cy="1143000"/>
          </a:xfrm>
        </p:spPr>
        <p:txBody>
          <a:bodyPr/>
          <a:lstStyle/>
          <a:p>
            <a:r>
              <a:rPr lang="en-US" dirty="0" smtClean="0"/>
              <a:t>Who benefits from treatment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7871" y="1020992"/>
            <a:ext cx="8229600" cy="53036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HCV: took years for science to support universal treatment, with benefit recognized across the range of fibrosis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Access to HCV medications still lags behind the science supporting universal treatment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1"/>
          <a:stretch/>
        </p:blipFill>
        <p:spPr bwMode="auto">
          <a:xfrm>
            <a:off x="1115916" y="2514600"/>
            <a:ext cx="627548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78" b="58579"/>
          <a:stretch/>
        </p:blipFill>
        <p:spPr bwMode="auto">
          <a:xfrm>
            <a:off x="0" y="2514600"/>
            <a:ext cx="1755058" cy="111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6" t="14385" r="1" b="58579"/>
          <a:stretch/>
        </p:blipFill>
        <p:spPr bwMode="auto">
          <a:xfrm>
            <a:off x="6705600" y="2438400"/>
            <a:ext cx="2493706" cy="8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r="5557" b="62850"/>
          <a:stretch/>
        </p:blipFill>
        <p:spPr bwMode="auto">
          <a:xfrm>
            <a:off x="1378974" y="3349309"/>
            <a:ext cx="6926826" cy="76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496" y="38100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“Evidence clearly supports treatment in all HCV-infected persons except those with limited life expectancy (less than 12 months) due to non liver related comorbid conditions”</a:t>
            </a:r>
            <a:endParaRPr lang="en-US" sz="2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4459122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4"/>
              </a:rPr>
              <a:t>www.hcvguidelines.org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55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benefits from HBV 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Difficult question to answer as currently there is no sterilizing cure (apparently even in nature!)</a:t>
            </a:r>
          </a:p>
          <a:p>
            <a:r>
              <a:rPr lang="en-US" dirty="0" smtClean="0"/>
              <a:t>Treatment guidelines based on current suboptimal treatment</a:t>
            </a:r>
          </a:p>
          <a:p>
            <a:pPr lvl="1"/>
            <a:r>
              <a:rPr lang="en-US" dirty="0"/>
              <a:t>Nucleosides: DNA suppression, but very low rates of immune control , thus indefinite treatment</a:t>
            </a:r>
          </a:p>
          <a:p>
            <a:pPr lvl="1"/>
            <a:r>
              <a:rPr lang="en-US" dirty="0"/>
              <a:t>PEG-IFN: better but still low </a:t>
            </a:r>
            <a:r>
              <a:rPr lang="en-US" dirty="0" err="1"/>
              <a:t>sAg</a:t>
            </a:r>
            <a:r>
              <a:rPr lang="en-US" dirty="0"/>
              <a:t> loss, seroconversion. Poorly tolerated. </a:t>
            </a:r>
            <a:endParaRPr lang="en-US" dirty="0" smtClean="0"/>
          </a:p>
          <a:p>
            <a:r>
              <a:rPr lang="en-US" dirty="0" smtClean="0"/>
              <a:t>Current Goal: reduce risk of cirrhosis and HCC while balancing downsides of PEG-IFN or indefinite oral therapy. </a:t>
            </a:r>
          </a:p>
        </p:txBody>
      </p:sp>
    </p:spTree>
    <p:extLst>
      <p:ext uri="{BB962C8B-B14F-4D97-AF65-F5344CB8AC3E}">
        <p14:creationId xmlns:p14="http://schemas.microsoft.com/office/powerpoint/2010/main" val="39044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"/>
            <a:ext cx="8229600" cy="1143000"/>
          </a:xfrm>
        </p:spPr>
        <p:txBody>
          <a:bodyPr/>
          <a:lstStyle/>
          <a:p>
            <a:r>
              <a:rPr lang="en-US" dirty="0" smtClean="0"/>
              <a:t>Current HBV treatment guidelines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67539"/>
              </p:ext>
            </p:extLst>
          </p:nvPr>
        </p:nvGraphicFramePr>
        <p:xfrm>
          <a:off x="127348" y="990600"/>
          <a:ext cx="8991600" cy="5547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81400"/>
                <a:gridCol w="54102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Population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Compensated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cirrhotics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2400" dirty="0" smtClean="0"/>
                        <a:t>HBV</a:t>
                      </a:r>
                      <a:r>
                        <a:rPr lang="en-US" sz="2400" baseline="0" dirty="0" smtClean="0"/>
                        <a:t> DNA &gt; 2000 IU</a:t>
                      </a:r>
                      <a:endParaRPr lang="en-US" sz="24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Decompensated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cirrhotics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2400" dirty="0" smtClean="0"/>
                        <a:t>Any</a:t>
                      </a:r>
                      <a:r>
                        <a:rPr lang="en-US" sz="2400" baseline="0" dirty="0" smtClean="0"/>
                        <a:t> d</a:t>
                      </a:r>
                      <a:r>
                        <a:rPr lang="en-US" sz="2400" dirty="0" smtClean="0"/>
                        <a:t>etectable</a:t>
                      </a:r>
                      <a:r>
                        <a:rPr lang="en-US" sz="2400" baseline="0" dirty="0" smtClean="0"/>
                        <a:t> DNA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Immune</a:t>
                      </a:r>
                      <a:r>
                        <a:rPr lang="en-US" sz="2400" baseline="0" dirty="0" smtClean="0"/>
                        <a:t> Active (E Ag Positive or Negative)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2400" dirty="0" smtClean="0"/>
                        <a:t>HBV DNA</a:t>
                      </a:r>
                      <a:r>
                        <a:rPr lang="en-US" sz="2400" baseline="0" dirty="0" smtClean="0"/>
                        <a:t>  &gt; 2000 IU,  AST &gt; 2x  ULN (DNA </a:t>
                      </a:r>
                      <a:r>
                        <a:rPr lang="en-US" sz="2400" baseline="0" dirty="0" smtClean="0"/>
                        <a:t>threshold </a:t>
                      </a:r>
                      <a:r>
                        <a:rPr lang="en-US" sz="2400" baseline="0" dirty="0" smtClean="0"/>
                        <a:t>varies by guideline) </a:t>
                      </a:r>
                      <a:endParaRPr lang="en-US" sz="2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Immune</a:t>
                      </a:r>
                      <a:r>
                        <a:rPr lang="en-US" sz="2400" baseline="0" dirty="0" smtClean="0"/>
                        <a:t> Tolerant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&lt; 30 years old : Generally don’t treat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&gt; 30 years old:  consider biopsy and possible treat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Ongoing controversy:  treatment to reduce risk of HCC associated with high HBV viral load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Inactive</a:t>
                      </a:r>
                      <a:r>
                        <a:rPr lang="en-US" sz="2400" baseline="0" dirty="0" smtClean="0"/>
                        <a:t> Carriers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Treatmen</a:t>
                      </a:r>
                      <a:r>
                        <a:rPr lang="en-US" sz="2400" baseline="0" dirty="0" smtClean="0"/>
                        <a:t>t not recommend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0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924</Words>
  <Application>Microsoft Office PowerPoint</Application>
  <PresentationFormat>On-screen Show (4:3)</PresentationFormat>
  <Paragraphs>154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Preparing for an HBV Cure Lessons learned from HCV</vt:lpstr>
      <vt:lpstr>Key differences between HBV &amp; HCV </vt:lpstr>
      <vt:lpstr>Role of Cure in Viral Hepatitis Elimination Toolbox</vt:lpstr>
      <vt:lpstr>PowerPoint Presentation</vt:lpstr>
      <vt:lpstr>What do we mean by cure?</vt:lpstr>
      <vt:lpstr>When one size does not fit all </vt:lpstr>
      <vt:lpstr>Who benefits from treatment</vt:lpstr>
      <vt:lpstr>Who benefits from HBV cure?</vt:lpstr>
      <vt:lpstr>Current HBV treatment guidelines</vt:lpstr>
      <vt:lpstr>How to prioritize with HBV cure </vt:lpstr>
      <vt:lpstr>How to prioritize with HBV cure </vt:lpstr>
      <vt:lpstr>How to prioritize with HBV cure </vt:lpstr>
      <vt:lpstr>We can’t cure people we don’t know are infected!</vt:lpstr>
      <vt:lpstr>After the cure: HCC Risk</vt:lpstr>
      <vt:lpstr>HCC risk after HBV cure</vt:lpstr>
      <vt:lpstr>After the Cure:Reinfection</vt:lpstr>
      <vt:lpstr>Much to learn from the HCV cure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Ready for an HBV Cure? Lessons learned from HCV</dc:title>
  <dc:creator>Annie Luetkemeyer</dc:creator>
  <cp:lastModifiedBy>Annie Luetkemeyer</cp:lastModifiedBy>
  <cp:revision>25</cp:revision>
  <dcterms:created xsi:type="dcterms:W3CDTF">2016-10-14T23:12:33Z</dcterms:created>
  <dcterms:modified xsi:type="dcterms:W3CDTF">2016-10-19T03:58:32Z</dcterms:modified>
</cp:coreProperties>
</file>