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4" r:id="rId3"/>
    <p:sldId id="287" r:id="rId4"/>
    <p:sldId id="267" r:id="rId5"/>
    <p:sldId id="288" r:id="rId6"/>
    <p:sldId id="280" r:id="rId7"/>
    <p:sldId id="294" r:id="rId8"/>
    <p:sldId id="282" r:id="rId9"/>
    <p:sldId id="284" r:id="rId10"/>
    <p:sldId id="289" r:id="rId11"/>
    <p:sldId id="293" r:id="rId12"/>
    <p:sldId id="281" r:id="rId13"/>
    <p:sldId id="283" r:id="rId14"/>
    <p:sldId id="292" r:id="rId15"/>
    <p:sldId id="286" r:id="rId16"/>
    <p:sldId id="290" r:id="rId17"/>
    <p:sldId id="29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8" autoAdjust="0"/>
    <p:restoredTop sz="98401" autoAdjust="0"/>
  </p:normalViewPr>
  <p:slideViewPr>
    <p:cSldViewPr>
      <p:cViewPr varScale="1">
        <p:scale>
          <a:sx n="10" d="100"/>
          <a:sy n="10" d="100"/>
        </p:scale>
        <p:origin x="-21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70DDD-6D0B-4892-AA53-13760D5880D8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3678-580A-4DB9-8222-179E2FECE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A38C-876C-442D-8FD7-90D81EE2B43F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B781D-0A84-4FB9-8D4E-BD8C01C0C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image" Target="../media/image5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449" indent="-289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3100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987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4873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0760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6647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2534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8421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90F47CB2-486B-4ED5-AC16-47E7C9C8C79D}" type="slidenum">
              <a:rPr lang="en-US" altLang="en-US" smtClean="0"/>
              <a:pPr>
                <a:spcBef>
                  <a:spcPct val="0"/>
                </a:spcBef>
                <a:defRPr/>
              </a:pPr>
              <a:t>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1800" b="1" dirty="0" smtClean="0"/>
              <a:t>I would like to start my presentation by talking about our mission.  </a:t>
            </a:r>
          </a:p>
          <a:p>
            <a:pPr marL="0" lvl="1"/>
            <a:r>
              <a:rPr lang="en-US" sz="1800" b="1" dirty="0" smtClean="0"/>
              <a:t>Because mission is where everything begins.  </a:t>
            </a:r>
          </a:p>
          <a:p>
            <a:pPr marL="0" lvl="1"/>
            <a:r>
              <a:rPr lang="en-US" sz="1800" b="1" dirty="0" smtClean="0"/>
              <a:t>It is why we have fundraising events –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flavors, galas,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walks,</a:t>
            </a:r>
            <a:r>
              <a:rPr lang="en-US" sz="1800" b="1" baseline="0" dirty="0" smtClean="0"/>
              <a:t> challenges and make a difference events.</a:t>
            </a:r>
            <a:endParaRPr lang="en-US" sz="1800" b="1" dirty="0" smtClean="0"/>
          </a:p>
          <a:p>
            <a:pPr marL="0" lvl="1"/>
            <a:endParaRPr lang="en-US" sz="1800" b="1" dirty="0" smtClean="0"/>
          </a:p>
          <a:p>
            <a:pPr marL="0" lvl="1"/>
            <a:r>
              <a:rPr lang="en-US" sz="1800" b="1" dirty="0" smtClean="0"/>
              <a:t>As most of your know – ALF’s mission is to facilitate, advocate, and promote education, support, and research for the prevention, treatment and cure of liver disease.</a:t>
            </a:r>
          </a:p>
          <a:p>
            <a:pPr marL="0" lvl="1"/>
            <a:endParaRPr lang="en-US" sz="1800" b="1" kern="0" dirty="0" smtClean="0"/>
          </a:p>
          <a:p>
            <a:r>
              <a:rPr lang="en-US" altLang="en-US" sz="1800" b="1" dirty="0" smtClean="0"/>
              <a:t>Yes. The mission is </a:t>
            </a:r>
            <a:r>
              <a:rPr lang="en-US" altLang="en-US" sz="1800" b="1" dirty="0"/>
              <a:t> </a:t>
            </a:r>
            <a:r>
              <a:rPr lang="en-US" altLang="en-US" sz="1800" b="1" dirty="0" smtClean="0"/>
              <a:t>a little wordy. But I would like to add a few words to it.  Words like “patients” “families” and “people.”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781D-0A84-4FB9-8D4E-BD8C01C0CD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But, it is time for the American Liver Foundation to go from good to great.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781D-0A84-4FB9-8D4E-BD8C01C0CD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56068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1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7938-166A-471D-9A50-3780D2D4693B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88A2-23DF-4BDF-8A01-5242F0C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80145"/>
            <a:ext cx="9096375" cy="244764"/>
          </a:xfrm>
          <a:prstGeom prst="rect">
            <a:avLst/>
          </a:prstGeom>
          <a:solidFill>
            <a:srgbClr val="E5BFB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347730" y="4586457"/>
            <a:ext cx="554330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charset="0"/>
                <a:cs typeface="Arial" charset="0"/>
              </a:rPr>
              <a:t>Lynn Gardiner Seim, MSN,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RN</a:t>
            </a:r>
            <a:br>
              <a:rPr lang="en-US" altLang="en-US" sz="2400" dirty="0" smtClean="0">
                <a:latin typeface="Arial" charset="0"/>
                <a:cs typeface="Arial" charset="0"/>
              </a:rPr>
            </a:br>
            <a:r>
              <a:rPr lang="en-US" altLang="en-US" sz="2400" dirty="0" smtClean="0">
                <a:latin typeface="Arial" charset="0"/>
                <a:cs typeface="Arial" charset="0"/>
              </a:rPr>
              <a:t>Executive VP/Chief Operating Officer</a:t>
            </a:r>
            <a:br>
              <a:rPr lang="en-US" altLang="en-US" sz="2400" dirty="0" smtClean="0">
                <a:latin typeface="Arial" charset="0"/>
                <a:cs typeface="Arial" charset="0"/>
              </a:rPr>
            </a:br>
            <a:r>
              <a:rPr lang="en-US" altLang="en-US" sz="2400" dirty="0" smtClean="0">
                <a:latin typeface="Arial" charset="0"/>
                <a:cs typeface="Arial" charset="0"/>
              </a:rPr>
              <a:t>American Liver Foundation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October 19,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22281"/>
            <a:ext cx="9144000" cy="2378023"/>
          </a:xfrm>
          <a:prstGeom prst="rect">
            <a:avLst/>
          </a:prstGeom>
          <a:solidFill>
            <a:srgbClr val="E35A3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846" y="1295400"/>
            <a:ext cx="7380848" cy="83914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800" dirty="0">
                <a:latin typeface="Arial" charset="0"/>
                <a:cs typeface="Arial" charset="0"/>
              </a:rPr>
              <a:t/>
            </a:r>
            <a:br>
              <a:rPr lang="en-US" altLang="en-US" sz="4800" dirty="0">
                <a:latin typeface="Arial" charset="0"/>
                <a:cs typeface="Arial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4636"/>
            <a:ext cx="91440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59" y="5648121"/>
            <a:ext cx="1083810" cy="1004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0" y="2143015"/>
            <a:ext cx="3619660" cy="27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32347"/>
            <a:ext cx="8382000" cy="50323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Social Media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Arial"/>
              </a:rPr>
              <a:t>Example:  Hepatitis Awareness Month, May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/>
              </a:rPr>
              <a:t>Tweet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Chat on Hepatitis </a:t>
            </a:r>
            <a:r>
              <a:rPr lang="en-US" sz="2000" dirty="0" smtClean="0">
                <a:latin typeface="Calibri" panose="020F0502020204030204" pitchFamily="34" charset="0"/>
                <a:cs typeface="Arial"/>
              </a:rPr>
              <a:t>C</a:t>
            </a: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/>
              </a:rPr>
              <a:t>Created Call to Action and Social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Media toolkit for Hepatitis Awareness </a:t>
            </a:r>
            <a:r>
              <a:rPr lang="en-US" sz="2000" dirty="0" smtClean="0">
                <a:latin typeface="Calibri" panose="020F0502020204030204" pitchFamily="34" charset="0"/>
                <a:cs typeface="Arial"/>
              </a:rPr>
              <a:t>Month; distributed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to</a:t>
            </a:r>
            <a:r>
              <a:rPr lang="en-US" sz="2000" dirty="0" smtClean="0">
                <a:latin typeface="Calibri" panose="020F0502020204030204" pitchFamily="34" charset="0"/>
                <a:cs typeface="Arial"/>
              </a:rPr>
              <a:t> advocates,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placed on website, and posted to online support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27 Hepatitis Awareness Month related posts on FB reached 210,000 with over 12,700 engagements (clicks, likes, shares, comments</a:t>
            </a:r>
            <a:r>
              <a:rPr lang="en-US" sz="2000" dirty="0" smtClean="0">
                <a:latin typeface="Calibri" panose="020F0502020204030204" pitchFamily="34" charset="0"/>
                <a:cs typeface="Arial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/>
              </a:rPr>
              <a:t>Significant activity on Twitter and LinkedIn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cs typeface="Arial"/>
            </a:endParaRPr>
          </a:p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Arial"/>
              </a:rPr>
              <a:t>Example: World Hepatitis Day</a:t>
            </a:r>
            <a:br>
              <a:rPr lang="en-US" sz="2400" dirty="0" smtClean="0">
                <a:latin typeface="Calibri" panose="020F0502020204030204" pitchFamily="34" charset="0"/>
                <a:cs typeface="Arial"/>
              </a:rPr>
            </a:br>
            <a:r>
              <a:rPr lang="en-US" sz="2400" dirty="0" smtClean="0">
                <a:latin typeface="Calibri" panose="020F0502020204030204" pitchFamily="34" charset="0"/>
                <a:cs typeface="Arial"/>
              </a:rPr>
              <a:t>July 28, 2016</a:t>
            </a:r>
          </a:p>
          <a:p>
            <a:pPr marL="573088" lvl="1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/>
              </a:rPr>
              <a:t>Divisions across the country took photos</a:t>
            </a:r>
            <a:br>
              <a:rPr lang="en-US" sz="2000" dirty="0" smtClean="0">
                <a:latin typeface="Calibri" panose="020F0502020204030204" pitchFamily="34" charset="0"/>
                <a:cs typeface="Arial"/>
              </a:rPr>
            </a:br>
            <a:r>
              <a:rPr lang="en-US" sz="2000" dirty="0" smtClean="0">
                <a:latin typeface="Calibri" panose="020F0502020204030204" pitchFamily="34" charset="0"/>
                <a:cs typeface="Arial"/>
              </a:rPr>
              <a:t>in front of famous landmarks as part of </a:t>
            </a:r>
            <a:br>
              <a:rPr lang="en-US" sz="2000" dirty="0" smtClean="0">
                <a:latin typeface="Calibri" panose="020F0502020204030204" pitchFamily="34" charset="0"/>
                <a:cs typeface="Arial"/>
              </a:rPr>
            </a:br>
            <a:r>
              <a:rPr lang="en-US" sz="2000" dirty="0" smtClean="0">
                <a:latin typeface="Calibri" panose="020F0502020204030204" pitchFamily="34" charset="0"/>
                <a:cs typeface="Arial"/>
              </a:rPr>
              <a:t>our Eliminate Hepatitis campaign shared</a:t>
            </a:r>
            <a:br>
              <a:rPr lang="en-US" sz="2000" dirty="0" smtClean="0">
                <a:latin typeface="Calibri" panose="020F0502020204030204" pitchFamily="34" charset="0"/>
                <a:cs typeface="Arial"/>
              </a:rPr>
            </a:br>
            <a:r>
              <a:rPr lang="en-US" sz="2000" dirty="0" smtClean="0">
                <a:latin typeface="Calibri" panose="020F0502020204030204" pitchFamily="34" charset="0"/>
                <a:cs typeface="Arial"/>
              </a:rPr>
              <a:t>across all social media platforms</a:t>
            </a:r>
            <a:endParaRPr lang="en-US" sz="20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8600"/>
            <a:ext cx="4114800" cy="23145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361" y="304800"/>
            <a:ext cx="8305800" cy="905755"/>
          </a:xfrm>
          <a:prstGeom prst="rect">
            <a:avLst/>
          </a:prstGeom>
        </p:spPr>
        <p:txBody>
          <a:bodyPr vert="horz" wrap="square" lIns="0" tIns="45716" rIns="91432" bIns="45716" rtlCol="0" anchor="t" anchorCtr="0">
            <a:normAutofit fontScale="92500" lnSpcReduction="20000"/>
          </a:bodyPr>
          <a:lstStyle>
            <a:lvl1pPr algn="l" defTabSz="457154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chemeClr val="bg1">
                    <a:lumMod val="25000"/>
                  </a:schemeClr>
                </a:solidFill>
                <a:latin typeface="Tw Cen MT"/>
                <a:ea typeface="+mj-ea"/>
                <a:cs typeface="Arial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Tw Cen MT"/>
              <a:ea typeface="+mj-ea"/>
              <a:cs typeface="Arial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Education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90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32347"/>
            <a:ext cx="8382000" cy="50323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Liver Cancer Awareness Campaign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3048000"/>
          </a:xfrm>
        </p:spPr>
        <p:txBody>
          <a:bodyPr>
            <a:normAutofit fontScale="77500" lnSpcReduction="20000"/>
          </a:bodyPr>
          <a:lstStyle/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Arial"/>
              </a:rPr>
              <a:t>“Are You At Risk” messaging focuses on major risk factors for liver cancer, including viral hepatitis, reaches millions through various outlets annually </a:t>
            </a:r>
            <a:br>
              <a:rPr lang="en-US" sz="2800" dirty="0" smtClean="0">
                <a:latin typeface="Calibri" panose="020F0502020204030204" pitchFamily="34" charset="0"/>
                <a:cs typeface="Arial"/>
              </a:rPr>
            </a:br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Arial"/>
              </a:rPr>
              <a:t>Transit ads, billboards, movie theatre PSA, comprehensive social media messaging, traditional media outreach, satellite media tour, liver cancer programs in ALF divisions</a:t>
            </a:r>
            <a:br>
              <a:rPr lang="en-US" sz="2800" dirty="0" smtClean="0">
                <a:latin typeface="Calibri" panose="020F0502020204030204" pitchFamily="34" charset="0"/>
                <a:cs typeface="Arial"/>
              </a:rPr>
            </a:br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Arial"/>
              </a:rPr>
              <a:t>Anecdote:  NYC subway worker saw campaign and was prompted to call.  Didn’t know his HCV put him at risk for liver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59" y="4797650"/>
            <a:ext cx="1811422" cy="183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4" y="4797550"/>
            <a:ext cx="3475709" cy="125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1805172" cy="1828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8361" y="304800"/>
            <a:ext cx="8305800" cy="905755"/>
          </a:xfrm>
          <a:prstGeom prst="rect">
            <a:avLst/>
          </a:prstGeom>
        </p:spPr>
        <p:txBody>
          <a:bodyPr vert="horz" wrap="square" lIns="0" tIns="45716" rIns="91432" bIns="45716" rtlCol="0" anchor="t" anchorCtr="0">
            <a:normAutofit fontScale="92500" lnSpcReduction="20000"/>
          </a:bodyPr>
          <a:lstStyle>
            <a:lvl1pPr algn="l" defTabSz="457154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chemeClr val="bg1">
                    <a:lumMod val="25000"/>
                  </a:schemeClr>
                </a:solidFill>
                <a:latin typeface="Tw Cen MT"/>
                <a:ea typeface="+mj-ea"/>
                <a:cs typeface="Arial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Tw Cen MT"/>
              <a:ea typeface="+mj-ea"/>
              <a:cs typeface="Arial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Education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64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55" y="880439"/>
            <a:ext cx="8229600" cy="4718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 Services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1098" y="1565236"/>
            <a:ext cx="8413668" cy="42259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National HelpLine  1–800-GO-LIVER (1-800-465-4837)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FY 2015 Inquiries – 5,976 (calls, emails and letters)</a:t>
            </a:r>
          </a:p>
          <a:p>
            <a:pPr marL="573088" lvl="2" indent="-231775">
              <a:buFont typeface="Arial" panose="020B0604020202020204" pitchFamily="34" charset="0"/>
              <a:buChar char="•"/>
            </a:pPr>
            <a:r>
              <a:rPr lang="en-US" altLang="en-US" sz="2000" dirty="0"/>
              <a:t>Disease specific information</a:t>
            </a:r>
          </a:p>
          <a:p>
            <a:pPr marL="573088" lvl="2" indent="-231775">
              <a:buFont typeface="Arial" panose="020B0604020202020204" pitchFamily="34" charset="0"/>
              <a:buChar char="•"/>
            </a:pPr>
            <a:r>
              <a:rPr lang="en-US" altLang="en-US" sz="2000" dirty="0"/>
              <a:t>Physician locator</a:t>
            </a:r>
          </a:p>
          <a:p>
            <a:pPr marL="573088" lvl="2" indent="-231775">
              <a:buFont typeface="Arial" panose="020B0604020202020204" pitchFamily="34" charset="0"/>
              <a:buChar char="•"/>
            </a:pPr>
            <a:r>
              <a:rPr lang="en-US" altLang="en-US" sz="2000" dirty="0"/>
              <a:t>Financial resources</a:t>
            </a:r>
          </a:p>
          <a:p>
            <a:pPr marL="573088" lvl="2" indent="-231775">
              <a:buFont typeface="Arial" panose="020B0604020202020204" pitchFamily="34" charset="0"/>
              <a:buChar char="•"/>
            </a:pPr>
            <a:r>
              <a:rPr lang="en-US" altLang="en-US" sz="2000" dirty="0"/>
              <a:t>Multi-language </a:t>
            </a:r>
            <a:r>
              <a:rPr lang="en-US" altLang="en-US" sz="2000" dirty="0" smtClean="0"/>
              <a:t>capability</a:t>
            </a:r>
          </a:p>
          <a:p>
            <a:pPr marL="173038" lvl="1" indent="-2317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52.5% of inquiries related to HCV</a:t>
            </a:r>
          </a:p>
          <a:p>
            <a:pPr marL="173038" lvl="1" indent="-2317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3.5% of </a:t>
            </a:r>
            <a:r>
              <a:rPr lang="en-US" altLang="en-US" sz="2400" dirty="0"/>
              <a:t>i</a:t>
            </a:r>
            <a:r>
              <a:rPr lang="en-US" altLang="en-US" sz="2400" dirty="0" smtClean="0"/>
              <a:t>nquiries related to HBV</a:t>
            </a:r>
            <a:endParaRPr lang="en-US" alt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65765" y="4857314"/>
            <a:ext cx="2057400" cy="274637"/>
          </a:xfrm>
        </p:spPr>
        <p:txBody>
          <a:bodyPr/>
          <a:lstStyle/>
          <a:p>
            <a:fld id="{CCE3F2A1-77E8-4C76-A9FE-635405B0F61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857314"/>
            <a:ext cx="4494065" cy="1826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0" u="sng" dirty="0">
                <a:solidFill>
                  <a:schemeClr val="bg1"/>
                </a:solidFill>
                <a:latin typeface="Tw Cen MT" panose="020B0602020104020603" pitchFamily="34" charset="0"/>
              </a:rPr>
              <a:t>HelpLine Top Five:</a:t>
            </a:r>
          </a:p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Tw Cen MT" panose="020B0602020104020603" pitchFamily="34" charset="0"/>
              </a:rPr>
              <a:t>Hepatitis C (HCV) – 52.53%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Liver</a:t>
            </a:r>
            <a:r>
              <a:rPr lang="en-US" i="0" dirty="0">
                <a:solidFill>
                  <a:schemeClr val="bg1"/>
                </a:solidFill>
                <a:latin typeface="Tw Cen MT" panose="020B0602020104020603" pitchFamily="34" charset="0"/>
              </a:rPr>
              <a:t> Cancer – 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10.15</a:t>
            </a:r>
            <a:r>
              <a:rPr lang="en-US" i="0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Tw Cen MT" panose="020B0602020104020603" pitchFamily="34" charset="0"/>
              </a:rPr>
              <a:t>NAFLD – 9.19%</a:t>
            </a:r>
          </a:p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Tw Cen MT" panose="020B0602020104020603" pitchFamily="34" charset="0"/>
              </a:rPr>
              <a:t>Alcohol-Related Liver Disease – 5.21%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Primary Biliary Cholangitis – 3.69%</a:t>
            </a:r>
            <a:endParaRPr lang="en-US" i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9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129127"/>
            <a:ext cx="8229600" cy="4718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Services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75032"/>
            <a:ext cx="8642268" cy="396376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Online Support Community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Collaboration with Inspire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Almost 11,000 </a:t>
            </a:r>
            <a:r>
              <a:rPr lang="en-US" sz="2000" dirty="0">
                <a:latin typeface="Calibri" panose="020F0502020204030204" pitchFamily="34" charset="0"/>
              </a:rPr>
              <a:t>individuals </a:t>
            </a:r>
            <a:r>
              <a:rPr lang="en-US" sz="2000" dirty="0" smtClean="0">
                <a:latin typeface="Calibri" panose="020F0502020204030204" pitchFamily="34" charset="0"/>
              </a:rPr>
              <a:t>enrolled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Approximately 30% specifically interested in viral hepatitis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Over 2,000 threads pertaining to viral hepatitis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endParaRPr lang="en-US" altLang="en-US" sz="1800" dirty="0"/>
          </a:p>
        </p:txBody>
      </p:sp>
      <p:pic>
        <p:nvPicPr>
          <p:cNvPr id="1026" name="Picture 2" descr="https://pbs.twimg.com/profile_images/685471530709463042/laszvmZ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98333"/>
            <a:ext cx="3234265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3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7200"/>
            <a:ext cx="8382000" cy="503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Advocacy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3733800"/>
          </a:xfrm>
        </p:spPr>
        <p:txBody>
          <a:bodyPr>
            <a:normAutofit/>
          </a:bodyPr>
          <a:lstStyle/>
          <a:p>
            <a:pPr marL="0" lvl="0" indent="0" defTabSz="457154">
              <a:spcBef>
                <a:spcPts val="600"/>
              </a:spcBef>
              <a:buNone/>
            </a:pPr>
            <a:r>
              <a:rPr lang="en-US" sz="2800" dirty="0" smtClean="0">
                <a:latin typeface="Calibri" panose="020F0502020204030204" pitchFamily="34" charset="0"/>
                <a:cs typeface="Arial"/>
              </a:rPr>
              <a:t>National Patient Advisory Committee (NPAC)</a:t>
            </a:r>
          </a:p>
          <a:p>
            <a:pPr defTabSz="457154">
              <a:spcBef>
                <a:spcPts val="600"/>
              </a:spcBef>
            </a:pPr>
            <a:r>
              <a:rPr lang="en-US" sz="2800" smtClean="0">
                <a:latin typeface="Calibri" panose="020F0502020204030204" pitchFamily="34" charset="0"/>
                <a:cs typeface="Arial"/>
              </a:rPr>
              <a:t>Social </a:t>
            </a:r>
            <a:r>
              <a:rPr lang="en-US" sz="2800" dirty="0" smtClean="0">
                <a:latin typeface="Calibri" panose="020F0502020204030204" pitchFamily="34" charset="0"/>
                <a:cs typeface="Arial"/>
              </a:rPr>
              <a:t>Media Champions</a:t>
            </a:r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defTabSz="457154">
              <a:spcBef>
                <a:spcPts val="600"/>
              </a:spcBef>
            </a:pPr>
            <a:r>
              <a:rPr lang="en-US" sz="2800" dirty="0" smtClean="0">
                <a:latin typeface="Calibri" panose="020F0502020204030204" pitchFamily="34" charset="0"/>
                <a:cs typeface="Arial"/>
              </a:rPr>
              <a:t>Go-to advocates for advocacy and media opportunities</a:t>
            </a:r>
          </a:p>
          <a:p>
            <a:pPr defTabSz="457154">
              <a:spcBef>
                <a:spcPts val="600"/>
              </a:spcBef>
            </a:pPr>
            <a:r>
              <a:rPr lang="en-US" sz="2800" dirty="0" smtClean="0">
                <a:latin typeface="Calibri" panose="020F0502020204030204" pitchFamily="34" charset="0"/>
                <a:cs typeface="Arial"/>
              </a:rPr>
              <a:t>Veterans Day Radio Media Tour reached millions</a:t>
            </a:r>
          </a:p>
          <a:p>
            <a:pPr defTabSz="457154">
              <a:spcBef>
                <a:spcPts val="600"/>
              </a:spcBef>
            </a:pPr>
            <a:r>
              <a:rPr lang="en-US" sz="2800" dirty="0" smtClean="0">
                <a:latin typeface="Calibri" panose="020F0502020204030204" pitchFamily="34" charset="0"/>
                <a:cs typeface="Arial"/>
              </a:rPr>
              <a:t>Patient Education Videos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400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3200400" cy="1781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946" y="4738255"/>
            <a:ext cx="2674266" cy="17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82000" cy="527167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5100" b="1" dirty="0" smtClean="0"/>
              <a:t>2016 Legislative Priorities Included: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lvl="0"/>
            <a:r>
              <a:rPr lang="en-US" b="1" dirty="0" smtClean="0"/>
              <a:t>$</a:t>
            </a:r>
            <a:r>
              <a:rPr lang="en-US" b="1" dirty="0"/>
              <a:t>34.5 billion for the National Institutes of Health (NIH) and $2.165 billion for the National Institute of Diabetes and Digestive and Kidney Diseases (NIDDK) in FY17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 </a:t>
            </a:r>
            <a:endParaRPr lang="en-US" sz="2800" dirty="0"/>
          </a:p>
          <a:p>
            <a:pPr lvl="0"/>
            <a:r>
              <a:rPr lang="en-US" b="1" dirty="0"/>
              <a:t>$664.7 million for the Department of Veteran’s Affairs Medical &amp; Prosthetics Research Program in </a:t>
            </a:r>
            <a:r>
              <a:rPr lang="en-US" b="1" dirty="0" smtClean="0"/>
              <a:t>FY17</a:t>
            </a:r>
            <a:br>
              <a:rPr lang="en-US" b="1" dirty="0" smtClean="0"/>
            </a:br>
            <a:r>
              <a:rPr lang="en-US" b="1" dirty="0"/>
              <a:t> </a:t>
            </a:r>
            <a:endParaRPr lang="en-US" sz="2800" dirty="0"/>
          </a:p>
          <a:p>
            <a:pPr lvl="0"/>
            <a:r>
              <a:rPr lang="en-US" b="1" dirty="0"/>
              <a:t>Advance the Department of Defense (DOD) Peer Reviewed Cancer Research Program and DOD Peer Reviewed Medical Research </a:t>
            </a:r>
            <a:r>
              <a:rPr lang="en-US" b="1" dirty="0" smtClean="0"/>
              <a:t>Program</a:t>
            </a:r>
            <a:br>
              <a:rPr lang="en-US" b="1" dirty="0" smtClean="0"/>
            </a:br>
            <a:r>
              <a:rPr lang="en-US" b="1" i="1" dirty="0"/>
              <a:t> </a:t>
            </a:r>
            <a:endParaRPr lang="en-US" sz="2800" dirty="0"/>
          </a:p>
          <a:p>
            <a:pPr lvl="0"/>
            <a:r>
              <a:rPr lang="en-US" b="1" dirty="0" smtClean="0"/>
              <a:t>$</a:t>
            </a:r>
            <a:r>
              <a:rPr lang="en-US" b="1" dirty="0"/>
              <a:t>2.85 billion for the Food and Drug Administration (FDA) in </a:t>
            </a:r>
            <a:r>
              <a:rPr lang="en-US" b="1" dirty="0" smtClean="0"/>
              <a:t>FY17</a:t>
            </a:r>
            <a:br>
              <a:rPr lang="en-US" b="1" dirty="0" smtClean="0"/>
            </a:br>
            <a:r>
              <a:rPr lang="en-US" dirty="0"/>
              <a:t> </a:t>
            </a:r>
            <a:endParaRPr lang="en-US" sz="2800" dirty="0"/>
          </a:p>
          <a:p>
            <a:r>
              <a:rPr lang="en-US" b="1" dirty="0" smtClean="0"/>
              <a:t>Patients</a:t>
            </a:r>
            <a:r>
              <a:rPr lang="en-US" b="1" dirty="0"/>
              <a:t>’ Access to Treatments Act of 2015</a:t>
            </a:r>
            <a:r>
              <a:rPr lang="en-US" dirty="0"/>
              <a:t>, H.R. </a:t>
            </a:r>
            <a:r>
              <a:rPr lang="en-US" dirty="0" smtClean="0"/>
              <a:t>1600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Support </a:t>
            </a:r>
            <a:r>
              <a:rPr lang="en-US" b="1" dirty="0"/>
              <a:t>the Expansion of </a:t>
            </a:r>
            <a:r>
              <a:rPr lang="en-US" b="1" dirty="0" smtClean="0"/>
              <a:t>Medicaid</a:t>
            </a:r>
            <a:br>
              <a:rPr lang="en-US" b="1" dirty="0" smtClean="0"/>
            </a:br>
            <a:endParaRPr lang="en-US" sz="2800" dirty="0"/>
          </a:p>
          <a:p>
            <a:pPr lvl="0"/>
            <a:r>
              <a:rPr lang="en-US" b="1" dirty="0" smtClean="0"/>
              <a:t>$</a:t>
            </a:r>
            <a:r>
              <a:rPr lang="en-US" b="1" dirty="0"/>
              <a:t>7.8 billion for the Centers for Disease Control and Prevention (CDC) in FY 17</a:t>
            </a:r>
            <a:endParaRPr lang="en-US" sz="2800" dirty="0"/>
          </a:p>
          <a:p>
            <a:pPr lvl="1"/>
            <a:r>
              <a:rPr lang="en-US" dirty="0"/>
              <a:t>$62.8 million for the Division of Viral Hepatitis (DVH</a:t>
            </a:r>
            <a:r>
              <a:rPr lang="en-US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r>
              <a:rPr lang="en-US" b="1" dirty="0"/>
              <a:t> </a:t>
            </a:r>
            <a:endParaRPr lang="en-US" sz="2800" dirty="0"/>
          </a:p>
          <a:p>
            <a:pPr lvl="0"/>
            <a:r>
              <a:rPr lang="en-US" b="1" i="1" dirty="0"/>
              <a:t>The Viral Hepatitis Testing Act (H.R. 1101/S. 1287</a:t>
            </a:r>
            <a:r>
              <a:rPr lang="en-US" b="1" i="1" dirty="0" smtClean="0"/>
              <a:t>)</a:t>
            </a:r>
            <a:r>
              <a:rPr lang="en-US" i="1" dirty="0"/>
              <a:t/>
            </a:r>
            <a:br>
              <a:rPr lang="en-US" i="1" dirty="0"/>
            </a:br>
            <a:endParaRPr lang="en-US" sz="2800" dirty="0"/>
          </a:p>
          <a:p>
            <a:pPr lvl="0"/>
            <a:r>
              <a:rPr lang="en-US" b="1" dirty="0"/>
              <a:t>Implementation of the updates to the </a:t>
            </a:r>
            <a:r>
              <a:rPr lang="en-US" b="1" i="1" dirty="0"/>
              <a:t>Viral Hepatitis</a:t>
            </a:r>
            <a:r>
              <a:rPr lang="en-US" b="1" dirty="0"/>
              <a:t> </a:t>
            </a:r>
            <a:r>
              <a:rPr lang="en-US" b="1" i="1" dirty="0"/>
              <a:t>Action </a:t>
            </a:r>
            <a:r>
              <a:rPr lang="en-US" b="1" i="1" dirty="0" smtClean="0"/>
              <a:t>Plan</a:t>
            </a:r>
            <a:br>
              <a:rPr lang="en-US" b="1" i="1" dirty="0" smtClean="0"/>
            </a:br>
            <a:endParaRPr lang="en-US" b="1" i="1" dirty="0" smtClean="0"/>
          </a:p>
          <a:p>
            <a:pPr lvl="0"/>
            <a:r>
              <a:rPr lang="en-US" b="1" dirty="0"/>
              <a:t>Viral Hepatitis Caucus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99636"/>
            <a:ext cx="83820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179486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58" y="846845"/>
            <a:ext cx="8229600" cy="564563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Since 1979 ALF has provided nearly $26 Million through over 850 awards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5053"/>
            <a:ext cx="8229600" cy="4525963"/>
          </a:xfrm>
        </p:spPr>
        <p:txBody>
          <a:bodyPr/>
          <a:lstStyle/>
          <a:p>
            <a:r>
              <a:rPr lang="en-US" dirty="0" smtClean="0"/>
              <a:t>85+ Viral Hepatitis related grants totaling more than $4.5 million</a:t>
            </a:r>
          </a:p>
          <a:p>
            <a:endParaRPr lang="en-US" dirty="0" smtClean="0"/>
          </a:p>
          <a:p>
            <a:r>
              <a:rPr lang="en-US" dirty="0" smtClean="0"/>
              <a:t>2016 Research Award Application deadline is Friday, December 2</a:t>
            </a:r>
            <a:r>
              <a:rPr lang="en-US" baseline="30000" dirty="0" smtClean="0"/>
              <a:t>nd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http://www.liverfoundation.org/2017_research_awards</a:t>
            </a:r>
            <a:r>
              <a:rPr lang="en-US" sz="2400" dirty="0" smtClean="0"/>
              <a:t>/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2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93" y="2362200"/>
            <a:ext cx="3173107" cy="29413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633762" y="1905000"/>
            <a:ext cx="7772400" cy="28956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0770" tIns="30770" rIns="30770" bIns="3077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A6DE"/>
              </a:buClr>
              <a:buSzPct val="100000"/>
              <a:buFontTx/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TVNordEFOP-Regular" charset="0"/>
              </a:defRPr>
            </a:lvl1pPr>
            <a:lvl2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A6DE"/>
              </a:buClr>
              <a:buSzPct val="100000"/>
              <a:buFontTx/>
              <a:buNone/>
              <a:defRPr sz="2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TVNordEFOP-Regular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A6DE"/>
              </a:buClr>
              <a:buSzPct val="100000"/>
              <a:buFontTx/>
              <a:buNone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TVNordEFOP-Regular" charset="0"/>
              </a:defRPr>
            </a:lvl3pPr>
            <a:lvl4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A6DE"/>
              </a:buClr>
              <a:buSzPct val="100000"/>
              <a:buFontTx/>
              <a:buNone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TVNordEFOP-Regular" charset="0"/>
              </a:defRPr>
            </a:lvl4pPr>
            <a:lvl5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A6DE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VNordEFOP-Regular" charset="0"/>
              </a:defRPr>
            </a:lvl5pPr>
            <a:lvl6pPr marL="884625" indent="-115386" algn="l" rtl="0" fontAlgn="base">
              <a:lnSpc>
                <a:spcPct val="130000"/>
              </a:lnSpc>
              <a:spcBef>
                <a:spcPts val="606"/>
              </a:spcBef>
              <a:spcAft>
                <a:spcPct val="0"/>
              </a:spcAft>
              <a:buClr>
                <a:srgbClr val="FF4817"/>
              </a:buClr>
              <a:buSzPct val="100000"/>
              <a:buFont typeface="TVNordEFOP-Regular" charset="0"/>
              <a:buChar char="-"/>
              <a:defRPr sz="1500">
                <a:solidFill>
                  <a:srgbClr val="4D4D4D"/>
                </a:solidFill>
                <a:latin typeface="+mn-lt"/>
                <a:ea typeface="+mn-ea"/>
                <a:cs typeface="+mn-cs"/>
                <a:sym typeface="TVNordEFOP-Regular" charset="0"/>
              </a:defRPr>
            </a:lvl6pPr>
            <a:lvl7pPr marL="1161551" indent="-115386" algn="l" rtl="0" fontAlgn="base">
              <a:lnSpc>
                <a:spcPct val="130000"/>
              </a:lnSpc>
              <a:spcBef>
                <a:spcPts val="606"/>
              </a:spcBef>
              <a:spcAft>
                <a:spcPct val="0"/>
              </a:spcAft>
              <a:buClr>
                <a:srgbClr val="FF4817"/>
              </a:buClr>
              <a:buSzPct val="100000"/>
              <a:buFont typeface="TVNordEFOP-Regular" charset="0"/>
              <a:buChar char="-"/>
              <a:defRPr sz="1500">
                <a:solidFill>
                  <a:srgbClr val="4D4D4D"/>
                </a:solidFill>
                <a:latin typeface="+mn-lt"/>
                <a:ea typeface="+mn-ea"/>
                <a:cs typeface="+mn-cs"/>
                <a:sym typeface="TVNordEFOP-Regular" charset="0"/>
              </a:defRPr>
            </a:lvl7pPr>
            <a:lvl8pPr marL="1438477" indent="-115386" algn="l" rtl="0" fontAlgn="base">
              <a:lnSpc>
                <a:spcPct val="130000"/>
              </a:lnSpc>
              <a:spcBef>
                <a:spcPts val="606"/>
              </a:spcBef>
              <a:spcAft>
                <a:spcPct val="0"/>
              </a:spcAft>
              <a:buClr>
                <a:srgbClr val="FF4817"/>
              </a:buClr>
              <a:buSzPct val="100000"/>
              <a:buFont typeface="TVNordEFOP-Regular" charset="0"/>
              <a:buChar char="-"/>
              <a:defRPr sz="1500">
                <a:solidFill>
                  <a:srgbClr val="4D4D4D"/>
                </a:solidFill>
                <a:latin typeface="+mn-lt"/>
                <a:ea typeface="+mn-ea"/>
                <a:cs typeface="+mn-cs"/>
                <a:sym typeface="TVNordEFOP-Regular" charset="0"/>
              </a:defRPr>
            </a:lvl8pPr>
            <a:lvl9pPr marL="1715403" indent="-115386" algn="l" rtl="0" fontAlgn="base">
              <a:lnSpc>
                <a:spcPct val="130000"/>
              </a:lnSpc>
              <a:spcBef>
                <a:spcPts val="606"/>
              </a:spcBef>
              <a:spcAft>
                <a:spcPct val="0"/>
              </a:spcAft>
              <a:buClr>
                <a:srgbClr val="FF4817"/>
              </a:buClr>
              <a:buSzPct val="100000"/>
              <a:buFont typeface="TVNordEFOP-Regular" charset="0"/>
              <a:buChar char="-"/>
              <a:defRPr sz="1500">
                <a:solidFill>
                  <a:srgbClr val="4D4D4D"/>
                </a:solidFill>
                <a:latin typeface="+mn-lt"/>
                <a:ea typeface="+mn-ea"/>
                <a:cs typeface="+mn-cs"/>
                <a:sym typeface="TVNordEFOP-Regular" charset="0"/>
              </a:defRPr>
            </a:lvl9pPr>
          </a:lstStyle>
          <a:p>
            <a:pPr lvl="1" algn="ctr"/>
            <a:r>
              <a:rPr lang="en-US" sz="3600" dirty="0" smtClean="0"/>
              <a:t>ALF’s </a:t>
            </a:r>
            <a:r>
              <a:rPr lang="en-US" sz="3600" dirty="0"/>
              <a:t>mission is to facilitate, advocate, and promote education, support, and research for the prevention, treatment and cure of liver disease</a:t>
            </a:r>
            <a:endParaRPr lang="en-US" sz="3600" i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3" y="227905"/>
            <a:ext cx="1083810" cy="10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670840"/>
            <a:ext cx="3622710" cy="335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255" y="1066800"/>
            <a:ext cx="16002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3074306"/>
            <a:ext cx="16002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74306"/>
            <a:ext cx="16002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Advocacy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797" y="5525292"/>
            <a:ext cx="16002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55192"/>
            <a:ext cx="86868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Four Cornerstones of ALF Mission Delivery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4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3" y="227905"/>
            <a:ext cx="1083810" cy="1004724"/>
          </a:xfrm>
          <a:prstGeom prst="rect">
            <a:avLst/>
          </a:prstGeom>
        </p:spPr>
      </p:pic>
      <p:pic>
        <p:nvPicPr>
          <p:cNvPr id="6" name="Picture 6" descr="H:\DIVISIONS\alf_division_map_oct2014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57200"/>
            <a:ext cx="4708525" cy="6092825"/>
          </a:xfrm>
          <a:prstGeom prst="rect">
            <a:avLst/>
          </a:prstGeom>
          <a:noFill/>
          <a:ln w="9525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9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234" y="604022"/>
            <a:ext cx="3832538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23234" y="1751304"/>
            <a:ext cx="6934200" cy="34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National Webinars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7105650" cy="41910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Hepatitis C: Treatment Options and the Patient Experience</a:t>
            </a:r>
            <a:br>
              <a:rPr lang="en-US" sz="2000" dirty="0" smtClean="0"/>
            </a:b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Accessing and Managing Hepatitis C Treatment: Benefits of Working with a Specialty Pharmacy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Upcoming: Hepatitis C and Kidney Disease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44093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8361" y="770644"/>
            <a:ext cx="8305800" cy="905755"/>
          </a:xfrm>
          <a:prstGeom prst="rect">
            <a:avLst/>
          </a:prstGeom>
        </p:spPr>
        <p:txBody>
          <a:bodyPr vert="horz" wrap="square" lIns="0" tIns="45716" rIns="91432" bIns="45716" rtlCol="0" anchor="t" anchorCtr="0">
            <a:normAutofit fontScale="92500" lnSpcReduction="20000"/>
          </a:bodyPr>
          <a:lstStyle>
            <a:lvl1pPr algn="l" defTabSz="457154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chemeClr val="bg1">
                    <a:lumMod val="25000"/>
                  </a:schemeClr>
                </a:solidFill>
                <a:latin typeface="Tw Cen MT"/>
                <a:ea typeface="+mj-ea"/>
                <a:cs typeface="Arial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Tw Cen MT"/>
              <a:ea typeface="+mj-ea"/>
              <a:cs typeface="Arial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Education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0218" y="1524001"/>
            <a:ext cx="8393943" cy="5181600"/>
          </a:xfrm>
        </p:spPr>
        <p:txBody>
          <a:bodyPr>
            <a:normAutofit fontScale="62500" lnSpcReduction="20000"/>
          </a:bodyPr>
          <a:lstStyle/>
          <a:p>
            <a:pPr marL="57150" indent="0">
              <a:buNone/>
            </a:pPr>
            <a:r>
              <a:rPr lang="en-US" sz="4000" dirty="0" smtClean="0"/>
              <a:t>Community Education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Love </a:t>
            </a:r>
            <a:r>
              <a:rPr lang="en-US" sz="2600" dirty="0"/>
              <a:t>your </a:t>
            </a:r>
            <a:r>
              <a:rPr lang="en-US" sz="2600" dirty="0" smtClean="0"/>
              <a:t>Liver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Teens to Twenties Liver Wellness Guide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Liver Wellness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Viral </a:t>
            </a:r>
            <a:r>
              <a:rPr lang="en-US" sz="2600" dirty="0" smtClean="0"/>
              <a:t>Hepatitis – </a:t>
            </a:r>
            <a:r>
              <a:rPr lang="en-US" sz="2600" b="1" dirty="0" smtClean="0"/>
              <a:t>O</a:t>
            </a:r>
            <a:r>
              <a:rPr lang="en-US" sz="2600" dirty="0" smtClean="0"/>
              <a:t>ver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5,000 </a:t>
            </a:r>
            <a:r>
              <a:rPr lang="en-US" sz="2600" dirty="0" smtClean="0"/>
              <a:t>were reached through our Viral Hepatitis Program last year (37% of total people reached)</a:t>
            </a:r>
          </a:p>
          <a:p>
            <a:pPr lvl="2"/>
            <a:r>
              <a:rPr lang="en-US" sz="1800" dirty="0" smtClean="0"/>
              <a:t>Prisons, probation/parole facilities</a:t>
            </a:r>
          </a:p>
          <a:p>
            <a:pPr lvl="2"/>
            <a:r>
              <a:rPr lang="en-US" sz="1800" dirty="0" smtClean="0"/>
              <a:t>Substance treatment programs</a:t>
            </a:r>
          </a:p>
          <a:p>
            <a:pPr lvl="2"/>
            <a:r>
              <a:rPr lang="en-US" sz="1800" dirty="0" smtClean="0"/>
              <a:t>GLBT centers and other at-risk youth</a:t>
            </a:r>
            <a:endParaRPr lang="en-US" sz="1800" dirty="0"/>
          </a:p>
          <a:p>
            <a:pPr marL="457200" lvl="1" indent="0">
              <a:buNone/>
            </a:pPr>
            <a:endParaRPr lang="en-US" sz="1900" dirty="0" smtClean="0"/>
          </a:p>
          <a:p>
            <a:pPr marL="57150" indent="0">
              <a:buNone/>
            </a:pPr>
            <a:endParaRPr lang="en-US" sz="2300" dirty="0"/>
          </a:p>
          <a:p>
            <a:pPr marL="57150" indent="0">
              <a:buNone/>
            </a:pPr>
            <a:r>
              <a:rPr lang="en-US" sz="4600" dirty="0" smtClean="0"/>
              <a:t>Regional Programs - </a:t>
            </a:r>
            <a:r>
              <a:rPr lang="en-US" sz="3800" dirty="0" smtClean="0"/>
              <a:t>Often with Viral Hepatitis Themes</a:t>
            </a:r>
          </a:p>
          <a:p>
            <a:pPr marL="573088" lvl="2" indent="-231775"/>
            <a:r>
              <a:rPr lang="en-US" altLang="en-US" sz="2600" dirty="0" smtClean="0"/>
              <a:t>Patient Education</a:t>
            </a:r>
          </a:p>
          <a:p>
            <a:pPr marL="852488" lvl="2" indent="-285750"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Ask the Experts</a:t>
            </a:r>
          </a:p>
          <a:p>
            <a:pPr marL="852488" lvl="2" indent="-285750"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Liver Updates</a:t>
            </a:r>
          </a:p>
          <a:p>
            <a:pPr marL="573088" lvl="2" indent="-231775"/>
            <a:r>
              <a:rPr lang="en-US" altLang="en-US" sz="2600" dirty="0" smtClean="0"/>
              <a:t>Professional Education</a:t>
            </a:r>
          </a:p>
          <a:p>
            <a:pPr marL="852488" lvl="2" indent="-285750"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Academic Debates</a:t>
            </a:r>
          </a:p>
          <a:p>
            <a:pPr marL="852488" lvl="2" indent="-285750"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Medical Advisory Committee / Associate Medical Advisory Committee</a:t>
            </a:r>
          </a:p>
          <a:p>
            <a:pPr marL="852488" lvl="2" indent="-285750"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Symposia </a:t>
            </a:r>
          </a:p>
          <a:p>
            <a:pPr marL="57150" indent="0">
              <a:buNone/>
            </a:pPr>
            <a:r>
              <a:rPr lang="en-US" sz="2300" dirty="0" smtClean="0"/>
              <a:t/>
            </a:r>
            <a:br>
              <a:rPr lang="en-US" sz="2300" dirty="0" smtClean="0"/>
            </a:b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1528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8361" y="533400"/>
            <a:ext cx="8305800" cy="905755"/>
          </a:xfrm>
          <a:prstGeom prst="rect">
            <a:avLst/>
          </a:prstGeom>
        </p:spPr>
        <p:txBody>
          <a:bodyPr vert="horz" wrap="square" lIns="0" tIns="45716" rIns="91432" bIns="45716" rtlCol="0" anchor="t" anchorCtr="0">
            <a:normAutofit fontScale="92500" lnSpcReduction="20000"/>
          </a:bodyPr>
          <a:lstStyle>
            <a:lvl1pPr algn="l" defTabSz="457154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chemeClr val="bg1">
                    <a:lumMod val="25000"/>
                  </a:schemeClr>
                </a:solidFill>
                <a:latin typeface="Tw Cen MT"/>
                <a:ea typeface="+mj-ea"/>
                <a:cs typeface="Arial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Tw Cen MT"/>
              <a:ea typeface="+mj-ea"/>
              <a:cs typeface="Arial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Education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2633" y="1439155"/>
            <a:ext cx="8393943" cy="5181600"/>
          </a:xfrm>
        </p:spPr>
        <p:txBody>
          <a:bodyPr>
            <a:normAutofit fontScale="40000" lnSpcReduction="20000"/>
          </a:bodyPr>
          <a:lstStyle/>
          <a:p>
            <a:pPr marL="57150" indent="0">
              <a:buNone/>
            </a:pPr>
            <a:r>
              <a:rPr lang="en-US" altLang="en-US" sz="6300" dirty="0" smtClean="0"/>
              <a:t>Examples of Regional Programs</a:t>
            </a:r>
          </a:p>
          <a:p>
            <a:pPr marL="57150" indent="0">
              <a:buNone/>
            </a:pPr>
            <a:endParaRPr lang="en-US" altLang="en-US" sz="4600" u="sng" dirty="0"/>
          </a:p>
          <a:p>
            <a:pPr marL="57150" indent="0">
              <a:buNone/>
            </a:pPr>
            <a:r>
              <a:rPr lang="en-US" altLang="en-US" sz="4600" u="sng" dirty="0" smtClean="0"/>
              <a:t>Greater New York Division</a:t>
            </a:r>
          </a:p>
          <a:p>
            <a:pPr marL="57150" indent="0">
              <a:buNone/>
            </a:pPr>
            <a:r>
              <a:rPr lang="en-US" altLang="en-US" sz="4600" dirty="0" smtClean="0"/>
              <a:t>Ask the Experts: HCV/HIV Coinfection in the Latino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 smtClean="0"/>
              <a:t>Partnered with Latino Commission on AIDS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 smtClean="0"/>
              <a:t>Attendees included patients as well as professionals from </a:t>
            </a:r>
            <a:r>
              <a:rPr lang="en-US" altLang="en-US" sz="4250" dirty="0" smtClean="0"/>
              <a:t>Hispanic Federation of Nurses, Harlem United, and AIDS Healthcare Foundation</a:t>
            </a:r>
            <a:r>
              <a:rPr lang="en-US" altLang="en-US" sz="3800" dirty="0" smtClean="0"/>
              <a:t/>
            </a:r>
            <a:br>
              <a:rPr lang="en-US" altLang="en-US" sz="3800" dirty="0" smtClean="0"/>
            </a:br>
            <a:endParaRPr lang="en-US" altLang="en-US" sz="3800" dirty="0" smtClean="0"/>
          </a:p>
          <a:p>
            <a:pPr marL="57150" indent="0">
              <a:buNone/>
            </a:pPr>
            <a:r>
              <a:rPr lang="en-US" altLang="en-US" sz="4600" u="sng" dirty="0" smtClean="0"/>
              <a:t>Great Lakes Division</a:t>
            </a:r>
          </a:p>
          <a:p>
            <a:pPr marL="57150" indent="0">
              <a:buNone/>
            </a:pPr>
            <a:r>
              <a:rPr lang="en-US" altLang="en-US" sz="4600" dirty="0" smtClean="0"/>
              <a:t>HCV Education and Screening Initiative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 smtClean="0"/>
              <a:t>Collaboration </a:t>
            </a:r>
            <a:r>
              <a:rPr lang="en-US" altLang="en-US" sz="4200" dirty="0"/>
              <a:t>with MADE (Making A Daily Effort) and BHC (Brothers Health </a:t>
            </a:r>
            <a:r>
              <a:rPr lang="en-US" altLang="en-US" sz="4200" dirty="0" smtClean="0"/>
              <a:t>Collective)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/>
              <a:t>H</a:t>
            </a:r>
            <a:r>
              <a:rPr lang="en-US" altLang="en-US" sz="4200" dirty="0" smtClean="0"/>
              <a:t>ard-to-access populations </a:t>
            </a:r>
            <a:r>
              <a:rPr lang="en-US" altLang="en-US" sz="4200" dirty="0"/>
              <a:t>for HCV screening and linkage to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/>
              <a:t>So far </a:t>
            </a:r>
            <a:r>
              <a:rPr lang="en-US" altLang="en-US" sz="4200" dirty="0" smtClean="0"/>
              <a:t>over 5,500 screened</a:t>
            </a:r>
          </a:p>
          <a:p>
            <a:pPr marL="457200" lvl="1" indent="0">
              <a:buNone/>
            </a:pPr>
            <a:endParaRPr lang="en-US" altLang="en-US" sz="4200" dirty="0" smtClean="0"/>
          </a:p>
          <a:p>
            <a:pPr marL="57150" indent="0">
              <a:buNone/>
            </a:pPr>
            <a:r>
              <a:rPr lang="en-US" altLang="en-US" sz="4600" u="sng" dirty="0" smtClean="0"/>
              <a:t>New England Division</a:t>
            </a:r>
          </a:p>
          <a:p>
            <a:pPr marL="57150" indent="0">
              <a:buNone/>
            </a:pPr>
            <a:r>
              <a:rPr lang="en-US" altLang="en-US" sz="4600" dirty="0" smtClean="0"/>
              <a:t>Drug and Alcohol Treatment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 smtClean="0"/>
              <a:t>Relationships with 32 different treatment programs throughout New England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200" dirty="0" smtClean="0"/>
              <a:t>Education and linkage to care</a:t>
            </a:r>
          </a:p>
        </p:txBody>
      </p:sp>
    </p:spTree>
    <p:extLst>
      <p:ext uri="{BB962C8B-B14F-4D97-AF65-F5344CB8AC3E}">
        <p14:creationId xmlns:p14="http://schemas.microsoft.com/office/powerpoint/2010/main" val="130349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254471"/>
            <a:ext cx="8229600" cy="43914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Viral Hepatitis Related Resources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65765" y="4857314"/>
            <a:ext cx="2057400" cy="274637"/>
          </a:xfrm>
        </p:spPr>
        <p:txBody>
          <a:bodyPr/>
          <a:lstStyle/>
          <a:p>
            <a:fld id="{CCE3F2A1-77E8-4C76-A9FE-635405B0F61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603800" cy="37702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152" y="2413959"/>
            <a:ext cx="1655248" cy="3770289"/>
          </a:xfrm>
          <a:prstGeom prst="rect">
            <a:avLst/>
          </a:prstGeom>
          <a:ln>
            <a:solidFill>
              <a:srgbClr val="13557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408794"/>
            <a:ext cx="1649614" cy="3775454"/>
          </a:xfrm>
          <a:prstGeom prst="rect">
            <a:avLst/>
          </a:prstGeom>
          <a:ln>
            <a:solidFill>
              <a:srgbClr val="135574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386115"/>
            <a:ext cx="1682030" cy="3798133"/>
          </a:xfrm>
          <a:prstGeom prst="rect">
            <a:avLst/>
          </a:prstGeom>
          <a:ln>
            <a:solidFill>
              <a:srgbClr val="135574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23200"/>
            <a:ext cx="8305800" cy="905755"/>
          </a:xfrm>
          <a:prstGeom prst="rect">
            <a:avLst/>
          </a:prstGeom>
        </p:spPr>
        <p:txBody>
          <a:bodyPr vert="horz" wrap="square" lIns="0" tIns="45716" rIns="91432" bIns="45716" rtlCol="0" anchor="t" anchorCtr="0">
            <a:normAutofit fontScale="92500" lnSpcReduction="20000"/>
          </a:bodyPr>
          <a:lstStyle>
            <a:lvl1pPr algn="l" defTabSz="457154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chemeClr val="bg1">
                    <a:lumMod val="25000"/>
                  </a:schemeClr>
                </a:solidFill>
                <a:latin typeface="Tw Cen MT"/>
                <a:ea typeface="+mj-ea"/>
                <a:cs typeface="Arial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Tw Cen MT"/>
              <a:ea typeface="+mj-ea"/>
              <a:cs typeface="Arial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Education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3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77962"/>
            <a:ext cx="8382000" cy="503238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Web </a:t>
            </a:r>
            <a:r>
              <a:rPr lang="en-US" sz="2500" dirty="0"/>
              <a:t>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3437"/>
            <a:ext cx="8534400" cy="4525963"/>
          </a:xfrm>
        </p:spPr>
        <p:txBody>
          <a:bodyPr>
            <a:normAutofit/>
          </a:bodyPr>
          <a:lstStyle/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Arial"/>
              </a:rPr>
              <a:t>National </a:t>
            </a:r>
          </a:p>
          <a:p>
            <a:pPr lvl="1" indent="-342900" defTabSz="4571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Liverfoundation.org </a:t>
            </a:r>
            <a:endParaRPr lang="en-US" sz="2000" dirty="0" smtClean="0">
              <a:latin typeface="Calibri" panose="020F0502020204030204" pitchFamily="34" charset="0"/>
              <a:cs typeface="Arial"/>
            </a:endParaRPr>
          </a:p>
          <a:p>
            <a:pPr lvl="2" indent="-342900" defTabSz="457154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/>
              </a:rPr>
              <a:t>1.2 </a:t>
            </a:r>
            <a:r>
              <a:rPr lang="en-US" sz="1600" dirty="0">
                <a:latin typeface="Calibri" panose="020F0502020204030204" pitchFamily="34" charset="0"/>
                <a:cs typeface="Arial"/>
              </a:rPr>
              <a:t>million unique visitors in FY 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2015</a:t>
            </a:r>
          </a:p>
          <a:p>
            <a:pPr lvl="2" indent="-342900" defTabSz="457154">
              <a:spcBef>
                <a:spcPts val="600"/>
              </a:spcBef>
            </a:pPr>
            <a:r>
              <a:rPr lang="en-US" sz="1600" dirty="0"/>
              <a:t>8,082 unique visits to </a:t>
            </a:r>
            <a:r>
              <a:rPr lang="en-US" sz="1600" dirty="0" err="1"/>
              <a:t>Hep</a:t>
            </a:r>
            <a:r>
              <a:rPr lang="en-US" sz="1600" dirty="0"/>
              <a:t> B </a:t>
            </a:r>
            <a:r>
              <a:rPr lang="en-US" sz="1600" dirty="0" smtClean="0"/>
              <a:t>page</a:t>
            </a:r>
            <a:endParaRPr lang="en-US" sz="1600" dirty="0">
              <a:latin typeface="Calibri" panose="020F0502020204030204" pitchFamily="34" charset="0"/>
              <a:cs typeface="Arial"/>
            </a:endParaRPr>
          </a:p>
          <a:p>
            <a:pPr lvl="1" indent="-342900" defTabSz="4571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/>
              </a:rPr>
              <a:t>HepC123.org</a:t>
            </a:r>
          </a:p>
          <a:p>
            <a:pPr lvl="2" indent="-342900" defTabSz="457154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/>
              </a:rPr>
              <a:t>529,000 </a:t>
            </a:r>
            <a:r>
              <a:rPr lang="en-US" sz="1600" dirty="0">
                <a:latin typeface="Calibri" panose="020F0502020204030204" pitchFamily="34" charset="0"/>
                <a:cs typeface="Arial"/>
              </a:rPr>
              <a:t>visits in FY 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2015</a:t>
            </a:r>
            <a:endParaRPr lang="en-US" sz="1600" dirty="0">
              <a:latin typeface="Calibri" panose="020F0502020204030204" pitchFamily="34" charset="0"/>
              <a:cs typeface="Arial"/>
            </a:endParaRPr>
          </a:p>
          <a:p>
            <a:pPr marL="173038" lvl="0" indent="-173038" defTabSz="457154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Arial"/>
              </a:rPr>
              <a:t>Social </a:t>
            </a:r>
            <a:r>
              <a:rPr lang="en-US" sz="2400" dirty="0">
                <a:latin typeface="Calibri" panose="020F0502020204030204" pitchFamily="34" charset="0"/>
                <a:cs typeface="Arial"/>
              </a:rPr>
              <a:t>Media</a:t>
            </a:r>
          </a:p>
          <a:p>
            <a:pPr lvl="1" indent="-342900" defTabSz="4571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Facebook – </a:t>
            </a:r>
            <a:r>
              <a:rPr lang="en-US" sz="2000" dirty="0" smtClean="0">
                <a:latin typeface="Calibri" panose="020F0502020204030204" pitchFamily="34" charset="0"/>
                <a:cs typeface="Arial"/>
              </a:rPr>
              <a:t>114,000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+ fans</a:t>
            </a:r>
          </a:p>
          <a:p>
            <a:pPr lvl="1" indent="-342900" defTabSz="4571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Twitter – </a:t>
            </a:r>
            <a:r>
              <a:rPr lang="en-US" sz="2000" dirty="0" smtClean="0">
                <a:latin typeface="Calibri" panose="020F0502020204030204" pitchFamily="34" charset="0"/>
                <a:cs typeface="Arial"/>
              </a:rPr>
              <a:t>4,900+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followers</a:t>
            </a:r>
          </a:p>
          <a:p>
            <a:pPr lvl="1" indent="-342900" defTabSz="45715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Growing following on: Instagram, LinkedIn, Pinterest, YouTube and Google+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23200"/>
            <a:ext cx="1085182" cy="100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00" y="2549985"/>
            <a:ext cx="4084509" cy="2326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8361" y="533400"/>
            <a:ext cx="8305800" cy="905755"/>
          </a:xfrm>
          <a:prstGeom prst="rect">
            <a:avLst/>
          </a:prstGeom>
        </p:spPr>
        <p:txBody>
          <a:bodyPr vert="horz" wrap="square" lIns="0" tIns="45716" rIns="91432" bIns="45716" rtlCol="0" anchor="t" anchorCtr="0">
            <a:normAutofit fontScale="92500" lnSpcReduction="20000"/>
          </a:bodyPr>
          <a:lstStyle>
            <a:lvl1pPr algn="l" defTabSz="457154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chemeClr val="bg1">
                    <a:lumMod val="25000"/>
                  </a:schemeClr>
                </a:solidFill>
                <a:latin typeface="Tw Cen MT"/>
                <a:ea typeface="+mj-ea"/>
                <a:cs typeface="Arial"/>
              </a:defRPr>
            </a:lvl1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F8F8">
                  <a:lumMod val="25000"/>
                </a:srgbClr>
              </a:solidFill>
              <a:effectLst/>
              <a:uLnTx/>
              <a:uFillTx/>
              <a:latin typeface="Tw Cen MT"/>
              <a:ea typeface="+mj-ea"/>
              <a:cs typeface="Arial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Education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55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663</Words>
  <Application>Microsoft Macintosh PowerPoint</Application>
  <PresentationFormat>On-screen Show (4:3)</PresentationFormat>
  <Paragraphs>147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</vt:lpstr>
      <vt:lpstr>PowerPoint Presentation</vt:lpstr>
      <vt:lpstr>PowerPoint Presentation</vt:lpstr>
      <vt:lpstr>PowerPoint Presentation</vt:lpstr>
      <vt:lpstr>Education</vt:lpstr>
      <vt:lpstr>PowerPoint Presentation</vt:lpstr>
      <vt:lpstr>PowerPoint Presentation</vt:lpstr>
      <vt:lpstr>Viral Hepatitis Related Resources</vt:lpstr>
      <vt:lpstr>Web Presence</vt:lpstr>
      <vt:lpstr>Social Media</vt:lpstr>
      <vt:lpstr>Liver Cancer Awareness Campaign</vt:lpstr>
      <vt:lpstr>Support Services</vt:lpstr>
      <vt:lpstr>Support Services</vt:lpstr>
      <vt:lpstr>Advocacy</vt:lpstr>
      <vt:lpstr>Advocacy</vt:lpstr>
      <vt:lpstr> Research Since 1979 ALF has provided nearly $26 Million through over 850 awards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GOALS</dc:title>
  <dc:creator>Erika Goodman</dc:creator>
  <cp:lastModifiedBy>Conrad</cp:lastModifiedBy>
  <cp:revision>163</cp:revision>
  <cp:lastPrinted>2016-08-15T19:46:58Z</cp:lastPrinted>
  <dcterms:created xsi:type="dcterms:W3CDTF">2016-10-17T13:13:40Z</dcterms:created>
  <dcterms:modified xsi:type="dcterms:W3CDTF">2016-10-19T05:04:37Z</dcterms:modified>
</cp:coreProperties>
</file>