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53" r:id="rId2"/>
    <p:sldId id="379" r:id="rId3"/>
    <p:sldId id="281" r:id="rId4"/>
    <p:sldId id="283" r:id="rId5"/>
    <p:sldId id="380" r:id="rId6"/>
    <p:sldId id="381" r:id="rId7"/>
    <p:sldId id="343" r:id="rId8"/>
    <p:sldId id="288" r:id="rId9"/>
    <p:sldId id="292" r:id="rId10"/>
    <p:sldId id="291" r:id="rId11"/>
    <p:sldId id="299" r:id="rId12"/>
    <p:sldId id="302" r:id="rId13"/>
    <p:sldId id="334" r:id="rId14"/>
    <p:sldId id="304" r:id="rId15"/>
    <p:sldId id="305" r:id="rId16"/>
    <p:sldId id="384" r:id="rId17"/>
    <p:sldId id="314" r:id="rId18"/>
    <p:sldId id="377" r:id="rId19"/>
  </p:sldIdLst>
  <p:sldSz cx="9144000" cy="6858000" type="screen4x3"/>
  <p:notesSz cx="6858000" cy="9239250"/>
  <p:custShowLst>
    <p:custShow name="Custom Show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 Wolitski" initials="RJW" lastIdx="30" clrIdx="0"/>
  <p:cmAuthor id="2" name="Jhilya" initials="jfm"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D"/>
    <a:srgbClr val="F7B21D"/>
    <a:srgbClr val="C25127"/>
    <a:srgbClr val="192757"/>
    <a:srgbClr val="70AADA"/>
    <a:srgbClr val="005CA8"/>
    <a:srgbClr val="ABA4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53"/>
    <p:restoredTop sz="91541" autoAdjust="0"/>
  </p:normalViewPr>
  <p:slideViewPr>
    <p:cSldViewPr snapToGrid="0" snapToObjects="1">
      <p:cViewPr varScale="1">
        <p:scale>
          <a:sx n="84" d="100"/>
          <a:sy n="84" d="100"/>
        </p:scale>
        <p:origin x="96" y="432"/>
      </p:cViewPr>
      <p:guideLst>
        <p:guide orient="horz" pos="218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98" y="-9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0880237192573"/>
          <c:y val="2.3977438613616595E-2"/>
          <c:w val="0.83335265383493728"/>
          <c:h val="0.74977921825697647"/>
        </c:manualLayout>
      </c:layout>
      <c:lineChart>
        <c:grouping val="standard"/>
        <c:varyColors val="0"/>
        <c:ser>
          <c:idx val="0"/>
          <c:order val="0"/>
          <c:tx>
            <c:strRef>
              <c:f>Sheet1!$B$1</c:f>
              <c:strCache>
                <c:ptCount val="1"/>
                <c:pt idx="0">
                  <c:v>ReportedNumber</c:v>
                </c:pt>
              </c:strCache>
            </c:strRef>
          </c:tx>
          <c:spPr>
            <a:ln>
              <a:solidFill>
                <a:schemeClr val="accent1"/>
              </a:solidFill>
            </a:ln>
          </c:spPr>
          <c:marker>
            <c:spPr>
              <a:solidFill>
                <a:schemeClr val="tx1"/>
              </a:solidFill>
            </c:spPr>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General</c:formatCode>
                <c:ptCount val="16"/>
                <c:pt idx="0">
                  <c:v>8036</c:v>
                </c:pt>
                <c:pt idx="1">
                  <c:v>7844</c:v>
                </c:pt>
                <c:pt idx="2">
                  <c:v>8064</c:v>
                </c:pt>
                <c:pt idx="3">
                  <c:v>7526</c:v>
                </c:pt>
                <c:pt idx="4">
                  <c:v>6212</c:v>
                </c:pt>
                <c:pt idx="5">
                  <c:v>5494</c:v>
                </c:pt>
                <c:pt idx="6">
                  <c:v>4713</c:v>
                </c:pt>
                <c:pt idx="7">
                  <c:v>4519</c:v>
                </c:pt>
                <c:pt idx="8">
                  <c:v>4029</c:v>
                </c:pt>
                <c:pt idx="9">
                  <c:v>3371</c:v>
                </c:pt>
                <c:pt idx="10">
                  <c:v>3350</c:v>
                </c:pt>
                <c:pt idx="11">
                  <c:v>2903</c:v>
                </c:pt>
                <c:pt idx="12">
                  <c:v>2895</c:v>
                </c:pt>
                <c:pt idx="13">
                  <c:v>3050</c:v>
                </c:pt>
                <c:pt idx="14">
                  <c:v>2791</c:v>
                </c:pt>
                <c:pt idx="15">
                  <c:v>3370</c:v>
                </c:pt>
              </c:numCache>
            </c:numRef>
          </c:val>
          <c:smooth val="0"/>
          <c:extLst xmlns:c16r2="http://schemas.microsoft.com/office/drawing/2015/06/chart">
            <c:ext xmlns:c16="http://schemas.microsoft.com/office/drawing/2014/chart" uri="{C3380CC4-5D6E-409C-BE32-E72D297353CC}">
              <c16:uniqueId val="{00000000-545F-4264-AD2E-38812AB53E70}"/>
            </c:ext>
          </c:extLst>
        </c:ser>
        <c:dLbls>
          <c:showLegendKey val="0"/>
          <c:showVal val="0"/>
          <c:showCatName val="0"/>
          <c:showSerName val="0"/>
          <c:showPercent val="0"/>
          <c:showBubbleSize val="0"/>
        </c:dLbls>
        <c:marker val="1"/>
        <c:smooth val="0"/>
        <c:axId val="121723232"/>
        <c:axId val="121726032"/>
      </c:lineChart>
      <c:catAx>
        <c:axId val="121723232"/>
        <c:scaling>
          <c:orientation val="minMax"/>
        </c:scaling>
        <c:delete val="0"/>
        <c:axPos val="b"/>
        <c:title>
          <c:tx>
            <c:rich>
              <a:bodyPr/>
              <a:lstStyle/>
              <a:p>
                <a:pPr>
                  <a:defRPr sz="1400" baseline="0"/>
                </a:pPr>
                <a:r>
                  <a:rPr lang="en-US" sz="1800" baseline="0" dirty="0"/>
                  <a:t>Year</a:t>
                </a:r>
              </a:p>
            </c:rich>
          </c:tx>
          <c:layout>
            <c:manualLayout>
              <c:xMode val="edge"/>
              <c:yMode val="edge"/>
              <c:x val="0.47712644204358184"/>
              <c:y val="0.90309248554913302"/>
            </c:manualLayout>
          </c:layout>
          <c:overlay val="0"/>
        </c:title>
        <c:numFmt formatCode="General" sourceLinked="1"/>
        <c:majorTickMark val="out"/>
        <c:minorTickMark val="none"/>
        <c:tickLblPos val="nextTo"/>
        <c:txPr>
          <a:bodyPr rot="-1860000"/>
          <a:lstStyle/>
          <a:p>
            <a:pPr>
              <a:defRPr sz="1400" baseline="0"/>
            </a:pPr>
            <a:endParaRPr lang="en-US"/>
          </a:p>
        </c:txPr>
        <c:crossAx val="121726032"/>
        <c:crosses val="autoZero"/>
        <c:auto val="1"/>
        <c:lblAlgn val="ctr"/>
        <c:lblOffset val="100"/>
        <c:tickLblSkip val="3"/>
        <c:noMultiLvlLbl val="0"/>
      </c:catAx>
      <c:valAx>
        <c:axId val="121726032"/>
        <c:scaling>
          <c:orientation val="minMax"/>
        </c:scaling>
        <c:delete val="0"/>
        <c:axPos val="l"/>
        <c:title>
          <c:tx>
            <c:rich>
              <a:bodyPr rot="-5400000" vert="horz"/>
              <a:lstStyle/>
              <a:p>
                <a:pPr>
                  <a:defRPr sz="1400" baseline="0"/>
                </a:pPr>
                <a:r>
                  <a:rPr lang="en-US" sz="1800" baseline="0" dirty="0"/>
                  <a:t>Number of cases</a:t>
                </a:r>
              </a:p>
            </c:rich>
          </c:tx>
          <c:layout>
            <c:manualLayout>
              <c:xMode val="edge"/>
              <c:yMode val="edge"/>
              <c:x val="8.9133129192184302E-3"/>
              <c:y val="0.29439568993383286"/>
            </c:manualLayout>
          </c:layout>
          <c:overlay val="0"/>
        </c:title>
        <c:numFmt formatCode="#,##0" sourceLinked="0"/>
        <c:majorTickMark val="out"/>
        <c:minorTickMark val="out"/>
        <c:tickLblPos val="nextTo"/>
        <c:spPr>
          <a:ln>
            <a:solidFill>
              <a:srgbClr val="FFC000"/>
            </a:solidFill>
          </a:ln>
        </c:spPr>
        <c:txPr>
          <a:bodyPr/>
          <a:lstStyle/>
          <a:p>
            <a:pPr>
              <a:defRPr sz="1400" baseline="0"/>
            </a:pPr>
            <a:endParaRPr lang="en-US"/>
          </a:p>
        </c:txPr>
        <c:crossAx val="121723232"/>
        <c:crosses val="autoZero"/>
        <c:crossBetween val="midCat"/>
      </c:valAx>
    </c:plotArea>
    <c:plotVisOnly val="1"/>
    <c:dispBlanksAs val="gap"/>
    <c:showDLblsOverMax val="0"/>
  </c:chart>
  <c:txPr>
    <a:bodyPr/>
    <a:lstStyle/>
    <a:p>
      <a:pPr>
        <a:defRPr sz="1800" baseline="0">
          <a:solidFill>
            <a:schemeClr val="tx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876B3-777C-41F1-ADA6-5A4035428D7B}"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en-US"/>
        </a:p>
      </dgm:t>
    </dgm:pt>
    <dgm:pt modelId="{DFCBDF89-6B52-42D0-B4A5-15C632F7B55A}">
      <dgm:prSet phldrT="[Text]"/>
      <dgm:spPr>
        <a:gradFill flip="none" rotWithShape="0">
          <a:gsLst>
            <a:gs pos="0">
              <a:schemeClr val="accent2">
                <a:lumMod val="75000"/>
              </a:schemeClr>
            </a:gs>
            <a:gs pos="49000">
              <a:schemeClr val="accent2">
                <a:lumMod val="20000"/>
                <a:lumOff val="80000"/>
              </a:schemeClr>
            </a:gs>
            <a:gs pos="100000">
              <a:schemeClr val="accent2">
                <a:lumMod val="75000"/>
              </a:schemeClr>
            </a:gs>
          </a:gsLst>
          <a:lin ang="16200000" scaled="1"/>
          <a:tileRect/>
        </a:gradFill>
      </dgm:spPr>
      <dgm:t>
        <a:bodyPr/>
        <a:lstStyle/>
        <a:p>
          <a:r>
            <a:rPr lang="en-US" b="1" dirty="0" smtClean="0">
              <a:solidFill>
                <a:srgbClr val="192757"/>
              </a:solidFill>
            </a:rPr>
            <a:t>Goal</a:t>
          </a:r>
        </a:p>
      </dgm:t>
    </dgm:pt>
    <dgm:pt modelId="{EC695D1C-03D3-4ED8-9A89-7123B3B08BAA}" type="parTrans" cxnId="{E274C490-F0DF-49CD-BE94-E4D75DC9EE1D}">
      <dgm:prSet/>
      <dgm:spPr/>
      <dgm:t>
        <a:bodyPr/>
        <a:lstStyle/>
        <a:p>
          <a:endParaRPr lang="en-US" b="1">
            <a:solidFill>
              <a:schemeClr val="accent2">
                <a:lumMod val="75000"/>
              </a:schemeClr>
            </a:solidFill>
          </a:endParaRPr>
        </a:p>
      </dgm:t>
    </dgm:pt>
    <dgm:pt modelId="{5E210F33-A45B-4E75-AFAD-9B491460E042}" type="sibTrans" cxnId="{E274C490-F0DF-49CD-BE94-E4D75DC9EE1D}">
      <dgm:prSet/>
      <dgm:spPr/>
      <dgm:t>
        <a:bodyPr/>
        <a:lstStyle/>
        <a:p>
          <a:endParaRPr lang="en-US" b="1">
            <a:solidFill>
              <a:schemeClr val="accent2">
                <a:lumMod val="75000"/>
              </a:schemeClr>
            </a:solidFill>
          </a:endParaRPr>
        </a:p>
      </dgm:t>
    </dgm:pt>
    <dgm:pt modelId="{8FC9115F-4964-4FE0-A0AE-A8430C7F1864}">
      <dgm:prSet phldrT="[Text]"/>
      <dgm:spPr>
        <a:gradFill flip="none" rotWithShape="1">
          <a:gsLst>
            <a:gs pos="0">
              <a:schemeClr val="accent1">
                <a:lumMod val="5000"/>
                <a:lumOff val="95000"/>
              </a:schemeClr>
            </a:gs>
            <a:gs pos="74000">
              <a:schemeClr val="accent2">
                <a:lumMod val="40000"/>
                <a:lumOff val="60000"/>
              </a:schemeClr>
            </a:gs>
            <a:gs pos="83000">
              <a:schemeClr val="accent2">
                <a:lumMod val="20000"/>
                <a:lumOff val="80000"/>
              </a:schemeClr>
            </a:gs>
            <a:gs pos="100000">
              <a:schemeClr val="accent1">
                <a:lumMod val="30000"/>
                <a:lumOff val="70000"/>
              </a:schemeClr>
            </a:gs>
          </a:gsLst>
          <a:path path="circle">
            <a:fillToRect l="50000" t="50000" r="50000" b="50000"/>
          </a:path>
          <a:tileRect/>
        </a:gradFill>
      </dgm:spPr>
      <dgm:t>
        <a:bodyPr/>
        <a:lstStyle/>
        <a:p>
          <a:r>
            <a:rPr lang="en-US" b="1" dirty="0" smtClean="0">
              <a:solidFill>
                <a:srgbClr val="192757"/>
              </a:solidFill>
            </a:rPr>
            <a:t>Indicator | Indicator | Indicator | Indicator</a:t>
          </a:r>
          <a:endParaRPr lang="en-US" b="1" dirty="0">
            <a:solidFill>
              <a:srgbClr val="192757"/>
            </a:solidFill>
          </a:endParaRPr>
        </a:p>
      </dgm:t>
    </dgm:pt>
    <dgm:pt modelId="{C0B6390C-8842-46D7-9107-090A3994B50F}" type="parTrans" cxnId="{F0A1F50B-3502-40E1-BCC3-B0C18F29620C}">
      <dgm:prSet/>
      <dgm:spPr/>
      <dgm:t>
        <a:bodyPr/>
        <a:lstStyle/>
        <a:p>
          <a:endParaRPr lang="en-US" b="1">
            <a:solidFill>
              <a:schemeClr val="accent2">
                <a:lumMod val="75000"/>
              </a:schemeClr>
            </a:solidFill>
          </a:endParaRPr>
        </a:p>
      </dgm:t>
    </dgm:pt>
    <dgm:pt modelId="{96FF9B6B-248C-4ABA-9242-E84FA53726E5}" type="sibTrans" cxnId="{F0A1F50B-3502-40E1-BCC3-B0C18F29620C}">
      <dgm:prSet/>
      <dgm:spPr/>
      <dgm:t>
        <a:bodyPr/>
        <a:lstStyle/>
        <a:p>
          <a:endParaRPr lang="en-US" b="1">
            <a:solidFill>
              <a:schemeClr val="accent2">
                <a:lumMod val="75000"/>
              </a:schemeClr>
            </a:solidFill>
          </a:endParaRPr>
        </a:p>
      </dgm:t>
    </dgm:pt>
    <dgm:pt modelId="{B2F57A66-6CC8-40BC-A807-B38C70428FD4}">
      <dgm:prSet phldrT="[Text]"/>
      <dgm:spPr>
        <a:gradFill flip="none" rotWithShape="0">
          <a:gsLst>
            <a:gs pos="4000">
              <a:srgbClr val="F7B21D"/>
            </a:gs>
            <a:gs pos="100000">
              <a:srgbClr val="C25127">
                <a:tint val="23500"/>
                <a:satMod val="160000"/>
              </a:srgbClr>
            </a:gs>
          </a:gsLst>
          <a:lin ang="16200000" scaled="1"/>
          <a:tileRect/>
        </a:gradFill>
      </dgm:spPr>
      <dgm:t>
        <a:bodyPr/>
        <a:lstStyle/>
        <a:p>
          <a:r>
            <a:rPr lang="en-US" b="1" dirty="0" smtClean="0">
              <a:solidFill>
                <a:srgbClr val="192757"/>
              </a:solidFill>
            </a:rPr>
            <a:t>Strategy</a:t>
          </a:r>
          <a:endParaRPr lang="en-US" b="1" dirty="0">
            <a:solidFill>
              <a:srgbClr val="192757"/>
            </a:solidFill>
          </a:endParaRPr>
        </a:p>
      </dgm:t>
    </dgm:pt>
    <dgm:pt modelId="{C50EFBC5-7A75-4C16-93F6-71BDDE0BB7A4}" type="parTrans" cxnId="{898818B0-162C-4C0F-B90B-84C12EBDA07B}">
      <dgm:prSet/>
      <dgm:spPr/>
      <dgm:t>
        <a:bodyPr/>
        <a:lstStyle/>
        <a:p>
          <a:endParaRPr lang="en-US" b="1">
            <a:solidFill>
              <a:schemeClr val="accent2">
                <a:lumMod val="75000"/>
              </a:schemeClr>
            </a:solidFill>
          </a:endParaRPr>
        </a:p>
      </dgm:t>
    </dgm:pt>
    <dgm:pt modelId="{ECDE9871-C33C-4900-BB8A-5CA33B64F569}" type="sibTrans" cxnId="{898818B0-162C-4C0F-B90B-84C12EBDA07B}">
      <dgm:prSet/>
      <dgm:spPr/>
      <dgm:t>
        <a:bodyPr/>
        <a:lstStyle/>
        <a:p>
          <a:endParaRPr lang="en-US" b="1">
            <a:solidFill>
              <a:schemeClr val="accent2">
                <a:lumMod val="75000"/>
              </a:schemeClr>
            </a:solidFill>
          </a:endParaRPr>
        </a:p>
      </dgm:t>
    </dgm:pt>
    <dgm:pt modelId="{8F076532-4F51-4034-91AB-FE0D3EF31CEF}">
      <dgm:prSet phldrT="[Text]"/>
      <dgm:spPr>
        <a:gradFill flip="none" rotWithShape="0">
          <a:gsLst>
            <a:gs pos="0">
              <a:srgbClr val="C25127">
                <a:tint val="66000"/>
                <a:satMod val="160000"/>
              </a:srgbClr>
            </a:gs>
            <a:gs pos="50000">
              <a:srgbClr val="C25127">
                <a:tint val="44500"/>
                <a:satMod val="160000"/>
              </a:srgbClr>
            </a:gs>
            <a:gs pos="100000">
              <a:srgbClr val="C25127">
                <a:tint val="23500"/>
                <a:satMod val="160000"/>
              </a:srgbClr>
            </a:gs>
          </a:gsLst>
          <a:lin ang="16200000" scaled="1"/>
          <a:tileRect/>
        </a:gradFill>
      </dgm:spPr>
      <dgm:t>
        <a:bodyPr/>
        <a:lstStyle/>
        <a:p>
          <a:r>
            <a:rPr lang="en-US" b="1" dirty="0" smtClean="0">
              <a:solidFill>
                <a:srgbClr val="192757"/>
              </a:solidFill>
            </a:rPr>
            <a:t>Strategy</a:t>
          </a:r>
          <a:endParaRPr lang="en-US" b="1" dirty="0">
            <a:solidFill>
              <a:srgbClr val="192757"/>
            </a:solidFill>
          </a:endParaRPr>
        </a:p>
      </dgm:t>
    </dgm:pt>
    <dgm:pt modelId="{93E3E97A-79D3-491D-9B49-5B187135963B}" type="parTrans" cxnId="{828177F5-81B5-4DAD-A08F-3EECA590B082}">
      <dgm:prSet/>
      <dgm:spPr/>
      <dgm:t>
        <a:bodyPr/>
        <a:lstStyle/>
        <a:p>
          <a:endParaRPr lang="en-US"/>
        </a:p>
      </dgm:t>
    </dgm:pt>
    <dgm:pt modelId="{F5CBCBBB-95F4-4764-9A3F-42919C0DF7A3}" type="sibTrans" cxnId="{828177F5-81B5-4DAD-A08F-3EECA590B082}">
      <dgm:prSet/>
      <dgm:spPr/>
      <dgm:t>
        <a:bodyPr/>
        <a:lstStyle/>
        <a:p>
          <a:endParaRPr lang="en-US"/>
        </a:p>
      </dgm:t>
    </dgm:pt>
    <dgm:pt modelId="{897DDC13-F769-41BE-92A4-FAB7CAEE6027}">
      <dgm:prSet phldrT="[Text]"/>
      <dgm:spPr>
        <a:gradFill rotWithShape="0">
          <a:gsLst>
            <a:gs pos="0">
              <a:srgbClr val="C25127">
                <a:tint val="66000"/>
                <a:satMod val="160000"/>
              </a:srgbClr>
            </a:gs>
            <a:gs pos="50000">
              <a:srgbClr val="C25127">
                <a:tint val="44500"/>
                <a:satMod val="160000"/>
              </a:srgbClr>
            </a:gs>
            <a:gs pos="100000">
              <a:srgbClr val="C25127">
                <a:tint val="23500"/>
                <a:satMod val="160000"/>
              </a:srgbClr>
            </a:gs>
          </a:gsLst>
          <a:lin ang="16200000" scaled="1"/>
        </a:gradFill>
      </dgm:spPr>
      <dgm:t>
        <a:bodyPr/>
        <a:lstStyle/>
        <a:p>
          <a:r>
            <a:rPr lang="en-US" b="1" smtClean="0">
              <a:solidFill>
                <a:srgbClr val="192757"/>
              </a:solidFill>
            </a:rPr>
            <a:t>Action</a:t>
          </a:r>
          <a:endParaRPr lang="en-US" b="1" dirty="0">
            <a:solidFill>
              <a:srgbClr val="192757"/>
            </a:solidFill>
          </a:endParaRPr>
        </a:p>
      </dgm:t>
    </dgm:pt>
    <dgm:pt modelId="{B4AA3DAD-4A47-4714-969A-5E1E4EB24F1C}" type="parTrans" cxnId="{9771B836-C3EC-4F32-8E03-767FB2235C04}">
      <dgm:prSet/>
      <dgm:spPr/>
      <dgm:t>
        <a:bodyPr/>
        <a:lstStyle/>
        <a:p>
          <a:endParaRPr lang="en-US"/>
        </a:p>
      </dgm:t>
    </dgm:pt>
    <dgm:pt modelId="{9843B809-E4EE-48F2-B225-E45BEA660269}" type="sibTrans" cxnId="{9771B836-C3EC-4F32-8E03-767FB2235C04}">
      <dgm:prSet/>
      <dgm:spPr/>
      <dgm:t>
        <a:bodyPr/>
        <a:lstStyle/>
        <a:p>
          <a:endParaRPr lang="en-US"/>
        </a:p>
      </dgm:t>
    </dgm:pt>
    <dgm:pt modelId="{95CF1953-12B7-4E66-AB16-63CA1FA6676A}">
      <dgm:prSet phldrT="[Text]"/>
      <dgm:spPr>
        <a:gradFill flip="none" rotWithShape="0">
          <a:gsLst>
            <a:gs pos="0">
              <a:srgbClr val="FFB71D">
                <a:tint val="66000"/>
                <a:satMod val="160000"/>
              </a:srgbClr>
            </a:gs>
            <a:gs pos="50000">
              <a:srgbClr val="FFB71D">
                <a:tint val="44500"/>
                <a:satMod val="160000"/>
              </a:srgbClr>
            </a:gs>
            <a:gs pos="100000">
              <a:srgbClr val="FFB71D">
                <a:tint val="23500"/>
                <a:satMod val="160000"/>
              </a:srgbClr>
            </a:gs>
          </a:gsLst>
          <a:lin ang="16200000" scaled="1"/>
          <a:tileRect/>
        </a:gradFill>
      </dgm:spPr>
      <dgm:t>
        <a:bodyPr/>
        <a:lstStyle/>
        <a:p>
          <a:r>
            <a:rPr lang="en-US" b="1" smtClean="0">
              <a:solidFill>
                <a:srgbClr val="192757"/>
              </a:solidFill>
            </a:rPr>
            <a:t>Action</a:t>
          </a:r>
          <a:endParaRPr lang="en-US" b="1" dirty="0">
            <a:solidFill>
              <a:srgbClr val="192757"/>
            </a:solidFill>
          </a:endParaRPr>
        </a:p>
      </dgm:t>
    </dgm:pt>
    <dgm:pt modelId="{B588DC8F-1E98-4616-B68F-D8CBCB67AB25}" type="parTrans" cxnId="{70AC115B-BD88-4F58-8E38-6B07F9F7ACEA}">
      <dgm:prSet/>
      <dgm:spPr/>
      <dgm:t>
        <a:bodyPr/>
        <a:lstStyle/>
        <a:p>
          <a:endParaRPr lang="en-US"/>
        </a:p>
      </dgm:t>
    </dgm:pt>
    <dgm:pt modelId="{0E5D46B4-1146-49DD-BCC1-A01B2C7208BC}" type="sibTrans" cxnId="{70AC115B-BD88-4F58-8E38-6B07F9F7ACEA}">
      <dgm:prSet/>
      <dgm:spPr/>
      <dgm:t>
        <a:bodyPr/>
        <a:lstStyle/>
        <a:p>
          <a:endParaRPr lang="en-US"/>
        </a:p>
      </dgm:t>
    </dgm:pt>
    <dgm:pt modelId="{F705092E-8858-468D-B244-B9817B4EDCC0}">
      <dgm:prSet phldrT="[Text]"/>
      <dgm:spPr>
        <a:gradFill flip="none" rotWithShape="0">
          <a:gsLst>
            <a:gs pos="0">
              <a:srgbClr val="FFB71D">
                <a:tint val="66000"/>
                <a:satMod val="160000"/>
              </a:srgbClr>
            </a:gs>
            <a:gs pos="50000">
              <a:srgbClr val="FFB71D">
                <a:tint val="44500"/>
                <a:satMod val="160000"/>
              </a:srgbClr>
            </a:gs>
            <a:gs pos="100000">
              <a:srgbClr val="FFB71D">
                <a:tint val="23500"/>
                <a:satMod val="160000"/>
              </a:srgbClr>
            </a:gs>
          </a:gsLst>
          <a:lin ang="16200000" scaled="1"/>
          <a:tileRect/>
        </a:gradFill>
      </dgm:spPr>
      <dgm:t>
        <a:bodyPr/>
        <a:lstStyle/>
        <a:p>
          <a:r>
            <a:rPr lang="en-US" b="1" dirty="0" smtClean="0">
              <a:solidFill>
                <a:srgbClr val="192757"/>
              </a:solidFill>
            </a:rPr>
            <a:t>Action</a:t>
          </a:r>
          <a:endParaRPr lang="en-US" b="1" dirty="0">
            <a:solidFill>
              <a:srgbClr val="192757"/>
            </a:solidFill>
          </a:endParaRPr>
        </a:p>
      </dgm:t>
    </dgm:pt>
    <dgm:pt modelId="{A739BD15-E7D9-41FC-89AF-361CD955BD4E}" type="parTrans" cxnId="{DE97EC15-EAB1-4160-AEE8-E5A2609A7308}">
      <dgm:prSet/>
      <dgm:spPr/>
      <dgm:t>
        <a:bodyPr/>
        <a:lstStyle/>
        <a:p>
          <a:endParaRPr lang="en-US"/>
        </a:p>
      </dgm:t>
    </dgm:pt>
    <dgm:pt modelId="{73DA219A-7E6F-4FCA-8FD9-30AC4B443845}" type="sibTrans" cxnId="{DE97EC15-EAB1-4160-AEE8-E5A2609A7308}">
      <dgm:prSet/>
      <dgm:spPr/>
      <dgm:t>
        <a:bodyPr/>
        <a:lstStyle/>
        <a:p>
          <a:endParaRPr lang="en-US"/>
        </a:p>
      </dgm:t>
    </dgm:pt>
    <dgm:pt modelId="{28734625-EFC2-4CD7-A530-EAEB0D21C9DB}">
      <dgm:prSet phldrT="[Text]"/>
      <dgm:spPr>
        <a:gradFill rotWithShape="0">
          <a:gsLst>
            <a:gs pos="0">
              <a:srgbClr val="C25127">
                <a:tint val="66000"/>
                <a:satMod val="160000"/>
              </a:srgbClr>
            </a:gs>
            <a:gs pos="50000">
              <a:srgbClr val="C25127">
                <a:tint val="44500"/>
                <a:satMod val="160000"/>
              </a:srgbClr>
            </a:gs>
            <a:gs pos="100000">
              <a:srgbClr val="C25127">
                <a:tint val="23500"/>
                <a:satMod val="160000"/>
              </a:srgbClr>
            </a:gs>
          </a:gsLst>
          <a:lin ang="16200000" scaled="1"/>
        </a:gradFill>
      </dgm:spPr>
      <dgm:t>
        <a:bodyPr/>
        <a:lstStyle/>
        <a:p>
          <a:r>
            <a:rPr lang="en-US" b="1" smtClean="0">
              <a:solidFill>
                <a:srgbClr val="192757"/>
              </a:solidFill>
            </a:rPr>
            <a:t>Action</a:t>
          </a:r>
          <a:endParaRPr lang="en-US" b="1" dirty="0">
            <a:solidFill>
              <a:srgbClr val="192757"/>
            </a:solidFill>
          </a:endParaRPr>
        </a:p>
      </dgm:t>
    </dgm:pt>
    <dgm:pt modelId="{5039E3D6-BD4E-4BA0-BADB-04A537EFAA90}" type="parTrans" cxnId="{587E46AF-12AD-4721-A7A2-088F2749E038}">
      <dgm:prSet/>
      <dgm:spPr/>
      <dgm:t>
        <a:bodyPr/>
        <a:lstStyle/>
        <a:p>
          <a:endParaRPr lang="en-US"/>
        </a:p>
      </dgm:t>
    </dgm:pt>
    <dgm:pt modelId="{F6D68ADC-EA15-4615-AED1-198C96770ECF}" type="sibTrans" cxnId="{587E46AF-12AD-4721-A7A2-088F2749E038}">
      <dgm:prSet/>
      <dgm:spPr/>
      <dgm:t>
        <a:bodyPr/>
        <a:lstStyle/>
        <a:p>
          <a:endParaRPr lang="en-US"/>
        </a:p>
      </dgm:t>
    </dgm:pt>
    <dgm:pt modelId="{A79DBE84-79BC-428C-ACD3-8BF471A00EC9}" type="pres">
      <dgm:prSet presAssocID="{905876B3-777C-41F1-ADA6-5A4035428D7B}" presName="Name0" presStyleCnt="0">
        <dgm:presLayoutVars>
          <dgm:chPref val="1"/>
          <dgm:dir/>
          <dgm:animOne val="branch"/>
          <dgm:animLvl val="lvl"/>
          <dgm:resizeHandles/>
        </dgm:presLayoutVars>
      </dgm:prSet>
      <dgm:spPr/>
      <dgm:t>
        <a:bodyPr/>
        <a:lstStyle/>
        <a:p>
          <a:endParaRPr lang="en-US"/>
        </a:p>
      </dgm:t>
    </dgm:pt>
    <dgm:pt modelId="{65E385C8-EA90-431D-BA51-32EA816B3FBC}" type="pres">
      <dgm:prSet presAssocID="{DFCBDF89-6B52-42D0-B4A5-15C632F7B55A}" presName="vertOne" presStyleCnt="0"/>
      <dgm:spPr/>
      <dgm:t>
        <a:bodyPr/>
        <a:lstStyle/>
        <a:p>
          <a:endParaRPr lang="en-US"/>
        </a:p>
      </dgm:t>
    </dgm:pt>
    <dgm:pt modelId="{F45B373C-F3E5-4658-A40B-7EC2C2CD2E9A}" type="pres">
      <dgm:prSet presAssocID="{DFCBDF89-6B52-42D0-B4A5-15C632F7B55A}" presName="txOne" presStyleLbl="node0" presStyleIdx="0" presStyleCnt="1" custScaleY="54124">
        <dgm:presLayoutVars>
          <dgm:chPref val="3"/>
        </dgm:presLayoutVars>
      </dgm:prSet>
      <dgm:spPr/>
      <dgm:t>
        <a:bodyPr/>
        <a:lstStyle/>
        <a:p>
          <a:endParaRPr lang="en-US"/>
        </a:p>
      </dgm:t>
    </dgm:pt>
    <dgm:pt modelId="{8ECE5B30-985F-43CD-BB39-ED415AB0DFE0}" type="pres">
      <dgm:prSet presAssocID="{DFCBDF89-6B52-42D0-B4A5-15C632F7B55A}" presName="parTransOne" presStyleCnt="0"/>
      <dgm:spPr/>
      <dgm:t>
        <a:bodyPr/>
        <a:lstStyle/>
        <a:p>
          <a:endParaRPr lang="en-US"/>
        </a:p>
      </dgm:t>
    </dgm:pt>
    <dgm:pt modelId="{B373CC3E-D0C3-49D1-A149-6044A9F1328F}" type="pres">
      <dgm:prSet presAssocID="{DFCBDF89-6B52-42D0-B4A5-15C632F7B55A}" presName="horzOne" presStyleCnt="0"/>
      <dgm:spPr/>
      <dgm:t>
        <a:bodyPr/>
        <a:lstStyle/>
        <a:p>
          <a:endParaRPr lang="en-US"/>
        </a:p>
      </dgm:t>
    </dgm:pt>
    <dgm:pt modelId="{05408BF0-8571-41A0-8ECC-E3BCE4ABE503}" type="pres">
      <dgm:prSet presAssocID="{8FC9115F-4964-4FE0-A0AE-A8430C7F1864}" presName="vertTwo" presStyleCnt="0"/>
      <dgm:spPr/>
      <dgm:t>
        <a:bodyPr/>
        <a:lstStyle/>
        <a:p>
          <a:endParaRPr lang="en-US"/>
        </a:p>
      </dgm:t>
    </dgm:pt>
    <dgm:pt modelId="{3843D46A-C497-4FA1-A3C6-E369C6A657E5}" type="pres">
      <dgm:prSet presAssocID="{8FC9115F-4964-4FE0-A0AE-A8430C7F1864}" presName="txTwo" presStyleLbl="node2" presStyleIdx="0" presStyleCnt="1" custScaleY="26317" custLinFactNeighborX="-1472" custLinFactNeighborY="22421">
        <dgm:presLayoutVars>
          <dgm:chPref val="3"/>
        </dgm:presLayoutVars>
      </dgm:prSet>
      <dgm:spPr/>
      <dgm:t>
        <a:bodyPr/>
        <a:lstStyle/>
        <a:p>
          <a:endParaRPr lang="en-US"/>
        </a:p>
      </dgm:t>
    </dgm:pt>
    <dgm:pt modelId="{6FC22C1B-45EA-4B66-BFA5-5DB4BBBFCC7F}" type="pres">
      <dgm:prSet presAssocID="{8FC9115F-4964-4FE0-A0AE-A8430C7F1864}" presName="parTransTwo" presStyleCnt="0"/>
      <dgm:spPr/>
      <dgm:t>
        <a:bodyPr/>
        <a:lstStyle/>
        <a:p>
          <a:endParaRPr lang="en-US"/>
        </a:p>
      </dgm:t>
    </dgm:pt>
    <dgm:pt modelId="{29AF92B2-5F0C-4BAC-A6EE-57954552376C}" type="pres">
      <dgm:prSet presAssocID="{8FC9115F-4964-4FE0-A0AE-A8430C7F1864}" presName="horzTwo" presStyleCnt="0"/>
      <dgm:spPr/>
      <dgm:t>
        <a:bodyPr/>
        <a:lstStyle/>
        <a:p>
          <a:endParaRPr lang="en-US"/>
        </a:p>
      </dgm:t>
    </dgm:pt>
    <dgm:pt modelId="{973BF4DA-4B41-4EF1-84B8-336C6B6537EE}" type="pres">
      <dgm:prSet presAssocID="{B2F57A66-6CC8-40BC-A807-B38C70428FD4}" presName="vertThree" presStyleCnt="0"/>
      <dgm:spPr/>
      <dgm:t>
        <a:bodyPr/>
        <a:lstStyle/>
        <a:p>
          <a:endParaRPr lang="en-US"/>
        </a:p>
      </dgm:t>
    </dgm:pt>
    <dgm:pt modelId="{D94CB7B7-99FD-460A-B40B-FD6FF7243342}" type="pres">
      <dgm:prSet presAssocID="{B2F57A66-6CC8-40BC-A807-B38C70428FD4}" presName="txThree" presStyleLbl="node3" presStyleIdx="0" presStyleCnt="2">
        <dgm:presLayoutVars>
          <dgm:chPref val="3"/>
        </dgm:presLayoutVars>
      </dgm:prSet>
      <dgm:spPr/>
      <dgm:t>
        <a:bodyPr/>
        <a:lstStyle/>
        <a:p>
          <a:endParaRPr lang="en-US"/>
        </a:p>
      </dgm:t>
    </dgm:pt>
    <dgm:pt modelId="{8E2AADBD-747D-4B8B-9309-D3CF0434C8B5}" type="pres">
      <dgm:prSet presAssocID="{B2F57A66-6CC8-40BC-A807-B38C70428FD4}" presName="parTransThree" presStyleCnt="0"/>
      <dgm:spPr/>
      <dgm:t>
        <a:bodyPr/>
        <a:lstStyle/>
        <a:p>
          <a:endParaRPr lang="en-US"/>
        </a:p>
      </dgm:t>
    </dgm:pt>
    <dgm:pt modelId="{D89FD963-430F-4A6B-977E-92C15C883FBF}" type="pres">
      <dgm:prSet presAssocID="{B2F57A66-6CC8-40BC-A807-B38C70428FD4}" presName="horzThree" presStyleCnt="0"/>
      <dgm:spPr/>
      <dgm:t>
        <a:bodyPr/>
        <a:lstStyle/>
        <a:p>
          <a:endParaRPr lang="en-US"/>
        </a:p>
      </dgm:t>
    </dgm:pt>
    <dgm:pt modelId="{A80550A8-1F0A-441C-A44C-467443775D22}" type="pres">
      <dgm:prSet presAssocID="{95CF1953-12B7-4E66-AB16-63CA1FA6676A}" presName="vertFour" presStyleCnt="0">
        <dgm:presLayoutVars>
          <dgm:chPref val="3"/>
        </dgm:presLayoutVars>
      </dgm:prSet>
      <dgm:spPr/>
      <dgm:t>
        <a:bodyPr/>
        <a:lstStyle/>
        <a:p>
          <a:endParaRPr lang="en-US"/>
        </a:p>
      </dgm:t>
    </dgm:pt>
    <dgm:pt modelId="{3D2B3572-F3B7-4B8E-98CC-0CFD80ED191E}" type="pres">
      <dgm:prSet presAssocID="{95CF1953-12B7-4E66-AB16-63CA1FA6676A}" presName="txFour" presStyleLbl="node4" presStyleIdx="0" presStyleCnt="4">
        <dgm:presLayoutVars>
          <dgm:chPref val="3"/>
        </dgm:presLayoutVars>
      </dgm:prSet>
      <dgm:spPr/>
      <dgm:t>
        <a:bodyPr/>
        <a:lstStyle/>
        <a:p>
          <a:endParaRPr lang="en-US"/>
        </a:p>
      </dgm:t>
    </dgm:pt>
    <dgm:pt modelId="{E989C83B-DB30-4DEA-BD00-DC4EF7891B3F}" type="pres">
      <dgm:prSet presAssocID="{95CF1953-12B7-4E66-AB16-63CA1FA6676A}" presName="horzFour" presStyleCnt="0"/>
      <dgm:spPr/>
      <dgm:t>
        <a:bodyPr/>
        <a:lstStyle/>
        <a:p>
          <a:endParaRPr lang="en-US"/>
        </a:p>
      </dgm:t>
    </dgm:pt>
    <dgm:pt modelId="{C1D314D4-63DB-4805-8024-FDF41BFB0878}" type="pres">
      <dgm:prSet presAssocID="{0E5D46B4-1146-49DD-BCC1-A01B2C7208BC}" presName="sibSpaceFour" presStyleCnt="0"/>
      <dgm:spPr/>
      <dgm:t>
        <a:bodyPr/>
        <a:lstStyle/>
        <a:p>
          <a:endParaRPr lang="en-US"/>
        </a:p>
      </dgm:t>
    </dgm:pt>
    <dgm:pt modelId="{AA199007-A2D7-4C6D-A224-AE3606F9F676}" type="pres">
      <dgm:prSet presAssocID="{F705092E-8858-468D-B244-B9817B4EDCC0}" presName="vertFour" presStyleCnt="0">
        <dgm:presLayoutVars>
          <dgm:chPref val="3"/>
        </dgm:presLayoutVars>
      </dgm:prSet>
      <dgm:spPr/>
      <dgm:t>
        <a:bodyPr/>
        <a:lstStyle/>
        <a:p>
          <a:endParaRPr lang="en-US"/>
        </a:p>
      </dgm:t>
    </dgm:pt>
    <dgm:pt modelId="{0BA31552-5FE2-4080-B6F5-20CEC7D8E778}" type="pres">
      <dgm:prSet presAssocID="{F705092E-8858-468D-B244-B9817B4EDCC0}" presName="txFour" presStyleLbl="node4" presStyleIdx="1" presStyleCnt="4">
        <dgm:presLayoutVars>
          <dgm:chPref val="3"/>
        </dgm:presLayoutVars>
      </dgm:prSet>
      <dgm:spPr/>
      <dgm:t>
        <a:bodyPr/>
        <a:lstStyle/>
        <a:p>
          <a:endParaRPr lang="en-US"/>
        </a:p>
      </dgm:t>
    </dgm:pt>
    <dgm:pt modelId="{A4D4BF22-33C9-4B4F-B4A5-85765FA25FF7}" type="pres">
      <dgm:prSet presAssocID="{F705092E-8858-468D-B244-B9817B4EDCC0}" presName="horzFour" presStyleCnt="0"/>
      <dgm:spPr/>
      <dgm:t>
        <a:bodyPr/>
        <a:lstStyle/>
        <a:p>
          <a:endParaRPr lang="en-US"/>
        </a:p>
      </dgm:t>
    </dgm:pt>
    <dgm:pt modelId="{B922B51D-5872-4FF8-8788-F6A0B14AF2D5}" type="pres">
      <dgm:prSet presAssocID="{ECDE9871-C33C-4900-BB8A-5CA33B64F569}" presName="sibSpaceThree" presStyleCnt="0"/>
      <dgm:spPr/>
      <dgm:t>
        <a:bodyPr/>
        <a:lstStyle/>
        <a:p>
          <a:endParaRPr lang="en-US"/>
        </a:p>
      </dgm:t>
    </dgm:pt>
    <dgm:pt modelId="{8A71054D-EAF4-43B7-9253-7F636A4B492B}" type="pres">
      <dgm:prSet presAssocID="{8F076532-4F51-4034-91AB-FE0D3EF31CEF}" presName="vertThree" presStyleCnt="0"/>
      <dgm:spPr/>
      <dgm:t>
        <a:bodyPr/>
        <a:lstStyle/>
        <a:p>
          <a:endParaRPr lang="en-US"/>
        </a:p>
      </dgm:t>
    </dgm:pt>
    <dgm:pt modelId="{B67F68F3-0662-4AF5-9145-6CA975EDE8F1}" type="pres">
      <dgm:prSet presAssocID="{8F076532-4F51-4034-91AB-FE0D3EF31CEF}" presName="txThree" presStyleLbl="node3" presStyleIdx="1" presStyleCnt="2">
        <dgm:presLayoutVars>
          <dgm:chPref val="3"/>
        </dgm:presLayoutVars>
      </dgm:prSet>
      <dgm:spPr/>
      <dgm:t>
        <a:bodyPr/>
        <a:lstStyle/>
        <a:p>
          <a:endParaRPr lang="en-US"/>
        </a:p>
      </dgm:t>
    </dgm:pt>
    <dgm:pt modelId="{B4DC2205-CF75-41D0-8D9A-B304D37E04C3}" type="pres">
      <dgm:prSet presAssocID="{8F076532-4F51-4034-91AB-FE0D3EF31CEF}" presName="parTransThree" presStyleCnt="0"/>
      <dgm:spPr/>
      <dgm:t>
        <a:bodyPr/>
        <a:lstStyle/>
        <a:p>
          <a:endParaRPr lang="en-US"/>
        </a:p>
      </dgm:t>
    </dgm:pt>
    <dgm:pt modelId="{694B5848-D3CA-4B22-A0C1-5C963E0A7983}" type="pres">
      <dgm:prSet presAssocID="{8F076532-4F51-4034-91AB-FE0D3EF31CEF}" presName="horzThree" presStyleCnt="0"/>
      <dgm:spPr/>
      <dgm:t>
        <a:bodyPr/>
        <a:lstStyle/>
        <a:p>
          <a:endParaRPr lang="en-US"/>
        </a:p>
      </dgm:t>
    </dgm:pt>
    <dgm:pt modelId="{E2AA5B10-DB71-4792-ABF1-C33583AF851C}" type="pres">
      <dgm:prSet presAssocID="{897DDC13-F769-41BE-92A4-FAB7CAEE6027}" presName="vertFour" presStyleCnt="0">
        <dgm:presLayoutVars>
          <dgm:chPref val="3"/>
        </dgm:presLayoutVars>
      </dgm:prSet>
      <dgm:spPr/>
      <dgm:t>
        <a:bodyPr/>
        <a:lstStyle/>
        <a:p>
          <a:endParaRPr lang="en-US"/>
        </a:p>
      </dgm:t>
    </dgm:pt>
    <dgm:pt modelId="{743547D2-BC9E-4EC4-9FAC-F1D1E97EBFBD}" type="pres">
      <dgm:prSet presAssocID="{897DDC13-F769-41BE-92A4-FAB7CAEE6027}" presName="txFour" presStyleLbl="node4" presStyleIdx="2" presStyleCnt="4">
        <dgm:presLayoutVars>
          <dgm:chPref val="3"/>
        </dgm:presLayoutVars>
      </dgm:prSet>
      <dgm:spPr/>
      <dgm:t>
        <a:bodyPr/>
        <a:lstStyle/>
        <a:p>
          <a:endParaRPr lang="en-US"/>
        </a:p>
      </dgm:t>
    </dgm:pt>
    <dgm:pt modelId="{053A39B8-2F23-493F-9215-73E6A570A4C8}" type="pres">
      <dgm:prSet presAssocID="{897DDC13-F769-41BE-92A4-FAB7CAEE6027}" presName="horzFour" presStyleCnt="0"/>
      <dgm:spPr/>
      <dgm:t>
        <a:bodyPr/>
        <a:lstStyle/>
        <a:p>
          <a:endParaRPr lang="en-US"/>
        </a:p>
      </dgm:t>
    </dgm:pt>
    <dgm:pt modelId="{7774BA0C-F4F5-40E6-BB1E-2401C1B0592E}" type="pres">
      <dgm:prSet presAssocID="{9843B809-E4EE-48F2-B225-E45BEA660269}" presName="sibSpaceFour" presStyleCnt="0"/>
      <dgm:spPr/>
      <dgm:t>
        <a:bodyPr/>
        <a:lstStyle/>
        <a:p>
          <a:endParaRPr lang="en-US"/>
        </a:p>
      </dgm:t>
    </dgm:pt>
    <dgm:pt modelId="{F7CA6089-1206-437B-9F7D-954BF3F5BC88}" type="pres">
      <dgm:prSet presAssocID="{28734625-EFC2-4CD7-A530-EAEB0D21C9DB}" presName="vertFour" presStyleCnt="0">
        <dgm:presLayoutVars>
          <dgm:chPref val="3"/>
        </dgm:presLayoutVars>
      </dgm:prSet>
      <dgm:spPr/>
    </dgm:pt>
    <dgm:pt modelId="{C5A14179-34DC-4160-A5F2-29767235C6BF}" type="pres">
      <dgm:prSet presAssocID="{28734625-EFC2-4CD7-A530-EAEB0D21C9DB}" presName="txFour" presStyleLbl="node4" presStyleIdx="3" presStyleCnt="4">
        <dgm:presLayoutVars>
          <dgm:chPref val="3"/>
        </dgm:presLayoutVars>
      </dgm:prSet>
      <dgm:spPr/>
      <dgm:t>
        <a:bodyPr/>
        <a:lstStyle/>
        <a:p>
          <a:endParaRPr lang="en-US"/>
        </a:p>
      </dgm:t>
    </dgm:pt>
    <dgm:pt modelId="{2AFB25E9-D44C-4EFA-B98D-7B7DC03ED7F5}" type="pres">
      <dgm:prSet presAssocID="{28734625-EFC2-4CD7-A530-EAEB0D21C9DB}" presName="horzFour" presStyleCnt="0"/>
      <dgm:spPr/>
    </dgm:pt>
  </dgm:ptLst>
  <dgm:cxnLst>
    <dgm:cxn modelId="{1A621D92-548A-4E35-A481-543B12124C17}" type="presOf" srcId="{DFCBDF89-6B52-42D0-B4A5-15C632F7B55A}" destId="{F45B373C-F3E5-4658-A40B-7EC2C2CD2E9A}" srcOrd="0" destOrd="0" presId="urn:microsoft.com/office/officeart/2005/8/layout/hierarchy4"/>
    <dgm:cxn modelId="{385CCBDA-1128-4784-9DCF-FD08F1151D31}" type="presOf" srcId="{28734625-EFC2-4CD7-A530-EAEB0D21C9DB}" destId="{C5A14179-34DC-4160-A5F2-29767235C6BF}" srcOrd="0" destOrd="0" presId="urn:microsoft.com/office/officeart/2005/8/layout/hierarchy4"/>
    <dgm:cxn modelId="{828177F5-81B5-4DAD-A08F-3EECA590B082}" srcId="{8FC9115F-4964-4FE0-A0AE-A8430C7F1864}" destId="{8F076532-4F51-4034-91AB-FE0D3EF31CEF}" srcOrd="1" destOrd="0" parTransId="{93E3E97A-79D3-491D-9B49-5B187135963B}" sibTransId="{F5CBCBBB-95F4-4764-9A3F-42919C0DF7A3}"/>
    <dgm:cxn modelId="{898818B0-162C-4C0F-B90B-84C12EBDA07B}" srcId="{8FC9115F-4964-4FE0-A0AE-A8430C7F1864}" destId="{B2F57A66-6CC8-40BC-A807-B38C70428FD4}" srcOrd="0" destOrd="0" parTransId="{C50EFBC5-7A75-4C16-93F6-71BDDE0BB7A4}" sibTransId="{ECDE9871-C33C-4900-BB8A-5CA33B64F569}"/>
    <dgm:cxn modelId="{587E46AF-12AD-4721-A7A2-088F2749E038}" srcId="{8F076532-4F51-4034-91AB-FE0D3EF31CEF}" destId="{28734625-EFC2-4CD7-A530-EAEB0D21C9DB}" srcOrd="1" destOrd="0" parTransId="{5039E3D6-BD4E-4BA0-BADB-04A537EFAA90}" sibTransId="{F6D68ADC-EA15-4615-AED1-198C96770ECF}"/>
    <dgm:cxn modelId="{F0A1F50B-3502-40E1-BCC3-B0C18F29620C}" srcId="{DFCBDF89-6B52-42D0-B4A5-15C632F7B55A}" destId="{8FC9115F-4964-4FE0-A0AE-A8430C7F1864}" srcOrd="0" destOrd="0" parTransId="{C0B6390C-8842-46D7-9107-090A3994B50F}" sibTransId="{96FF9B6B-248C-4ABA-9242-E84FA53726E5}"/>
    <dgm:cxn modelId="{B2675223-628F-4FCB-9582-51ACA36B8335}" type="presOf" srcId="{8FC9115F-4964-4FE0-A0AE-A8430C7F1864}" destId="{3843D46A-C497-4FA1-A3C6-E369C6A657E5}" srcOrd="0" destOrd="0" presId="urn:microsoft.com/office/officeart/2005/8/layout/hierarchy4"/>
    <dgm:cxn modelId="{70AC115B-BD88-4F58-8E38-6B07F9F7ACEA}" srcId="{B2F57A66-6CC8-40BC-A807-B38C70428FD4}" destId="{95CF1953-12B7-4E66-AB16-63CA1FA6676A}" srcOrd="0" destOrd="0" parTransId="{B588DC8F-1E98-4616-B68F-D8CBCB67AB25}" sibTransId="{0E5D46B4-1146-49DD-BCC1-A01B2C7208BC}"/>
    <dgm:cxn modelId="{F81E4899-737D-4C07-AB75-218BBE755AC8}" type="presOf" srcId="{F705092E-8858-468D-B244-B9817B4EDCC0}" destId="{0BA31552-5FE2-4080-B6F5-20CEC7D8E778}" srcOrd="0" destOrd="0" presId="urn:microsoft.com/office/officeart/2005/8/layout/hierarchy4"/>
    <dgm:cxn modelId="{702BFC5F-A55E-4226-B005-6C5DC65E351C}" type="presOf" srcId="{B2F57A66-6CC8-40BC-A807-B38C70428FD4}" destId="{D94CB7B7-99FD-460A-B40B-FD6FF7243342}" srcOrd="0" destOrd="0" presId="urn:microsoft.com/office/officeart/2005/8/layout/hierarchy4"/>
    <dgm:cxn modelId="{EF0A5B66-3167-48BB-A312-D6D7E94D8A3F}" type="presOf" srcId="{95CF1953-12B7-4E66-AB16-63CA1FA6676A}" destId="{3D2B3572-F3B7-4B8E-98CC-0CFD80ED191E}" srcOrd="0" destOrd="0" presId="urn:microsoft.com/office/officeart/2005/8/layout/hierarchy4"/>
    <dgm:cxn modelId="{9771B836-C3EC-4F32-8E03-767FB2235C04}" srcId="{8F076532-4F51-4034-91AB-FE0D3EF31CEF}" destId="{897DDC13-F769-41BE-92A4-FAB7CAEE6027}" srcOrd="0" destOrd="0" parTransId="{B4AA3DAD-4A47-4714-969A-5E1E4EB24F1C}" sibTransId="{9843B809-E4EE-48F2-B225-E45BEA660269}"/>
    <dgm:cxn modelId="{41F0FC41-C05E-423B-91CF-EE02B2752245}" type="presOf" srcId="{8F076532-4F51-4034-91AB-FE0D3EF31CEF}" destId="{B67F68F3-0662-4AF5-9145-6CA975EDE8F1}" srcOrd="0" destOrd="0" presId="urn:microsoft.com/office/officeart/2005/8/layout/hierarchy4"/>
    <dgm:cxn modelId="{DE97EC15-EAB1-4160-AEE8-E5A2609A7308}" srcId="{B2F57A66-6CC8-40BC-A807-B38C70428FD4}" destId="{F705092E-8858-468D-B244-B9817B4EDCC0}" srcOrd="1" destOrd="0" parTransId="{A739BD15-E7D9-41FC-89AF-361CD955BD4E}" sibTransId="{73DA219A-7E6F-4FCA-8FD9-30AC4B443845}"/>
    <dgm:cxn modelId="{BA6043E6-479E-4FC8-8253-EC87F7667753}" type="presOf" srcId="{905876B3-777C-41F1-ADA6-5A4035428D7B}" destId="{A79DBE84-79BC-428C-ACD3-8BF471A00EC9}" srcOrd="0" destOrd="0" presId="urn:microsoft.com/office/officeart/2005/8/layout/hierarchy4"/>
    <dgm:cxn modelId="{B1296899-8894-43D4-900E-E7235579C57D}" type="presOf" srcId="{897DDC13-F769-41BE-92A4-FAB7CAEE6027}" destId="{743547D2-BC9E-4EC4-9FAC-F1D1E97EBFBD}" srcOrd="0" destOrd="0" presId="urn:microsoft.com/office/officeart/2005/8/layout/hierarchy4"/>
    <dgm:cxn modelId="{E274C490-F0DF-49CD-BE94-E4D75DC9EE1D}" srcId="{905876B3-777C-41F1-ADA6-5A4035428D7B}" destId="{DFCBDF89-6B52-42D0-B4A5-15C632F7B55A}" srcOrd="0" destOrd="0" parTransId="{EC695D1C-03D3-4ED8-9A89-7123B3B08BAA}" sibTransId="{5E210F33-A45B-4E75-AFAD-9B491460E042}"/>
    <dgm:cxn modelId="{AF824EC6-67AD-41BA-9ADD-5EA6A84FADF2}" type="presParOf" srcId="{A79DBE84-79BC-428C-ACD3-8BF471A00EC9}" destId="{65E385C8-EA90-431D-BA51-32EA816B3FBC}" srcOrd="0" destOrd="0" presId="urn:microsoft.com/office/officeart/2005/8/layout/hierarchy4"/>
    <dgm:cxn modelId="{90C543AD-8B0A-4D56-A917-E7FA338D026D}" type="presParOf" srcId="{65E385C8-EA90-431D-BA51-32EA816B3FBC}" destId="{F45B373C-F3E5-4658-A40B-7EC2C2CD2E9A}" srcOrd="0" destOrd="0" presId="urn:microsoft.com/office/officeart/2005/8/layout/hierarchy4"/>
    <dgm:cxn modelId="{254C75A4-267C-4D98-9861-A9932D13B3E1}" type="presParOf" srcId="{65E385C8-EA90-431D-BA51-32EA816B3FBC}" destId="{8ECE5B30-985F-43CD-BB39-ED415AB0DFE0}" srcOrd="1" destOrd="0" presId="urn:microsoft.com/office/officeart/2005/8/layout/hierarchy4"/>
    <dgm:cxn modelId="{B7A53F3F-BABC-4E92-99FA-2ED76E6A3A39}" type="presParOf" srcId="{65E385C8-EA90-431D-BA51-32EA816B3FBC}" destId="{B373CC3E-D0C3-49D1-A149-6044A9F1328F}" srcOrd="2" destOrd="0" presId="urn:microsoft.com/office/officeart/2005/8/layout/hierarchy4"/>
    <dgm:cxn modelId="{DACF691E-D52F-44E2-9B6B-A6D527ACF86E}" type="presParOf" srcId="{B373CC3E-D0C3-49D1-A149-6044A9F1328F}" destId="{05408BF0-8571-41A0-8ECC-E3BCE4ABE503}" srcOrd="0" destOrd="0" presId="urn:microsoft.com/office/officeart/2005/8/layout/hierarchy4"/>
    <dgm:cxn modelId="{A492CB47-2850-4BA9-BE14-A114B1A8EB4A}" type="presParOf" srcId="{05408BF0-8571-41A0-8ECC-E3BCE4ABE503}" destId="{3843D46A-C497-4FA1-A3C6-E369C6A657E5}" srcOrd="0" destOrd="0" presId="urn:microsoft.com/office/officeart/2005/8/layout/hierarchy4"/>
    <dgm:cxn modelId="{A85DA626-65F3-411E-891C-1FE284BBF7D3}" type="presParOf" srcId="{05408BF0-8571-41A0-8ECC-E3BCE4ABE503}" destId="{6FC22C1B-45EA-4B66-BFA5-5DB4BBBFCC7F}" srcOrd="1" destOrd="0" presId="urn:microsoft.com/office/officeart/2005/8/layout/hierarchy4"/>
    <dgm:cxn modelId="{AE6DDD88-89C3-41E0-9292-A2BC65C71EA9}" type="presParOf" srcId="{05408BF0-8571-41A0-8ECC-E3BCE4ABE503}" destId="{29AF92B2-5F0C-4BAC-A6EE-57954552376C}" srcOrd="2" destOrd="0" presId="urn:microsoft.com/office/officeart/2005/8/layout/hierarchy4"/>
    <dgm:cxn modelId="{F90BF013-E960-496B-8B5E-EFFAAE1F0CC5}" type="presParOf" srcId="{29AF92B2-5F0C-4BAC-A6EE-57954552376C}" destId="{973BF4DA-4B41-4EF1-84B8-336C6B6537EE}" srcOrd="0" destOrd="0" presId="urn:microsoft.com/office/officeart/2005/8/layout/hierarchy4"/>
    <dgm:cxn modelId="{C4DDF628-CD68-4E2C-A268-D17DCDF31DA2}" type="presParOf" srcId="{973BF4DA-4B41-4EF1-84B8-336C6B6537EE}" destId="{D94CB7B7-99FD-460A-B40B-FD6FF7243342}" srcOrd="0" destOrd="0" presId="urn:microsoft.com/office/officeart/2005/8/layout/hierarchy4"/>
    <dgm:cxn modelId="{22F20D2C-E5A5-4ABE-AD12-886C904CAC38}" type="presParOf" srcId="{973BF4DA-4B41-4EF1-84B8-336C6B6537EE}" destId="{8E2AADBD-747D-4B8B-9309-D3CF0434C8B5}" srcOrd="1" destOrd="0" presId="urn:microsoft.com/office/officeart/2005/8/layout/hierarchy4"/>
    <dgm:cxn modelId="{6D8DCF75-ACE1-47AB-883F-2D7F25C0024C}" type="presParOf" srcId="{973BF4DA-4B41-4EF1-84B8-336C6B6537EE}" destId="{D89FD963-430F-4A6B-977E-92C15C883FBF}" srcOrd="2" destOrd="0" presId="urn:microsoft.com/office/officeart/2005/8/layout/hierarchy4"/>
    <dgm:cxn modelId="{299877E2-F742-4E21-92FC-3539480ACF2C}" type="presParOf" srcId="{D89FD963-430F-4A6B-977E-92C15C883FBF}" destId="{A80550A8-1F0A-441C-A44C-467443775D22}" srcOrd="0" destOrd="0" presId="urn:microsoft.com/office/officeart/2005/8/layout/hierarchy4"/>
    <dgm:cxn modelId="{965888FD-3D04-4AE3-991B-C3A1294A23B4}" type="presParOf" srcId="{A80550A8-1F0A-441C-A44C-467443775D22}" destId="{3D2B3572-F3B7-4B8E-98CC-0CFD80ED191E}" srcOrd="0" destOrd="0" presId="urn:microsoft.com/office/officeart/2005/8/layout/hierarchy4"/>
    <dgm:cxn modelId="{A0F386F8-C8A9-4619-8676-839536196B73}" type="presParOf" srcId="{A80550A8-1F0A-441C-A44C-467443775D22}" destId="{E989C83B-DB30-4DEA-BD00-DC4EF7891B3F}" srcOrd="1" destOrd="0" presId="urn:microsoft.com/office/officeart/2005/8/layout/hierarchy4"/>
    <dgm:cxn modelId="{E475A112-5C42-49C4-93EB-2DEDFD267FB0}" type="presParOf" srcId="{D89FD963-430F-4A6B-977E-92C15C883FBF}" destId="{C1D314D4-63DB-4805-8024-FDF41BFB0878}" srcOrd="1" destOrd="0" presId="urn:microsoft.com/office/officeart/2005/8/layout/hierarchy4"/>
    <dgm:cxn modelId="{4D19A319-B530-4DF7-AAE2-AF423B61AE2C}" type="presParOf" srcId="{D89FD963-430F-4A6B-977E-92C15C883FBF}" destId="{AA199007-A2D7-4C6D-A224-AE3606F9F676}" srcOrd="2" destOrd="0" presId="urn:microsoft.com/office/officeart/2005/8/layout/hierarchy4"/>
    <dgm:cxn modelId="{4DD23BF0-74A1-4DA4-924F-844D63CC029D}" type="presParOf" srcId="{AA199007-A2D7-4C6D-A224-AE3606F9F676}" destId="{0BA31552-5FE2-4080-B6F5-20CEC7D8E778}" srcOrd="0" destOrd="0" presId="urn:microsoft.com/office/officeart/2005/8/layout/hierarchy4"/>
    <dgm:cxn modelId="{623C3FBC-28D5-4CDB-A9E1-739811827D1B}" type="presParOf" srcId="{AA199007-A2D7-4C6D-A224-AE3606F9F676}" destId="{A4D4BF22-33C9-4B4F-B4A5-85765FA25FF7}" srcOrd="1" destOrd="0" presId="urn:microsoft.com/office/officeart/2005/8/layout/hierarchy4"/>
    <dgm:cxn modelId="{8A3CA439-74FD-434D-B31D-A1540FBE1CB9}" type="presParOf" srcId="{29AF92B2-5F0C-4BAC-A6EE-57954552376C}" destId="{B922B51D-5872-4FF8-8788-F6A0B14AF2D5}" srcOrd="1" destOrd="0" presId="urn:microsoft.com/office/officeart/2005/8/layout/hierarchy4"/>
    <dgm:cxn modelId="{CBD726BB-97A1-4C19-8B33-EF32FA92E507}" type="presParOf" srcId="{29AF92B2-5F0C-4BAC-A6EE-57954552376C}" destId="{8A71054D-EAF4-43B7-9253-7F636A4B492B}" srcOrd="2" destOrd="0" presId="urn:microsoft.com/office/officeart/2005/8/layout/hierarchy4"/>
    <dgm:cxn modelId="{D348CAE5-0977-4E83-8C16-C2AC3E24A669}" type="presParOf" srcId="{8A71054D-EAF4-43B7-9253-7F636A4B492B}" destId="{B67F68F3-0662-4AF5-9145-6CA975EDE8F1}" srcOrd="0" destOrd="0" presId="urn:microsoft.com/office/officeart/2005/8/layout/hierarchy4"/>
    <dgm:cxn modelId="{C59FD0CF-9503-431A-811B-E49B11423258}" type="presParOf" srcId="{8A71054D-EAF4-43B7-9253-7F636A4B492B}" destId="{B4DC2205-CF75-41D0-8D9A-B304D37E04C3}" srcOrd="1" destOrd="0" presId="urn:microsoft.com/office/officeart/2005/8/layout/hierarchy4"/>
    <dgm:cxn modelId="{10CCF44A-5054-414F-8415-D188ECB6C76E}" type="presParOf" srcId="{8A71054D-EAF4-43B7-9253-7F636A4B492B}" destId="{694B5848-D3CA-4B22-A0C1-5C963E0A7983}" srcOrd="2" destOrd="0" presId="urn:microsoft.com/office/officeart/2005/8/layout/hierarchy4"/>
    <dgm:cxn modelId="{55835E4E-C7CB-46FA-AF35-1BA7D4BF6A12}" type="presParOf" srcId="{694B5848-D3CA-4B22-A0C1-5C963E0A7983}" destId="{E2AA5B10-DB71-4792-ABF1-C33583AF851C}" srcOrd="0" destOrd="0" presId="urn:microsoft.com/office/officeart/2005/8/layout/hierarchy4"/>
    <dgm:cxn modelId="{D6D10BA2-8C90-4C94-9A99-3FC6C054A7D5}" type="presParOf" srcId="{E2AA5B10-DB71-4792-ABF1-C33583AF851C}" destId="{743547D2-BC9E-4EC4-9FAC-F1D1E97EBFBD}" srcOrd="0" destOrd="0" presId="urn:microsoft.com/office/officeart/2005/8/layout/hierarchy4"/>
    <dgm:cxn modelId="{CE804661-A1DB-45A9-B57F-4DE55C02937A}" type="presParOf" srcId="{E2AA5B10-DB71-4792-ABF1-C33583AF851C}" destId="{053A39B8-2F23-493F-9215-73E6A570A4C8}" srcOrd="1" destOrd="0" presId="urn:microsoft.com/office/officeart/2005/8/layout/hierarchy4"/>
    <dgm:cxn modelId="{82C13AE9-CB0D-4A36-91C6-F07CED3443C1}" type="presParOf" srcId="{694B5848-D3CA-4B22-A0C1-5C963E0A7983}" destId="{7774BA0C-F4F5-40E6-BB1E-2401C1B0592E}" srcOrd="1" destOrd="0" presId="urn:microsoft.com/office/officeart/2005/8/layout/hierarchy4"/>
    <dgm:cxn modelId="{48540EEE-F041-4CD6-A2AD-ED53C5706A3A}" type="presParOf" srcId="{694B5848-D3CA-4B22-A0C1-5C963E0A7983}" destId="{F7CA6089-1206-437B-9F7D-954BF3F5BC88}" srcOrd="2" destOrd="0" presId="urn:microsoft.com/office/officeart/2005/8/layout/hierarchy4"/>
    <dgm:cxn modelId="{4BD45C5A-6785-4139-AF12-0C49AFCFBBE7}" type="presParOf" srcId="{F7CA6089-1206-437B-9F7D-954BF3F5BC88}" destId="{C5A14179-34DC-4160-A5F2-29767235C6BF}" srcOrd="0" destOrd="0" presId="urn:microsoft.com/office/officeart/2005/8/layout/hierarchy4"/>
    <dgm:cxn modelId="{8FE948F0-F58D-4E07-A503-F410807EA76B}" type="presParOf" srcId="{F7CA6089-1206-437B-9F7D-954BF3F5BC88}" destId="{2AFB25E9-D44C-4EFA-B98D-7B7DC03ED7F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7A517-12AE-41DA-9980-01165AF93776}" type="doc">
      <dgm:prSet loTypeId="urn:microsoft.com/office/officeart/2005/8/layout/radial3" loCatId="cycle" qsTypeId="urn:microsoft.com/office/officeart/2005/8/quickstyle/3d1" qsCatId="3D" csTypeId="urn:microsoft.com/office/officeart/2005/8/colors/accent1_2" csCatId="accent1" phldr="1"/>
      <dgm:spPr/>
      <dgm:t>
        <a:bodyPr/>
        <a:lstStyle/>
        <a:p>
          <a:endParaRPr lang="en-US"/>
        </a:p>
      </dgm:t>
    </dgm:pt>
    <dgm:pt modelId="{6CA03B83-43B2-4652-BCFE-5EB9CCD5AA05}">
      <dgm:prSet phldrT="[Text]"/>
      <dgm:spPr>
        <a:solidFill>
          <a:srgbClr val="FFB71D">
            <a:alpha val="50000"/>
          </a:srgbClr>
        </a:solidFill>
      </dgm:spPr>
      <dgm:t>
        <a:bodyPr/>
        <a:lstStyle/>
        <a:p>
          <a:r>
            <a:rPr lang="en-US" b="1" dirty="0" smtClean="0"/>
            <a:t>Priority Populations</a:t>
          </a:r>
          <a:endParaRPr lang="en-US" b="1" dirty="0"/>
        </a:p>
      </dgm:t>
    </dgm:pt>
    <dgm:pt modelId="{E0C8E30F-6E02-475C-8C7D-48339D1E5B06}" type="parTrans" cxnId="{610F035F-4E79-475C-8DB8-736CA83E11D8}">
      <dgm:prSet/>
      <dgm:spPr/>
      <dgm:t>
        <a:bodyPr/>
        <a:lstStyle/>
        <a:p>
          <a:endParaRPr lang="en-US"/>
        </a:p>
      </dgm:t>
    </dgm:pt>
    <dgm:pt modelId="{5AE33301-A46B-49E9-88CD-980A8680CFD7}" type="sibTrans" cxnId="{610F035F-4E79-475C-8DB8-736CA83E11D8}">
      <dgm:prSet/>
      <dgm:spPr/>
      <dgm:t>
        <a:bodyPr/>
        <a:lstStyle/>
        <a:p>
          <a:endParaRPr lang="en-US"/>
        </a:p>
      </dgm:t>
    </dgm:pt>
    <dgm:pt modelId="{D32D4DC3-E7BF-470D-8BD6-8F1E8A91DDB2}">
      <dgm:prSet phldrT="[Text]"/>
      <dgm:spPr>
        <a:solidFill>
          <a:schemeClr val="bg2">
            <a:lumMod val="90000"/>
            <a:alpha val="50000"/>
          </a:schemeClr>
        </a:solidFill>
      </dgm:spPr>
      <dgm:t>
        <a:bodyPr/>
        <a:lstStyle/>
        <a:p>
          <a:r>
            <a:rPr lang="en-US" b="1" dirty="0" smtClean="0">
              <a:solidFill>
                <a:srgbClr val="192757"/>
              </a:solidFill>
            </a:rPr>
            <a:t>Baby boomers</a:t>
          </a:r>
          <a:endParaRPr lang="en-US" b="1" dirty="0">
            <a:solidFill>
              <a:srgbClr val="192757"/>
            </a:solidFill>
          </a:endParaRPr>
        </a:p>
      </dgm:t>
    </dgm:pt>
    <dgm:pt modelId="{419F5091-6A5C-45E6-B84C-A2522231DFF3}" type="parTrans" cxnId="{62897177-9655-4A36-AC04-64A11533182B}">
      <dgm:prSet/>
      <dgm:spPr/>
      <dgm:t>
        <a:bodyPr/>
        <a:lstStyle/>
        <a:p>
          <a:endParaRPr lang="en-US"/>
        </a:p>
      </dgm:t>
    </dgm:pt>
    <dgm:pt modelId="{43DFBF9B-FCC2-4E6B-A2EC-0B41499BFA1D}" type="sibTrans" cxnId="{62897177-9655-4A36-AC04-64A11533182B}">
      <dgm:prSet/>
      <dgm:spPr/>
      <dgm:t>
        <a:bodyPr/>
        <a:lstStyle/>
        <a:p>
          <a:endParaRPr lang="en-US"/>
        </a:p>
      </dgm:t>
    </dgm:pt>
    <dgm:pt modelId="{626E82AF-7B79-4C11-9724-45E0BE3D6D19}">
      <dgm:prSet phldrT="[Text]" phldr="1"/>
      <dgm:spPr/>
      <dgm:t>
        <a:bodyPr/>
        <a:lstStyle/>
        <a:p>
          <a:endParaRPr lang="en-US" dirty="0"/>
        </a:p>
      </dgm:t>
    </dgm:pt>
    <dgm:pt modelId="{37BAFEFC-04D7-4A52-84AB-FDEC44A5C733}" type="parTrans" cxnId="{A670088B-8B43-4B72-9596-DEE512BF1B14}">
      <dgm:prSet/>
      <dgm:spPr/>
      <dgm:t>
        <a:bodyPr/>
        <a:lstStyle/>
        <a:p>
          <a:endParaRPr lang="en-US"/>
        </a:p>
      </dgm:t>
    </dgm:pt>
    <dgm:pt modelId="{A2A57DA5-F3A7-4217-89AA-AF1D3B83EC6B}" type="sibTrans" cxnId="{A670088B-8B43-4B72-9596-DEE512BF1B14}">
      <dgm:prSet/>
      <dgm:spPr/>
      <dgm:t>
        <a:bodyPr/>
        <a:lstStyle/>
        <a:p>
          <a:endParaRPr lang="en-US"/>
        </a:p>
      </dgm:t>
    </dgm:pt>
    <dgm:pt modelId="{7A71AC07-697F-43B7-8293-5505C35847EE}">
      <dgm:prSet phldrT="[Text]" phldr="1"/>
      <dgm:spPr/>
      <dgm:t>
        <a:bodyPr/>
        <a:lstStyle/>
        <a:p>
          <a:endParaRPr lang="en-US"/>
        </a:p>
      </dgm:t>
    </dgm:pt>
    <dgm:pt modelId="{CC8BA200-D49D-42C2-AEB5-3E47A9E5E449}" type="parTrans" cxnId="{20657A97-711F-438A-AB73-B55DDA213098}">
      <dgm:prSet/>
      <dgm:spPr/>
      <dgm:t>
        <a:bodyPr/>
        <a:lstStyle/>
        <a:p>
          <a:endParaRPr lang="en-US"/>
        </a:p>
      </dgm:t>
    </dgm:pt>
    <dgm:pt modelId="{D74A25B7-F29C-495D-A013-C42B93893B5E}" type="sibTrans" cxnId="{20657A97-711F-438A-AB73-B55DDA213098}">
      <dgm:prSet/>
      <dgm:spPr/>
      <dgm:t>
        <a:bodyPr/>
        <a:lstStyle/>
        <a:p>
          <a:endParaRPr lang="en-US"/>
        </a:p>
      </dgm:t>
    </dgm:pt>
    <dgm:pt modelId="{3CE1C47F-CFE9-45AD-BC3F-BE5EB946200E}">
      <dgm:prSet/>
      <dgm:spPr>
        <a:solidFill>
          <a:schemeClr val="bg2">
            <a:lumMod val="90000"/>
            <a:alpha val="50000"/>
          </a:schemeClr>
        </a:solidFill>
      </dgm:spPr>
      <dgm:t>
        <a:bodyPr/>
        <a:lstStyle/>
        <a:p>
          <a:r>
            <a:rPr lang="en-US" b="1" dirty="0" smtClean="0">
              <a:solidFill>
                <a:srgbClr val="192757"/>
              </a:solidFill>
            </a:rPr>
            <a:t>African Americans</a:t>
          </a:r>
          <a:endParaRPr lang="en-US" b="1" dirty="0">
            <a:solidFill>
              <a:srgbClr val="192757"/>
            </a:solidFill>
          </a:endParaRPr>
        </a:p>
      </dgm:t>
    </dgm:pt>
    <dgm:pt modelId="{9E4E8EBC-12D3-4F5D-BE5E-C6AF62F82468}" type="parTrans" cxnId="{1EFAB1A2-6307-4DFA-AC79-854EA80AE9A6}">
      <dgm:prSet/>
      <dgm:spPr/>
      <dgm:t>
        <a:bodyPr/>
        <a:lstStyle/>
        <a:p>
          <a:endParaRPr lang="en-US"/>
        </a:p>
      </dgm:t>
    </dgm:pt>
    <dgm:pt modelId="{0CA5448B-B18F-4F67-811B-17755DBCBF0B}" type="sibTrans" cxnId="{1EFAB1A2-6307-4DFA-AC79-854EA80AE9A6}">
      <dgm:prSet/>
      <dgm:spPr/>
      <dgm:t>
        <a:bodyPr/>
        <a:lstStyle/>
        <a:p>
          <a:endParaRPr lang="en-US"/>
        </a:p>
      </dgm:t>
    </dgm:pt>
    <dgm:pt modelId="{CB9D35B9-DAE5-463C-80CA-9A599082096D}">
      <dgm:prSet/>
      <dgm:spPr>
        <a:solidFill>
          <a:schemeClr val="bg2">
            <a:lumMod val="90000"/>
            <a:alpha val="50000"/>
          </a:schemeClr>
        </a:solidFill>
      </dgm:spPr>
      <dgm:t>
        <a:bodyPr/>
        <a:lstStyle/>
        <a:p>
          <a:r>
            <a:rPr lang="en-US" b="1" dirty="0" smtClean="0">
              <a:solidFill>
                <a:srgbClr val="192757"/>
              </a:solidFill>
            </a:rPr>
            <a:t>Men who have sex with men (MSM)</a:t>
          </a:r>
          <a:endParaRPr lang="en-US" b="1" dirty="0">
            <a:solidFill>
              <a:srgbClr val="192757"/>
            </a:solidFill>
          </a:endParaRPr>
        </a:p>
      </dgm:t>
    </dgm:pt>
    <dgm:pt modelId="{F84BFEEF-27FB-4FD7-B5F7-4CE228B2E589}" type="parTrans" cxnId="{91986677-0861-4929-8A91-9C6A313B9AF8}">
      <dgm:prSet/>
      <dgm:spPr/>
      <dgm:t>
        <a:bodyPr/>
        <a:lstStyle/>
        <a:p>
          <a:endParaRPr lang="en-US"/>
        </a:p>
      </dgm:t>
    </dgm:pt>
    <dgm:pt modelId="{266E9A6A-8953-4640-94E5-4248B941DE5C}" type="sibTrans" cxnId="{91986677-0861-4929-8A91-9C6A313B9AF8}">
      <dgm:prSet/>
      <dgm:spPr/>
      <dgm:t>
        <a:bodyPr/>
        <a:lstStyle/>
        <a:p>
          <a:endParaRPr lang="en-US"/>
        </a:p>
      </dgm:t>
    </dgm:pt>
    <dgm:pt modelId="{C0105D8F-DF2B-4B74-9C6C-24664FF2BA11}">
      <dgm:prSet phldrT="[Text]"/>
      <dgm:spPr>
        <a:solidFill>
          <a:schemeClr val="bg2">
            <a:lumMod val="90000"/>
            <a:alpha val="50000"/>
          </a:schemeClr>
        </a:solidFill>
      </dgm:spPr>
      <dgm:t>
        <a:bodyPr/>
        <a:lstStyle/>
        <a:p>
          <a:r>
            <a:rPr lang="en-US" b="1" dirty="0" smtClean="0">
              <a:solidFill>
                <a:srgbClr val="192757"/>
              </a:solidFill>
            </a:rPr>
            <a:t>People who inject drugs (PWID)</a:t>
          </a:r>
          <a:endParaRPr lang="en-US" b="1" dirty="0">
            <a:solidFill>
              <a:srgbClr val="192757"/>
            </a:solidFill>
          </a:endParaRPr>
        </a:p>
      </dgm:t>
    </dgm:pt>
    <dgm:pt modelId="{B20EC287-6B09-41DA-A2A8-5E191680D26A}" type="parTrans" cxnId="{5142B146-CBB2-4C11-9265-F578BAFEF068}">
      <dgm:prSet/>
      <dgm:spPr/>
      <dgm:t>
        <a:bodyPr/>
        <a:lstStyle/>
        <a:p>
          <a:endParaRPr lang="en-US"/>
        </a:p>
      </dgm:t>
    </dgm:pt>
    <dgm:pt modelId="{BD8BF459-292B-48B6-A978-4300BB92DA34}" type="sibTrans" cxnId="{5142B146-CBB2-4C11-9265-F578BAFEF068}">
      <dgm:prSet/>
      <dgm:spPr/>
      <dgm:t>
        <a:bodyPr/>
        <a:lstStyle/>
        <a:p>
          <a:endParaRPr lang="en-US"/>
        </a:p>
      </dgm:t>
    </dgm:pt>
    <dgm:pt modelId="{5108084E-BEB9-4280-AE08-57FDFEFC9CB0}">
      <dgm:prSet/>
      <dgm:spPr>
        <a:solidFill>
          <a:schemeClr val="bg2">
            <a:lumMod val="90000"/>
            <a:alpha val="50000"/>
          </a:schemeClr>
        </a:solidFill>
      </dgm:spPr>
      <dgm:t>
        <a:bodyPr/>
        <a:lstStyle/>
        <a:p>
          <a:r>
            <a:rPr lang="en-US" b="1" dirty="0" smtClean="0">
              <a:solidFill>
                <a:srgbClr val="192757"/>
              </a:solidFill>
            </a:rPr>
            <a:t>American Indians and Alaska Natives (AI/AN)</a:t>
          </a:r>
          <a:endParaRPr lang="en-US" b="1" dirty="0">
            <a:solidFill>
              <a:srgbClr val="192757"/>
            </a:solidFill>
          </a:endParaRPr>
        </a:p>
      </dgm:t>
    </dgm:pt>
    <dgm:pt modelId="{7CEEBAF1-F516-483C-B5A4-00B797026A46}" type="parTrans" cxnId="{B010F552-420E-4649-953D-015BC599C87D}">
      <dgm:prSet/>
      <dgm:spPr/>
      <dgm:t>
        <a:bodyPr/>
        <a:lstStyle/>
        <a:p>
          <a:endParaRPr lang="en-US"/>
        </a:p>
      </dgm:t>
    </dgm:pt>
    <dgm:pt modelId="{C12FF1B3-77EB-4B9E-9BB0-50219F3DCBB4}" type="sibTrans" cxnId="{B010F552-420E-4649-953D-015BC599C87D}">
      <dgm:prSet/>
      <dgm:spPr/>
      <dgm:t>
        <a:bodyPr/>
        <a:lstStyle/>
        <a:p>
          <a:endParaRPr lang="en-US"/>
        </a:p>
      </dgm:t>
    </dgm:pt>
    <dgm:pt modelId="{C197ACFD-BDC6-48E1-903D-9A0738F4C853}">
      <dgm:prSet/>
      <dgm:spPr>
        <a:solidFill>
          <a:schemeClr val="bg2">
            <a:lumMod val="90000"/>
            <a:alpha val="50000"/>
          </a:schemeClr>
        </a:solidFill>
      </dgm:spPr>
      <dgm:t>
        <a:bodyPr/>
        <a:lstStyle/>
        <a:p>
          <a:r>
            <a:rPr lang="en-US" b="1" dirty="0" smtClean="0">
              <a:solidFill>
                <a:srgbClr val="192757"/>
              </a:solidFill>
            </a:rPr>
            <a:t>Asian Americans and Pacific Islanders (AAPI)</a:t>
          </a:r>
          <a:endParaRPr lang="en-US" b="1" dirty="0">
            <a:solidFill>
              <a:srgbClr val="192757"/>
            </a:solidFill>
          </a:endParaRPr>
        </a:p>
      </dgm:t>
    </dgm:pt>
    <dgm:pt modelId="{D1EF0FE2-441E-4FDB-86DF-CC0178DF8263}" type="parTrans" cxnId="{3AE507F1-D037-4CF7-873D-BF70AB7B0107}">
      <dgm:prSet/>
      <dgm:spPr/>
      <dgm:t>
        <a:bodyPr/>
        <a:lstStyle/>
        <a:p>
          <a:endParaRPr lang="en-US"/>
        </a:p>
      </dgm:t>
    </dgm:pt>
    <dgm:pt modelId="{010C59F0-8B1C-465E-B6B5-309D69416FEC}" type="sibTrans" cxnId="{3AE507F1-D037-4CF7-873D-BF70AB7B0107}">
      <dgm:prSet/>
      <dgm:spPr/>
      <dgm:t>
        <a:bodyPr/>
        <a:lstStyle/>
        <a:p>
          <a:endParaRPr lang="en-US"/>
        </a:p>
      </dgm:t>
    </dgm:pt>
    <dgm:pt modelId="{354798A1-7D4A-4209-B4CA-CC737D263A23}">
      <dgm:prSet/>
      <dgm:spPr>
        <a:solidFill>
          <a:schemeClr val="bg2">
            <a:lumMod val="90000"/>
            <a:alpha val="50000"/>
          </a:schemeClr>
        </a:solidFill>
      </dgm:spPr>
      <dgm:t>
        <a:bodyPr/>
        <a:lstStyle/>
        <a:p>
          <a:r>
            <a:rPr lang="en-US" b="1" dirty="0" smtClean="0">
              <a:solidFill>
                <a:srgbClr val="192757"/>
              </a:solidFill>
            </a:rPr>
            <a:t>People in correctional facilities</a:t>
          </a:r>
          <a:endParaRPr lang="en-US" b="1" dirty="0">
            <a:solidFill>
              <a:srgbClr val="192757"/>
            </a:solidFill>
          </a:endParaRPr>
        </a:p>
      </dgm:t>
    </dgm:pt>
    <dgm:pt modelId="{B40BA620-CD8A-4EC9-A0AD-C6888D55F12A}" type="parTrans" cxnId="{53F04789-7EBD-43C2-A5FD-C4DD5737AD35}">
      <dgm:prSet/>
      <dgm:spPr/>
      <dgm:t>
        <a:bodyPr/>
        <a:lstStyle/>
        <a:p>
          <a:endParaRPr lang="en-US"/>
        </a:p>
      </dgm:t>
    </dgm:pt>
    <dgm:pt modelId="{BAB39B4C-7652-48E7-A820-9D797855DD30}" type="sibTrans" cxnId="{53F04789-7EBD-43C2-A5FD-C4DD5737AD35}">
      <dgm:prSet/>
      <dgm:spPr/>
      <dgm:t>
        <a:bodyPr/>
        <a:lstStyle/>
        <a:p>
          <a:endParaRPr lang="en-US"/>
        </a:p>
      </dgm:t>
    </dgm:pt>
    <dgm:pt modelId="{DC5F7267-0AF3-499D-AA59-B0EF0C6B983F}">
      <dgm:prSet/>
      <dgm:spPr>
        <a:solidFill>
          <a:schemeClr val="bg2">
            <a:lumMod val="90000"/>
            <a:alpha val="50000"/>
          </a:schemeClr>
        </a:solidFill>
      </dgm:spPr>
      <dgm:t>
        <a:bodyPr/>
        <a:lstStyle/>
        <a:p>
          <a:r>
            <a:rPr lang="en-US" b="1" dirty="0" smtClean="0">
              <a:solidFill>
                <a:srgbClr val="192757"/>
              </a:solidFill>
            </a:rPr>
            <a:t>Veterans</a:t>
          </a:r>
          <a:endParaRPr lang="en-US" b="1" dirty="0">
            <a:solidFill>
              <a:srgbClr val="192757"/>
            </a:solidFill>
          </a:endParaRPr>
        </a:p>
      </dgm:t>
    </dgm:pt>
    <dgm:pt modelId="{9A5827F2-F591-484E-BD2D-024B2EF986B5}" type="parTrans" cxnId="{1D257769-90C9-48D7-9627-98061D58659A}">
      <dgm:prSet/>
      <dgm:spPr/>
      <dgm:t>
        <a:bodyPr/>
        <a:lstStyle/>
        <a:p>
          <a:endParaRPr lang="en-US"/>
        </a:p>
      </dgm:t>
    </dgm:pt>
    <dgm:pt modelId="{42A57F09-C0C5-42DB-97C9-A7EF7C70B47B}" type="sibTrans" cxnId="{1D257769-90C9-48D7-9627-98061D58659A}">
      <dgm:prSet/>
      <dgm:spPr/>
      <dgm:t>
        <a:bodyPr/>
        <a:lstStyle/>
        <a:p>
          <a:endParaRPr lang="en-US"/>
        </a:p>
      </dgm:t>
    </dgm:pt>
    <dgm:pt modelId="{3BCBC833-CE0C-45A0-8C9A-2C5EC7ED0470}">
      <dgm:prSet/>
      <dgm:spPr>
        <a:solidFill>
          <a:schemeClr val="bg2">
            <a:lumMod val="90000"/>
            <a:alpha val="50000"/>
          </a:schemeClr>
        </a:solidFill>
      </dgm:spPr>
      <dgm:t>
        <a:bodyPr/>
        <a:lstStyle/>
        <a:p>
          <a:r>
            <a:rPr lang="en-US" b="1" dirty="0" smtClean="0">
              <a:solidFill>
                <a:srgbClr val="192757"/>
              </a:solidFill>
            </a:rPr>
            <a:t>Homeless individuals</a:t>
          </a:r>
          <a:endParaRPr lang="en-US" b="1" dirty="0">
            <a:solidFill>
              <a:srgbClr val="192757"/>
            </a:solidFill>
          </a:endParaRPr>
        </a:p>
      </dgm:t>
    </dgm:pt>
    <dgm:pt modelId="{8A277B56-40CE-45CC-A227-38882E7ACB82}" type="parTrans" cxnId="{408CCF93-CB07-46FB-A3B0-28B159052145}">
      <dgm:prSet/>
      <dgm:spPr/>
      <dgm:t>
        <a:bodyPr/>
        <a:lstStyle/>
        <a:p>
          <a:endParaRPr lang="en-US"/>
        </a:p>
      </dgm:t>
    </dgm:pt>
    <dgm:pt modelId="{0DBF2380-DD3D-4646-A52E-FB3019A66830}" type="sibTrans" cxnId="{408CCF93-CB07-46FB-A3B0-28B159052145}">
      <dgm:prSet/>
      <dgm:spPr/>
      <dgm:t>
        <a:bodyPr/>
        <a:lstStyle/>
        <a:p>
          <a:endParaRPr lang="en-US"/>
        </a:p>
      </dgm:t>
    </dgm:pt>
    <dgm:pt modelId="{AA16D8F1-A4A2-48F5-B6C5-09DFF11F724A}">
      <dgm:prSet/>
      <dgm:spPr>
        <a:solidFill>
          <a:schemeClr val="bg2">
            <a:lumMod val="90000"/>
            <a:alpha val="50000"/>
          </a:schemeClr>
        </a:solidFill>
      </dgm:spPr>
      <dgm:t>
        <a:bodyPr/>
        <a:lstStyle/>
        <a:p>
          <a:r>
            <a:rPr lang="en-US" b="1" dirty="0" smtClean="0">
              <a:solidFill>
                <a:srgbClr val="192757"/>
              </a:solidFill>
            </a:rPr>
            <a:t>People living with HIV</a:t>
          </a:r>
          <a:endParaRPr lang="en-US" b="1" dirty="0">
            <a:solidFill>
              <a:srgbClr val="192757"/>
            </a:solidFill>
          </a:endParaRPr>
        </a:p>
      </dgm:t>
    </dgm:pt>
    <dgm:pt modelId="{22850063-ACDE-4CC0-8142-0FEB4D994871}" type="parTrans" cxnId="{BCA59A91-D61C-4D73-AB83-D6D51B1483DD}">
      <dgm:prSet/>
      <dgm:spPr/>
      <dgm:t>
        <a:bodyPr/>
        <a:lstStyle/>
        <a:p>
          <a:endParaRPr lang="en-US"/>
        </a:p>
      </dgm:t>
    </dgm:pt>
    <dgm:pt modelId="{33F6691C-B351-44D5-8C49-460C0E01A5A9}" type="sibTrans" cxnId="{BCA59A91-D61C-4D73-AB83-D6D51B1483DD}">
      <dgm:prSet/>
      <dgm:spPr/>
      <dgm:t>
        <a:bodyPr/>
        <a:lstStyle/>
        <a:p>
          <a:endParaRPr lang="en-US"/>
        </a:p>
      </dgm:t>
    </dgm:pt>
    <dgm:pt modelId="{A0D4BA71-06A6-429B-AF0B-03A4DF2C3CDC}">
      <dgm:prSet/>
      <dgm:spPr>
        <a:solidFill>
          <a:schemeClr val="bg2">
            <a:lumMod val="90000"/>
            <a:alpha val="50000"/>
          </a:schemeClr>
        </a:solidFill>
      </dgm:spPr>
      <dgm:t>
        <a:bodyPr/>
        <a:lstStyle/>
        <a:p>
          <a:r>
            <a:rPr lang="en-US" b="1" dirty="0" smtClean="0">
              <a:solidFill>
                <a:srgbClr val="192757"/>
              </a:solidFill>
            </a:rPr>
            <a:t>Pregnant women</a:t>
          </a:r>
          <a:endParaRPr lang="en-US" b="1" dirty="0">
            <a:solidFill>
              <a:srgbClr val="192757"/>
            </a:solidFill>
          </a:endParaRPr>
        </a:p>
      </dgm:t>
    </dgm:pt>
    <dgm:pt modelId="{CBF5EE86-47D1-4A39-826E-1052D7DC338A}" type="parTrans" cxnId="{E6F1B0DC-131C-4EC2-AF22-7F7C9B559F31}">
      <dgm:prSet/>
      <dgm:spPr/>
      <dgm:t>
        <a:bodyPr/>
        <a:lstStyle/>
        <a:p>
          <a:endParaRPr lang="en-US"/>
        </a:p>
      </dgm:t>
    </dgm:pt>
    <dgm:pt modelId="{5A150BAC-2594-4046-A801-ACE128EBAB31}" type="sibTrans" cxnId="{E6F1B0DC-131C-4EC2-AF22-7F7C9B559F31}">
      <dgm:prSet/>
      <dgm:spPr/>
      <dgm:t>
        <a:bodyPr/>
        <a:lstStyle/>
        <a:p>
          <a:endParaRPr lang="en-US"/>
        </a:p>
      </dgm:t>
    </dgm:pt>
    <dgm:pt modelId="{DB3760AD-A970-48DC-A683-F74184D1E85D}" type="pres">
      <dgm:prSet presAssocID="{EEC7A517-12AE-41DA-9980-01165AF93776}" presName="composite" presStyleCnt="0">
        <dgm:presLayoutVars>
          <dgm:chMax val="1"/>
          <dgm:dir/>
          <dgm:resizeHandles val="exact"/>
        </dgm:presLayoutVars>
      </dgm:prSet>
      <dgm:spPr/>
      <dgm:t>
        <a:bodyPr/>
        <a:lstStyle/>
        <a:p>
          <a:endParaRPr lang="en-US"/>
        </a:p>
      </dgm:t>
    </dgm:pt>
    <dgm:pt modelId="{8A02A7E7-77EB-4B2D-9E7F-E4E8A933642A}" type="pres">
      <dgm:prSet presAssocID="{EEC7A517-12AE-41DA-9980-01165AF93776}" presName="radial" presStyleCnt="0">
        <dgm:presLayoutVars>
          <dgm:animLvl val="ctr"/>
        </dgm:presLayoutVars>
      </dgm:prSet>
      <dgm:spPr/>
      <dgm:t>
        <a:bodyPr/>
        <a:lstStyle/>
        <a:p>
          <a:endParaRPr lang="en-US"/>
        </a:p>
      </dgm:t>
    </dgm:pt>
    <dgm:pt modelId="{303B28E8-91B4-49C8-B5F6-33D362F3D82F}" type="pres">
      <dgm:prSet presAssocID="{6CA03B83-43B2-4652-BCFE-5EB9CCD5AA05}" presName="centerShape" presStyleLbl="vennNode1" presStyleIdx="0" presStyleCnt="12"/>
      <dgm:spPr/>
      <dgm:t>
        <a:bodyPr/>
        <a:lstStyle/>
        <a:p>
          <a:endParaRPr lang="en-US"/>
        </a:p>
      </dgm:t>
    </dgm:pt>
    <dgm:pt modelId="{BEB140E3-A3DB-4960-AA71-234085E607C8}" type="pres">
      <dgm:prSet presAssocID="{D32D4DC3-E7BF-470D-8BD6-8F1E8A91DDB2}" presName="node" presStyleLbl="vennNode1" presStyleIdx="1" presStyleCnt="12">
        <dgm:presLayoutVars>
          <dgm:bulletEnabled val="1"/>
        </dgm:presLayoutVars>
      </dgm:prSet>
      <dgm:spPr/>
      <dgm:t>
        <a:bodyPr/>
        <a:lstStyle/>
        <a:p>
          <a:endParaRPr lang="en-US"/>
        </a:p>
      </dgm:t>
    </dgm:pt>
    <dgm:pt modelId="{97B7BEC6-EFC5-4980-9A51-95256D24C24E}" type="pres">
      <dgm:prSet presAssocID="{C0105D8F-DF2B-4B74-9C6C-24664FF2BA11}" presName="node" presStyleLbl="vennNode1" presStyleIdx="2" presStyleCnt="12">
        <dgm:presLayoutVars>
          <dgm:bulletEnabled val="1"/>
        </dgm:presLayoutVars>
      </dgm:prSet>
      <dgm:spPr/>
      <dgm:t>
        <a:bodyPr/>
        <a:lstStyle/>
        <a:p>
          <a:endParaRPr lang="en-US"/>
        </a:p>
      </dgm:t>
    </dgm:pt>
    <dgm:pt modelId="{6EB4140E-5CF9-4ACB-A123-AA90191397F5}" type="pres">
      <dgm:prSet presAssocID="{5108084E-BEB9-4280-AE08-57FDFEFC9CB0}" presName="node" presStyleLbl="vennNode1" presStyleIdx="3" presStyleCnt="12">
        <dgm:presLayoutVars>
          <dgm:bulletEnabled val="1"/>
        </dgm:presLayoutVars>
      </dgm:prSet>
      <dgm:spPr/>
      <dgm:t>
        <a:bodyPr/>
        <a:lstStyle/>
        <a:p>
          <a:endParaRPr lang="en-US"/>
        </a:p>
      </dgm:t>
    </dgm:pt>
    <dgm:pt modelId="{3A66C63B-C3EF-4B1F-887C-D8929C5DE4A7}" type="pres">
      <dgm:prSet presAssocID="{C197ACFD-BDC6-48E1-903D-9A0738F4C853}" presName="node" presStyleLbl="vennNode1" presStyleIdx="4" presStyleCnt="12">
        <dgm:presLayoutVars>
          <dgm:bulletEnabled val="1"/>
        </dgm:presLayoutVars>
      </dgm:prSet>
      <dgm:spPr/>
      <dgm:t>
        <a:bodyPr/>
        <a:lstStyle/>
        <a:p>
          <a:endParaRPr lang="en-US"/>
        </a:p>
      </dgm:t>
    </dgm:pt>
    <dgm:pt modelId="{25185151-0920-446B-91DD-1DA0850691E2}" type="pres">
      <dgm:prSet presAssocID="{3CE1C47F-CFE9-45AD-BC3F-BE5EB946200E}" presName="node" presStyleLbl="vennNode1" presStyleIdx="5" presStyleCnt="12">
        <dgm:presLayoutVars>
          <dgm:bulletEnabled val="1"/>
        </dgm:presLayoutVars>
      </dgm:prSet>
      <dgm:spPr/>
      <dgm:t>
        <a:bodyPr/>
        <a:lstStyle/>
        <a:p>
          <a:endParaRPr lang="en-US"/>
        </a:p>
      </dgm:t>
    </dgm:pt>
    <dgm:pt modelId="{0BBA2C8B-D33E-4661-875B-6E9B2B0A4807}" type="pres">
      <dgm:prSet presAssocID="{354798A1-7D4A-4209-B4CA-CC737D263A23}" presName="node" presStyleLbl="vennNode1" presStyleIdx="6" presStyleCnt="12" custRadScaleRad="103158" custRadScaleInc="-9539">
        <dgm:presLayoutVars>
          <dgm:bulletEnabled val="1"/>
        </dgm:presLayoutVars>
      </dgm:prSet>
      <dgm:spPr/>
      <dgm:t>
        <a:bodyPr/>
        <a:lstStyle/>
        <a:p>
          <a:endParaRPr lang="en-US"/>
        </a:p>
      </dgm:t>
    </dgm:pt>
    <dgm:pt modelId="{032CA227-5529-4FB4-AF8E-2A92AC73001A}" type="pres">
      <dgm:prSet presAssocID="{DC5F7267-0AF3-499D-AA59-B0EF0C6B983F}" presName="node" presStyleLbl="vennNode1" presStyleIdx="7" presStyleCnt="12">
        <dgm:presLayoutVars>
          <dgm:bulletEnabled val="1"/>
        </dgm:presLayoutVars>
      </dgm:prSet>
      <dgm:spPr/>
      <dgm:t>
        <a:bodyPr/>
        <a:lstStyle/>
        <a:p>
          <a:endParaRPr lang="en-US"/>
        </a:p>
      </dgm:t>
    </dgm:pt>
    <dgm:pt modelId="{70A7AA3F-6ECF-484C-BBEA-8B9E84E278A2}" type="pres">
      <dgm:prSet presAssocID="{3BCBC833-CE0C-45A0-8C9A-2C5EC7ED0470}" presName="node" presStyleLbl="vennNode1" presStyleIdx="8" presStyleCnt="12">
        <dgm:presLayoutVars>
          <dgm:bulletEnabled val="1"/>
        </dgm:presLayoutVars>
      </dgm:prSet>
      <dgm:spPr/>
      <dgm:t>
        <a:bodyPr/>
        <a:lstStyle/>
        <a:p>
          <a:endParaRPr lang="en-US"/>
        </a:p>
      </dgm:t>
    </dgm:pt>
    <dgm:pt modelId="{C3F2C608-98B3-4EE8-B475-C0C8A6D86B8E}" type="pres">
      <dgm:prSet presAssocID="{CB9D35B9-DAE5-463C-80CA-9A599082096D}" presName="node" presStyleLbl="vennNode1" presStyleIdx="9" presStyleCnt="12">
        <dgm:presLayoutVars>
          <dgm:bulletEnabled val="1"/>
        </dgm:presLayoutVars>
      </dgm:prSet>
      <dgm:spPr/>
      <dgm:t>
        <a:bodyPr/>
        <a:lstStyle/>
        <a:p>
          <a:endParaRPr lang="en-US"/>
        </a:p>
      </dgm:t>
    </dgm:pt>
    <dgm:pt modelId="{E33211EE-4767-4F09-B12D-EDD7AEDF0B52}" type="pres">
      <dgm:prSet presAssocID="{AA16D8F1-A4A2-48F5-B6C5-09DFF11F724A}" presName="node" presStyleLbl="vennNode1" presStyleIdx="10" presStyleCnt="12">
        <dgm:presLayoutVars>
          <dgm:bulletEnabled val="1"/>
        </dgm:presLayoutVars>
      </dgm:prSet>
      <dgm:spPr/>
      <dgm:t>
        <a:bodyPr/>
        <a:lstStyle/>
        <a:p>
          <a:endParaRPr lang="en-US"/>
        </a:p>
      </dgm:t>
    </dgm:pt>
    <dgm:pt modelId="{C3778AF2-87F2-4E7D-B799-6D190A7D327B}" type="pres">
      <dgm:prSet presAssocID="{A0D4BA71-06A6-429B-AF0B-03A4DF2C3CDC}" presName="node" presStyleLbl="vennNode1" presStyleIdx="11" presStyleCnt="12">
        <dgm:presLayoutVars>
          <dgm:bulletEnabled val="1"/>
        </dgm:presLayoutVars>
      </dgm:prSet>
      <dgm:spPr/>
      <dgm:t>
        <a:bodyPr/>
        <a:lstStyle/>
        <a:p>
          <a:endParaRPr lang="en-US"/>
        </a:p>
      </dgm:t>
    </dgm:pt>
  </dgm:ptLst>
  <dgm:cxnLst>
    <dgm:cxn modelId="{408CCF93-CB07-46FB-A3B0-28B159052145}" srcId="{6CA03B83-43B2-4652-BCFE-5EB9CCD5AA05}" destId="{3BCBC833-CE0C-45A0-8C9A-2C5EC7ED0470}" srcOrd="7" destOrd="0" parTransId="{8A277B56-40CE-45CC-A227-38882E7ACB82}" sibTransId="{0DBF2380-DD3D-4646-A52E-FB3019A66830}"/>
    <dgm:cxn modelId="{A670088B-8B43-4B72-9596-DEE512BF1B14}" srcId="{EEC7A517-12AE-41DA-9980-01165AF93776}" destId="{626E82AF-7B79-4C11-9724-45E0BE3D6D19}" srcOrd="1" destOrd="0" parTransId="{37BAFEFC-04D7-4A52-84AB-FDEC44A5C733}" sibTransId="{A2A57DA5-F3A7-4217-89AA-AF1D3B83EC6B}"/>
    <dgm:cxn modelId="{0C0B977F-5A81-4824-884F-4737CD7F3857}" type="presOf" srcId="{5108084E-BEB9-4280-AE08-57FDFEFC9CB0}" destId="{6EB4140E-5CF9-4ACB-A123-AA90191397F5}" srcOrd="0" destOrd="0" presId="urn:microsoft.com/office/officeart/2005/8/layout/radial3"/>
    <dgm:cxn modelId="{782AA715-F68A-4A01-9705-6E95B09F0786}" type="presOf" srcId="{DC5F7267-0AF3-499D-AA59-B0EF0C6B983F}" destId="{032CA227-5529-4FB4-AF8E-2A92AC73001A}" srcOrd="0" destOrd="0" presId="urn:microsoft.com/office/officeart/2005/8/layout/radial3"/>
    <dgm:cxn modelId="{20657A97-711F-438A-AB73-B55DDA213098}" srcId="{626E82AF-7B79-4C11-9724-45E0BE3D6D19}" destId="{7A71AC07-697F-43B7-8293-5505C35847EE}" srcOrd="0" destOrd="0" parTransId="{CC8BA200-D49D-42C2-AEB5-3E47A9E5E449}" sibTransId="{D74A25B7-F29C-495D-A013-C42B93893B5E}"/>
    <dgm:cxn modelId="{610F035F-4E79-475C-8DB8-736CA83E11D8}" srcId="{EEC7A517-12AE-41DA-9980-01165AF93776}" destId="{6CA03B83-43B2-4652-BCFE-5EB9CCD5AA05}" srcOrd="0" destOrd="0" parTransId="{E0C8E30F-6E02-475C-8C7D-48339D1E5B06}" sibTransId="{5AE33301-A46B-49E9-88CD-980A8680CFD7}"/>
    <dgm:cxn modelId="{D995923E-9344-4400-8EC9-5699F39D915D}" type="presOf" srcId="{EEC7A517-12AE-41DA-9980-01165AF93776}" destId="{DB3760AD-A970-48DC-A683-F74184D1E85D}" srcOrd="0" destOrd="0" presId="urn:microsoft.com/office/officeart/2005/8/layout/radial3"/>
    <dgm:cxn modelId="{62897177-9655-4A36-AC04-64A11533182B}" srcId="{6CA03B83-43B2-4652-BCFE-5EB9CCD5AA05}" destId="{D32D4DC3-E7BF-470D-8BD6-8F1E8A91DDB2}" srcOrd="0" destOrd="0" parTransId="{419F5091-6A5C-45E6-B84C-A2522231DFF3}" sibTransId="{43DFBF9B-FCC2-4E6B-A2EC-0B41499BFA1D}"/>
    <dgm:cxn modelId="{A515C3D9-A8EA-428C-B1FF-D4A8B3C02781}" type="presOf" srcId="{354798A1-7D4A-4209-B4CA-CC737D263A23}" destId="{0BBA2C8B-D33E-4661-875B-6E9B2B0A4807}" srcOrd="0" destOrd="0" presId="urn:microsoft.com/office/officeart/2005/8/layout/radial3"/>
    <dgm:cxn modelId="{11BA76F2-DBF6-424B-9C52-CCA5433E7B29}" type="presOf" srcId="{D32D4DC3-E7BF-470D-8BD6-8F1E8A91DDB2}" destId="{BEB140E3-A3DB-4960-AA71-234085E607C8}" srcOrd="0" destOrd="0" presId="urn:microsoft.com/office/officeart/2005/8/layout/radial3"/>
    <dgm:cxn modelId="{7F137A89-2C82-424C-8E48-E7712BDDBDB0}" type="presOf" srcId="{C0105D8F-DF2B-4B74-9C6C-24664FF2BA11}" destId="{97B7BEC6-EFC5-4980-9A51-95256D24C24E}" srcOrd="0" destOrd="0" presId="urn:microsoft.com/office/officeart/2005/8/layout/radial3"/>
    <dgm:cxn modelId="{9B8A9AB2-98FF-4487-8FCD-67A40B4CD4D9}" type="presOf" srcId="{C197ACFD-BDC6-48E1-903D-9A0738F4C853}" destId="{3A66C63B-C3EF-4B1F-887C-D8929C5DE4A7}" srcOrd="0" destOrd="0" presId="urn:microsoft.com/office/officeart/2005/8/layout/radial3"/>
    <dgm:cxn modelId="{BCA59A91-D61C-4D73-AB83-D6D51B1483DD}" srcId="{6CA03B83-43B2-4652-BCFE-5EB9CCD5AA05}" destId="{AA16D8F1-A4A2-48F5-B6C5-09DFF11F724A}" srcOrd="9" destOrd="0" parTransId="{22850063-ACDE-4CC0-8142-0FEB4D994871}" sibTransId="{33F6691C-B351-44D5-8C49-460C0E01A5A9}"/>
    <dgm:cxn modelId="{E33D51C9-9156-4C74-9C02-F01E6C2D2768}" type="presOf" srcId="{3BCBC833-CE0C-45A0-8C9A-2C5EC7ED0470}" destId="{70A7AA3F-6ECF-484C-BBEA-8B9E84E278A2}" srcOrd="0" destOrd="0" presId="urn:microsoft.com/office/officeart/2005/8/layout/radial3"/>
    <dgm:cxn modelId="{E6F1B0DC-131C-4EC2-AF22-7F7C9B559F31}" srcId="{6CA03B83-43B2-4652-BCFE-5EB9CCD5AA05}" destId="{A0D4BA71-06A6-429B-AF0B-03A4DF2C3CDC}" srcOrd="10" destOrd="0" parTransId="{CBF5EE86-47D1-4A39-826E-1052D7DC338A}" sibTransId="{5A150BAC-2594-4046-A801-ACE128EBAB31}"/>
    <dgm:cxn modelId="{D74E5CFB-E081-44ED-9ED2-25C85D1F1C57}" type="presOf" srcId="{3CE1C47F-CFE9-45AD-BC3F-BE5EB946200E}" destId="{25185151-0920-446B-91DD-1DA0850691E2}" srcOrd="0" destOrd="0" presId="urn:microsoft.com/office/officeart/2005/8/layout/radial3"/>
    <dgm:cxn modelId="{5142B146-CBB2-4C11-9265-F578BAFEF068}" srcId="{6CA03B83-43B2-4652-BCFE-5EB9CCD5AA05}" destId="{C0105D8F-DF2B-4B74-9C6C-24664FF2BA11}" srcOrd="1" destOrd="0" parTransId="{B20EC287-6B09-41DA-A2A8-5E191680D26A}" sibTransId="{BD8BF459-292B-48B6-A978-4300BB92DA34}"/>
    <dgm:cxn modelId="{65C53AC0-6653-4C14-B2BF-E8284F208D1E}" type="presOf" srcId="{6CA03B83-43B2-4652-BCFE-5EB9CCD5AA05}" destId="{303B28E8-91B4-49C8-B5F6-33D362F3D82F}" srcOrd="0" destOrd="0" presId="urn:microsoft.com/office/officeart/2005/8/layout/radial3"/>
    <dgm:cxn modelId="{1EFAB1A2-6307-4DFA-AC79-854EA80AE9A6}" srcId="{6CA03B83-43B2-4652-BCFE-5EB9CCD5AA05}" destId="{3CE1C47F-CFE9-45AD-BC3F-BE5EB946200E}" srcOrd="4" destOrd="0" parTransId="{9E4E8EBC-12D3-4F5D-BE5E-C6AF62F82468}" sibTransId="{0CA5448B-B18F-4F67-811B-17755DBCBF0B}"/>
    <dgm:cxn modelId="{35DF3F9D-A1A8-4E38-BDC2-9CFB1C56A9BE}" type="presOf" srcId="{AA16D8F1-A4A2-48F5-B6C5-09DFF11F724A}" destId="{E33211EE-4767-4F09-B12D-EDD7AEDF0B52}" srcOrd="0" destOrd="0" presId="urn:microsoft.com/office/officeart/2005/8/layout/radial3"/>
    <dgm:cxn modelId="{400E0F2A-FE50-4E40-B732-80F745FE18BA}" type="presOf" srcId="{CB9D35B9-DAE5-463C-80CA-9A599082096D}" destId="{C3F2C608-98B3-4EE8-B475-C0C8A6D86B8E}" srcOrd="0" destOrd="0" presId="urn:microsoft.com/office/officeart/2005/8/layout/radial3"/>
    <dgm:cxn modelId="{472C8D20-1932-45A4-B3F8-87B34E570B4D}" type="presOf" srcId="{A0D4BA71-06A6-429B-AF0B-03A4DF2C3CDC}" destId="{C3778AF2-87F2-4E7D-B799-6D190A7D327B}" srcOrd="0" destOrd="0" presId="urn:microsoft.com/office/officeart/2005/8/layout/radial3"/>
    <dgm:cxn modelId="{53F04789-7EBD-43C2-A5FD-C4DD5737AD35}" srcId="{6CA03B83-43B2-4652-BCFE-5EB9CCD5AA05}" destId="{354798A1-7D4A-4209-B4CA-CC737D263A23}" srcOrd="5" destOrd="0" parTransId="{B40BA620-CD8A-4EC9-A0AD-C6888D55F12A}" sibTransId="{BAB39B4C-7652-48E7-A820-9D797855DD30}"/>
    <dgm:cxn modelId="{1D257769-90C9-48D7-9627-98061D58659A}" srcId="{6CA03B83-43B2-4652-BCFE-5EB9CCD5AA05}" destId="{DC5F7267-0AF3-499D-AA59-B0EF0C6B983F}" srcOrd="6" destOrd="0" parTransId="{9A5827F2-F591-484E-BD2D-024B2EF986B5}" sibTransId="{42A57F09-C0C5-42DB-97C9-A7EF7C70B47B}"/>
    <dgm:cxn modelId="{B010F552-420E-4649-953D-015BC599C87D}" srcId="{6CA03B83-43B2-4652-BCFE-5EB9CCD5AA05}" destId="{5108084E-BEB9-4280-AE08-57FDFEFC9CB0}" srcOrd="2" destOrd="0" parTransId="{7CEEBAF1-F516-483C-B5A4-00B797026A46}" sibTransId="{C12FF1B3-77EB-4B9E-9BB0-50219F3DCBB4}"/>
    <dgm:cxn modelId="{3AE507F1-D037-4CF7-873D-BF70AB7B0107}" srcId="{6CA03B83-43B2-4652-BCFE-5EB9CCD5AA05}" destId="{C197ACFD-BDC6-48E1-903D-9A0738F4C853}" srcOrd="3" destOrd="0" parTransId="{D1EF0FE2-441E-4FDB-86DF-CC0178DF8263}" sibTransId="{010C59F0-8B1C-465E-B6B5-309D69416FEC}"/>
    <dgm:cxn modelId="{91986677-0861-4929-8A91-9C6A313B9AF8}" srcId="{6CA03B83-43B2-4652-BCFE-5EB9CCD5AA05}" destId="{CB9D35B9-DAE5-463C-80CA-9A599082096D}" srcOrd="8" destOrd="0" parTransId="{F84BFEEF-27FB-4FD7-B5F7-4CE228B2E589}" sibTransId="{266E9A6A-8953-4640-94E5-4248B941DE5C}"/>
    <dgm:cxn modelId="{046C3254-D46D-48B9-BC65-A9C52C145BDB}" type="presParOf" srcId="{DB3760AD-A970-48DC-A683-F74184D1E85D}" destId="{8A02A7E7-77EB-4B2D-9E7F-E4E8A933642A}" srcOrd="0" destOrd="0" presId="urn:microsoft.com/office/officeart/2005/8/layout/radial3"/>
    <dgm:cxn modelId="{0C3D6B11-5AD9-4E2E-9283-FD249FD6F60E}" type="presParOf" srcId="{8A02A7E7-77EB-4B2D-9E7F-E4E8A933642A}" destId="{303B28E8-91B4-49C8-B5F6-33D362F3D82F}" srcOrd="0" destOrd="0" presId="urn:microsoft.com/office/officeart/2005/8/layout/radial3"/>
    <dgm:cxn modelId="{4100FF9E-39B7-4262-B6FE-B7E0C8F0F40C}" type="presParOf" srcId="{8A02A7E7-77EB-4B2D-9E7F-E4E8A933642A}" destId="{BEB140E3-A3DB-4960-AA71-234085E607C8}" srcOrd="1" destOrd="0" presId="urn:microsoft.com/office/officeart/2005/8/layout/radial3"/>
    <dgm:cxn modelId="{08298715-500E-466A-B5D9-C6A8471D59C3}" type="presParOf" srcId="{8A02A7E7-77EB-4B2D-9E7F-E4E8A933642A}" destId="{97B7BEC6-EFC5-4980-9A51-95256D24C24E}" srcOrd="2" destOrd="0" presId="urn:microsoft.com/office/officeart/2005/8/layout/radial3"/>
    <dgm:cxn modelId="{0479F2CB-98B2-407C-B7A4-638E52E58C61}" type="presParOf" srcId="{8A02A7E7-77EB-4B2D-9E7F-E4E8A933642A}" destId="{6EB4140E-5CF9-4ACB-A123-AA90191397F5}" srcOrd="3" destOrd="0" presId="urn:microsoft.com/office/officeart/2005/8/layout/radial3"/>
    <dgm:cxn modelId="{E6DA4C61-9955-47B0-AF35-DC35F77DB74A}" type="presParOf" srcId="{8A02A7E7-77EB-4B2D-9E7F-E4E8A933642A}" destId="{3A66C63B-C3EF-4B1F-887C-D8929C5DE4A7}" srcOrd="4" destOrd="0" presId="urn:microsoft.com/office/officeart/2005/8/layout/radial3"/>
    <dgm:cxn modelId="{3B1E564E-6D17-4F12-8C7D-ED18EC2DDE00}" type="presParOf" srcId="{8A02A7E7-77EB-4B2D-9E7F-E4E8A933642A}" destId="{25185151-0920-446B-91DD-1DA0850691E2}" srcOrd="5" destOrd="0" presId="urn:microsoft.com/office/officeart/2005/8/layout/radial3"/>
    <dgm:cxn modelId="{E33BF1D1-35D4-4FBF-9CA8-DB8C0EBEAFC9}" type="presParOf" srcId="{8A02A7E7-77EB-4B2D-9E7F-E4E8A933642A}" destId="{0BBA2C8B-D33E-4661-875B-6E9B2B0A4807}" srcOrd="6" destOrd="0" presId="urn:microsoft.com/office/officeart/2005/8/layout/radial3"/>
    <dgm:cxn modelId="{58243043-FE31-4BC2-8C4F-1F29972D5C9B}" type="presParOf" srcId="{8A02A7E7-77EB-4B2D-9E7F-E4E8A933642A}" destId="{032CA227-5529-4FB4-AF8E-2A92AC73001A}" srcOrd="7" destOrd="0" presId="urn:microsoft.com/office/officeart/2005/8/layout/radial3"/>
    <dgm:cxn modelId="{B9485027-A0ED-4E58-AEA5-58AC5C85687E}" type="presParOf" srcId="{8A02A7E7-77EB-4B2D-9E7F-E4E8A933642A}" destId="{70A7AA3F-6ECF-484C-BBEA-8B9E84E278A2}" srcOrd="8" destOrd="0" presId="urn:microsoft.com/office/officeart/2005/8/layout/radial3"/>
    <dgm:cxn modelId="{5C57D655-3A7A-43C3-BF76-8FCD4EDF60E2}" type="presParOf" srcId="{8A02A7E7-77EB-4B2D-9E7F-E4E8A933642A}" destId="{C3F2C608-98B3-4EE8-B475-C0C8A6D86B8E}" srcOrd="9" destOrd="0" presId="urn:microsoft.com/office/officeart/2005/8/layout/radial3"/>
    <dgm:cxn modelId="{D6A47232-D212-476E-ACE2-26C84F561A8F}" type="presParOf" srcId="{8A02A7E7-77EB-4B2D-9E7F-E4E8A933642A}" destId="{E33211EE-4767-4F09-B12D-EDD7AEDF0B52}" srcOrd="10" destOrd="0" presId="urn:microsoft.com/office/officeart/2005/8/layout/radial3"/>
    <dgm:cxn modelId="{E2A23F45-BD29-4059-89FD-32BB1E28BE42}" type="presParOf" srcId="{8A02A7E7-77EB-4B2D-9E7F-E4E8A933642A}" destId="{C3778AF2-87F2-4E7D-B799-6D190A7D327B}"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4FD7BFB5-D095-41B2-B030-C2E0A2F4C2AD}" type="datetimeFigureOut">
              <a:rPr lang="en-US" smtClean="0"/>
              <a:t>9/14/2017</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9B20387D-4F69-4E1E-841B-69D3C8692AEC}" type="slidenum">
              <a:rPr lang="en-US" smtClean="0"/>
              <a:t>‹#›</a:t>
            </a:fld>
            <a:endParaRPr lang="en-US"/>
          </a:p>
        </p:txBody>
      </p:sp>
    </p:spTree>
    <p:extLst>
      <p:ext uri="{BB962C8B-B14F-4D97-AF65-F5344CB8AC3E}">
        <p14:creationId xmlns:p14="http://schemas.microsoft.com/office/powerpoint/2010/main" val="930731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C1B26BEB-7DCC-8E4B-BBC2-2F473A23F2F8}" type="datetimeFigureOut">
              <a:rPr lang="en-US" smtClean="0"/>
              <a:t>9/14/2017</a:t>
            </a:fld>
            <a:endParaRPr lang="en-US"/>
          </a:p>
        </p:txBody>
      </p:sp>
      <p:sp>
        <p:nvSpPr>
          <p:cNvPr id="4" name="Slide Image Placeholder 3"/>
          <p:cNvSpPr>
            <a:spLocks noGrp="1" noRot="1" noChangeAspect="1"/>
          </p:cNvSpPr>
          <p:nvPr>
            <p:ph type="sldImg" idx="2"/>
          </p:nvPr>
        </p:nvSpPr>
        <p:spPr>
          <a:xfrm>
            <a:off x="1349375" y="1154113"/>
            <a:ext cx="41592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3164FB71-48DF-E148-A647-DCED91435F09}" type="slidenum">
              <a:rPr lang="en-US" smtClean="0"/>
              <a:t>‹#›</a:t>
            </a:fld>
            <a:endParaRPr lang="en-US"/>
          </a:p>
        </p:txBody>
      </p:sp>
    </p:spTree>
    <p:extLst>
      <p:ext uri="{BB962C8B-B14F-4D97-AF65-F5344CB8AC3E}">
        <p14:creationId xmlns:p14="http://schemas.microsoft.com/office/powerpoint/2010/main" val="674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164FB71-48DF-E148-A647-DCED91435F09}" type="slidenum">
              <a:rPr lang="en-US" smtClean="0"/>
              <a:t>1</a:t>
            </a:fld>
            <a:endParaRPr lang="en-US"/>
          </a:p>
        </p:txBody>
      </p:sp>
    </p:spTree>
    <p:extLst>
      <p:ext uri="{BB962C8B-B14F-4D97-AF65-F5344CB8AC3E}">
        <p14:creationId xmlns:p14="http://schemas.microsoft.com/office/powerpoint/2010/main" val="370784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r>
              <a:rPr lang="en-US" altLang="en-US" dirty="0" smtClean="0"/>
              <a:t>There are 11 priority populations in viral hepatitis. These</a:t>
            </a:r>
            <a:r>
              <a:rPr lang="en-US" altLang="en-US" baseline="0" dirty="0" smtClean="0"/>
              <a:t> populations include:</a:t>
            </a:r>
          </a:p>
          <a:p>
            <a:pPr marL="171450" indent="-171450">
              <a:buFontTx/>
              <a:buChar char="-"/>
            </a:pPr>
            <a:r>
              <a:rPr lang="en-US" altLang="en-US" baseline="0" dirty="0" smtClean="0"/>
              <a:t>racial and ethnic groups- Asian Americans and Pacific Islanders, American Indians and Alaska Natives, and African Americans; </a:t>
            </a:r>
          </a:p>
          <a:p>
            <a:pPr marL="171450" indent="-171450">
              <a:buFontTx/>
              <a:buChar char="-"/>
            </a:pPr>
            <a:r>
              <a:rPr lang="en-US" altLang="en-US" baseline="0" dirty="0" smtClean="0"/>
              <a:t>Groups with co-occurring health conditions or life circumstances such as PWID, PLWH, veterans, Homeless individuals; and</a:t>
            </a:r>
          </a:p>
          <a:p>
            <a:pPr marL="171450" indent="-171450">
              <a:buFontTx/>
              <a:buChar char="-"/>
            </a:pPr>
            <a:r>
              <a:rPr lang="en-US" altLang="en-US" baseline="0" dirty="0" smtClean="0"/>
              <a:t>Groups based on age such as baby boomers.</a:t>
            </a:r>
          </a:p>
          <a:p>
            <a:pPr marL="171450" indent="-171450">
              <a:buFontTx/>
              <a:buChar char="-"/>
            </a:pPr>
            <a:endParaRPr lang="en-US" altLang="en-US" baseline="0" dirty="0" smtClean="0"/>
          </a:p>
          <a:p>
            <a:pPr marL="0" indent="0">
              <a:buFontTx/>
              <a:buNone/>
            </a:pPr>
            <a:r>
              <a:rPr lang="en-US" altLang="en-US" baseline="0" dirty="0" smtClean="0"/>
              <a:t>Because the Action Plan includes both hepatitis B and hepatitis C, the number of priority populations is greater than for either infection alone, however, there is overlap among priority groups.</a:t>
            </a:r>
            <a:endParaRPr lang="en-US" altLang="en-US" dirty="0" smtClean="0"/>
          </a:p>
          <a:p>
            <a:endParaRPr lang="en-US" altLang="en-US" dirty="0" smtClean="0"/>
          </a:p>
          <a:p>
            <a:r>
              <a:rPr lang="en-US" altLang="en-US" dirty="0" smtClean="0"/>
              <a:t>These groups have been identified as being</a:t>
            </a:r>
            <a:r>
              <a:rPr lang="en-US" altLang="en-US" baseline="0" dirty="0" smtClean="0"/>
              <a:t> </a:t>
            </a:r>
            <a:r>
              <a:rPr lang="en-US" altLang="en-US" dirty="0" smtClean="0"/>
              <a:t>disproportionately impacted</a:t>
            </a:r>
            <a:r>
              <a:rPr lang="en-US" altLang="en-US" baseline="0" dirty="0" smtClean="0"/>
              <a:t> because they experience higher rates of new infections, chronic infections, and/or deaths</a:t>
            </a:r>
            <a:r>
              <a:rPr lang="en-US" altLang="en-US" dirty="0" smtClean="0"/>
              <a:t>.</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Focused efforts are needed for these priority populations if we are going to achieve our national viral hepatitis goals. Because of the</a:t>
            </a:r>
            <a:r>
              <a:rPr lang="en-US" altLang="en-US" baseline="0" dirty="0" smtClean="0"/>
              <a:t> disparities these groups experience, more progress is needed specifically within them to attain our goals. </a:t>
            </a:r>
            <a:r>
              <a:rPr lang="en-US" altLang="en-US" dirty="0" smtClean="0"/>
              <a:t>Understanding which groups are disproportionately impacted will help inform</a:t>
            </a:r>
            <a:r>
              <a:rPr lang="en-US" altLang="en-US" baseline="0" dirty="0" smtClean="0"/>
              <a:t> our activities and the collaborations and partnerships that will best meet the specific needs of the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These populations need to be considered across all the goals and strategies that we’ll be talking about next.</a:t>
            </a:r>
            <a:endParaRPr lang="en-US" altLang="en-US" dirty="0" smtClean="0"/>
          </a:p>
        </p:txBody>
      </p:sp>
      <p:sp>
        <p:nvSpPr>
          <p:cNvPr id="1402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DB473DF6-29A3-4D1A-82BE-4E1C3D7AB64E}" type="slidenum">
              <a:rPr lang="en-US" altLang="en-US"/>
              <a:pPr/>
              <a:t>12</a:t>
            </a:fld>
            <a:endParaRPr lang="en-US" altLang="en-US"/>
          </a:p>
        </p:txBody>
      </p:sp>
    </p:spTree>
    <p:extLst>
      <p:ext uri="{BB962C8B-B14F-4D97-AF65-F5344CB8AC3E}">
        <p14:creationId xmlns:p14="http://schemas.microsoft.com/office/powerpoint/2010/main" val="40192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US" altLang="en-US" smtClean="0"/>
              <a:t>These new goals are comprehensive for viral hepatitis, not pegged to one type of hepatitis or the other. Each goal can contain multiple strategies. Compared to the previous organizational structure, the goals are more streamlined yet distinct from each other.</a:t>
            </a:r>
          </a:p>
        </p:txBody>
      </p:sp>
      <p:sp>
        <p:nvSpPr>
          <p:cNvPr id="1351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8545A426-CFDC-42C5-BB4E-8D34F748A245}" type="slidenum">
              <a:rPr lang="en-US" altLang="en-US"/>
              <a:pPr/>
              <a:t>13</a:t>
            </a:fld>
            <a:endParaRPr lang="en-US" altLang="en-US"/>
          </a:p>
        </p:txBody>
      </p:sp>
    </p:spTree>
    <p:extLst>
      <p:ext uri="{BB962C8B-B14F-4D97-AF65-F5344CB8AC3E}">
        <p14:creationId xmlns:p14="http://schemas.microsoft.com/office/powerpoint/2010/main" val="127774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VHIG used evidence to identify and describe the most effective strategies to reach our goals. There</a:t>
            </a:r>
            <a:r>
              <a:rPr lang="en-US" altLang="en-US" baseline="0" dirty="0" smtClean="0"/>
              <a:t> are a lot of different ways to approach viral hepatitis, some are more effective and some are less so. </a:t>
            </a:r>
            <a:r>
              <a:rPr lang="en-US" altLang="en-US" dirty="0" smtClean="0"/>
              <a:t>For viral hepatitis efforts to</a:t>
            </a:r>
            <a:r>
              <a:rPr lang="en-US" altLang="en-US" baseline="0" dirty="0" smtClean="0"/>
              <a:t> progress and success more rapidly</a:t>
            </a:r>
            <a:r>
              <a:rPr lang="en-US" altLang="en-US" dirty="0" smtClean="0"/>
              <a:t>, the</a:t>
            </a:r>
            <a:r>
              <a:rPr lang="en-US" altLang="en-US" baseline="0" dirty="0" smtClean="0"/>
              <a:t> strategies described in the Action Plan are the priority strategies identified by experts.</a:t>
            </a:r>
            <a:r>
              <a:rPr lang="en-US" altLang="en-US" dirty="0" smtClean="0"/>
              <a:t> To tackle</a:t>
            </a:r>
            <a:r>
              <a:rPr lang="en-US" altLang="en-US" baseline="0" dirty="0" smtClean="0"/>
              <a:t> any specific issue, w</a:t>
            </a:r>
            <a:r>
              <a:rPr lang="en-US" altLang="en-US" dirty="0" smtClean="0"/>
              <a:t>e may need to use more than one strategy, sometimes using multiple strategies at the same time.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t>For</a:t>
            </a:r>
            <a:r>
              <a:rPr lang="en-US" altLang="en-US" baseline="0" dirty="0" smtClean="0"/>
              <a:t> goal 1 there are 8 strategies that cover…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t>We don’t have</a:t>
            </a:r>
            <a:r>
              <a:rPr lang="en-US" altLang="en-US" baseline="0" dirty="0" smtClean="0"/>
              <a:t> time to talk in detail about each strategy but I would encourage you to look at the Action Plan where details about each strategy are described.</a:t>
            </a:r>
            <a:r>
              <a:rPr lang="en-US" alt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14234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CA50D5D7-5601-4C4E-9175-DA6C6ECD28A5}" type="slidenum">
              <a:rPr lang="en-US" altLang="en-US"/>
              <a:pPr/>
              <a:t>14</a:t>
            </a:fld>
            <a:endParaRPr lang="en-US" altLang="en-US"/>
          </a:p>
        </p:txBody>
      </p:sp>
    </p:spTree>
    <p:extLst>
      <p:ext uri="{BB962C8B-B14F-4D97-AF65-F5344CB8AC3E}">
        <p14:creationId xmlns:p14="http://schemas.microsoft.com/office/powerpoint/2010/main" val="166249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endParaRPr lang="en-US" altLang="en-US" dirty="0" smtClean="0"/>
          </a:p>
          <a:p>
            <a:r>
              <a:rPr lang="en-US" altLang="en-US" dirty="0" smtClean="0"/>
              <a:t>The</a:t>
            </a:r>
            <a:r>
              <a:rPr lang="en-US" altLang="en-US" baseline="0" dirty="0" smtClean="0"/>
              <a:t> final strategy identified as a priority for viral hepatitis prevention is research. Research on effective prevention programs and activities will provide further evidence on model programs, scientific advances, and clinical recommendations affecting every other strategy in this goal.</a:t>
            </a:r>
            <a:endParaRPr lang="en-US" altLang="en-US" dirty="0" smtClean="0"/>
          </a:p>
          <a:p>
            <a:endParaRPr lang="en-US" altLang="en-US" dirty="0" smtClean="0"/>
          </a:p>
        </p:txBody>
      </p:sp>
      <p:sp>
        <p:nvSpPr>
          <p:cNvPr id="1433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9DD76B0A-54A7-423F-A3BC-86248701B9FC}" type="slidenum">
              <a:rPr lang="en-US" altLang="en-US"/>
              <a:pPr/>
              <a:t>15</a:t>
            </a:fld>
            <a:endParaRPr lang="en-US" altLang="en-US"/>
          </a:p>
        </p:txBody>
      </p:sp>
    </p:spTree>
    <p:extLst>
      <p:ext uri="{BB962C8B-B14F-4D97-AF65-F5344CB8AC3E}">
        <p14:creationId xmlns:p14="http://schemas.microsoft.com/office/powerpoint/2010/main" val="279210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people who have contributed to this work</a:t>
            </a:r>
            <a:r>
              <a:rPr lang="en-US" baseline="0" dirty="0" smtClean="0"/>
              <a:t> and many of you are on the webinar today.</a:t>
            </a:r>
            <a:endParaRPr lang="en-US" dirty="0" smtClean="0"/>
          </a:p>
          <a:p>
            <a:endParaRPr lang="en-US" dirty="0" smtClean="0"/>
          </a:p>
          <a:p>
            <a:r>
              <a:rPr lang="en-US" dirty="0" smtClean="0"/>
              <a:t>We are thrilled to have both federal</a:t>
            </a:r>
            <a:r>
              <a:rPr lang="en-US" baseline="0" dirty="0" smtClean="0"/>
              <a:t> and non federal partners in the fight against viral hepatitis because </a:t>
            </a:r>
          </a:p>
          <a:p>
            <a:endParaRPr lang="en-US" baseline="0" dirty="0" smtClean="0"/>
          </a:p>
          <a:p>
            <a:r>
              <a:rPr lang="en-US" baseline="0" dirty="0" smtClean="0"/>
              <a:t>We can’t do this alone, we know that we can only achieve our vision if we all do our part and work with each other.</a:t>
            </a:r>
          </a:p>
          <a:p>
            <a:endParaRPr lang="en-US" baseline="0" dirty="0" smtClean="0"/>
          </a:p>
          <a:p>
            <a:r>
              <a:rPr lang="en-US" baseline="0" dirty="0" smtClean="0"/>
              <a:t>Today, we only have time to hear from a limited number of partners and we asked one of our federal partners to join the webinar today.</a:t>
            </a:r>
          </a:p>
          <a:p>
            <a:endParaRPr lang="en-US" baseline="0" dirty="0" smtClean="0"/>
          </a:p>
          <a:p>
            <a:r>
              <a:rPr lang="en-US" baseline="0" dirty="0" smtClean="0"/>
              <a:t>With all of the partners</a:t>
            </a:r>
            <a:endParaRPr lang="en-US" dirty="0"/>
          </a:p>
        </p:txBody>
      </p:sp>
      <p:sp>
        <p:nvSpPr>
          <p:cNvPr id="4" name="Slide Number Placeholder 3"/>
          <p:cNvSpPr>
            <a:spLocks noGrp="1"/>
          </p:cNvSpPr>
          <p:nvPr>
            <p:ph type="sldNum" sz="quarter" idx="10"/>
          </p:nvPr>
        </p:nvSpPr>
        <p:spPr/>
        <p:txBody>
          <a:bodyPr/>
          <a:lstStyle/>
          <a:p>
            <a:fld id="{3164FB71-48DF-E148-A647-DCED91435F09}" type="slidenum">
              <a:rPr lang="en-US" smtClean="0"/>
              <a:t>17</a:t>
            </a:fld>
            <a:endParaRPr lang="en-US"/>
          </a:p>
        </p:txBody>
      </p:sp>
    </p:spTree>
    <p:extLst>
      <p:ext uri="{BB962C8B-B14F-4D97-AF65-F5344CB8AC3E}">
        <p14:creationId xmlns:p14="http://schemas.microsoft.com/office/powerpoint/2010/main" val="241040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4FB71-48DF-E148-A647-DCED91435F09}" type="slidenum">
              <a:rPr lang="en-US" smtClean="0"/>
              <a:t>18</a:t>
            </a:fld>
            <a:endParaRPr lang="en-US"/>
          </a:p>
        </p:txBody>
      </p:sp>
    </p:spTree>
    <p:extLst>
      <p:ext uri="{BB962C8B-B14F-4D97-AF65-F5344CB8AC3E}">
        <p14:creationId xmlns:p14="http://schemas.microsoft.com/office/powerpoint/2010/main" val="370784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19453-1181-4EBE-9B77-DE9341643B5B}" type="slidenum">
              <a:rPr lang="en-US" smtClean="0"/>
              <a:t>2</a:t>
            </a:fld>
            <a:endParaRPr lang="en-US" dirty="0"/>
          </a:p>
        </p:txBody>
      </p:sp>
    </p:spTree>
    <p:extLst>
      <p:ext uri="{BB962C8B-B14F-4D97-AF65-F5344CB8AC3E}">
        <p14:creationId xmlns:p14="http://schemas.microsoft.com/office/powerpoint/2010/main" val="243488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smtClean="0"/>
          </a:p>
        </p:txBody>
      </p:sp>
      <p:sp>
        <p:nvSpPr>
          <p:cNvPr id="1218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051365C6-6460-4D9C-B2A7-19519E55A658}" type="slidenum">
              <a:rPr lang="en-US" altLang="en-US"/>
              <a:pPr/>
              <a:t>3</a:t>
            </a:fld>
            <a:endParaRPr lang="en-US" altLang="en-US"/>
          </a:p>
        </p:txBody>
      </p:sp>
    </p:spTree>
    <p:extLst>
      <p:ext uri="{BB962C8B-B14F-4D97-AF65-F5344CB8AC3E}">
        <p14:creationId xmlns:p14="http://schemas.microsoft.com/office/powerpoint/2010/main" val="370898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r>
              <a:rPr lang="en-US" altLang="en-US" smtClean="0"/>
              <a:t>This Action Plan focuses on HBV and HCV. They are the most common types of viral hepatitis in the United States and can cause chronic or lifelong infection with serious, potentially fatal complications. </a:t>
            </a:r>
          </a:p>
          <a:p>
            <a:endParaRPr lang="en-US" altLang="en-US" smtClean="0"/>
          </a:p>
          <a:p>
            <a:r>
              <a:rPr lang="en-US" altLang="en-US" smtClean="0"/>
              <a:t>HAV is not a major focus of this Action Plan because it causes a self-limited disease that does not result in chronic infection. It is noteworthy that many of the viral hepatitis priority populations are at risk for HAV infection and/or at risk for severe disease if infected with HAV. </a:t>
            </a:r>
          </a:p>
        </p:txBody>
      </p:sp>
      <p:sp>
        <p:nvSpPr>
          <p:cNvPr id="1228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0D854341-C303-4F65-B743-357238E1ACAB}" type="slidenum">
              <a:rPr lang="en-US" altLang="en-US"/>
              <a:pPr/>
              <a:t>4</a:t>
            </a:fld>
            <a:endParaRPr lang="en-US" altLang="en-US"/>
          </a:p>
        </p:txBody>
      </p:sp>
    </p:spTree>
    <p:extLst>
      <p:ext uri="{BB962C8B-B14F-4D97-AF65-F5344CB8AC3E}">
        <p14:creationId xmlns:p14="http://schemas.microsoft.com/office/powerpoint/2010/main" val="99666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1 percent of the U.S. adult population is living with hepatitis C, but many health disparities exist.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Hepatitis C is six times as prevalent among baby boomers compared to adults of all other 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PWID- In 2014, 26% of new hepatitis B cases and 68% of new hepatitis C cases indicated use of injection drugs.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64FB71-48DF-E148-A647-DCED91435F09}" type="slidenum">
              <a:rPr lang="en-US" smtClean="0"/>
              <a:t>7</a:t>
            </a:fld>
            <a:endParaRPr lang="en-US"/>
          </a:p>
        </p:txBody>
      </p:sp>
    </p:spTree>
    <p:extLst>
      <p:ext uri="{BB962C8B-B14F-4D97-AF65-F5344CB8AC3E}">
        <p14:creationId xmlns:p14="http://schemas.microsoft.com/office/powerpoint/2010/main" val="149314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r>
              <a:rPr lang="en-US" altLang="en-US" dirty="0" smtClean="0"/>
              <a:t>Although we’ve made</a:t>
            </a:r>
            <a:r>
              <a:rPr lang="en-US" altLang="en-US" baseline="0" dirty="0" smtClean="0"/>
              <a:t> much progress in the fight against viral hepatitis, there are still a number of critical gaps…</a:t>
            </a:r>
          </a:p>
          <a:p>
            <a:endParaRPr lang="en-US" altLang="en-US" baseline="0" dirty="0" smtClean="0"/>
          </a:p>
          <a:p>
            <a:r>
              <a:rPr lang="en-US" altLang="en-US" baseline="0" dirty="0" smtClean="0"/>
              <a:t>With those factors in mind, which were part of the background that we considered as we developed the action plan.</a:t>
            </a:r>
            <a:endParaRPr lang="en-US" altLang="en-US" dirty="0" smtClean="0"/>
          </a:p>
        </p:txBody>
      </p:sp>
      <p:sp>
        <p:nvSpPr>
          <p:cNvPr id="1269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24E9BC41-2FD0-4F54-AFAE-27C011C0B90A}" type="slidenum">
              <a:rPr lang="en-US" altLang="en-US"/>
              <a:pPr/>
              <a:t>8</a:t>
            </a:fld>
            <a:endParaRPr lang="en-US" altLang="en-US"/>
          </a:p>
        </p:txBody>
      </p:sp>
    </p:spTree>
    <p:extLst>
      <p:ext uri="{BB962C8B-B14F-4D97-AF65-F5344CB8AC3E}">
        <p14:creationId xmlns:p14="http://schemas.microsoft.com/office/powerpoint/2010/main" val="268103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r>
              <a:rPr lang="en-US" altLang="en-US" dirty="0" smtClean="0"/>
              <a:t>The National Viral Hepatitis Action Plan, 2017 – 2020 is built on the foundation laid by the Action Plans before it beginning in 2011. The field is evolving and so too must our national response.</a:t>
            </a:r>
          </a:p>
          <a:p>
            <a:r>
              <a:rPr lang="en-US" altLang="en-US" dirty="0" smtClean="0"/>
              <a:t>With each update, we’ve refined our</a:t>
            </a:r>
            <a:r>
              <a:rPr lang="en-US" altLang="en-US" baseline="0" dirty="0" smtClean="0"/>
              <a:t> response.</a:t>
            </a:r>
            <a:endParaRPr lang="en-US" altLang="en-US" dirty="0" smtClean="0"/>
          </a:p>
        </p:txBody>
      </p:sp>
      <p:sp>
        <p:nvSpPr>
          <p:cNvPr id="1310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F1D68169-61CD-43FE-ADE8-0EF1814C0963}" type="slidenum">
              <a:rPr lang="en-US" altLang="en-US"/>
              <a:pPr/>
              <a:t>9</a:t>
            </a:fld>
            <a:endParaRPr lang="en-US" altLang="en-US"/>
          </a:p>
        </p:txBody>
      </p:sp>
    </p:spTree>
    <p:extLst>
      <p:ext uri="{BB962C8B-B14F-4D97-AF65-F5344CB8AC3E}">
        <p14:creationId xmlns:p14="http://schemas.microsoft.com/office/powerpoint/2010/main" val="105936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39775" indent="-282575">
              <a:defRPr>
                <a:solidFill>
                  <a:schemeClr val="tx1"/>
                </a:solidFill>
                <a:latin typeface="Arial" panose="020B0604020202020204" pitchFamily="34" charset="0"/>
              </a:defRPr>
            </a:lvl2pPr>
            <a:lvl3pPr marL="1139825" indent="-225425">
              <a:defRPr>
                <a:solidFill>
                  <a:schemeClr val="tx1"/>
                </a:solidFill>
                <a:latin typeface="Arial" panose="020B0604020202020204" pitchFamily="34" charset="0"/>
              </a:defRPr>
            </a:lvl3pPr>
            <a:lvl4pPr marL="1597025" indent="-225425">
              <a:defRPr>
                <a:solidFill>
                  <a:schemeClr val="tx1"/>
                </a:solidFill>
                <a:latin typeface="Arial" panose="020B0604020202020204" pitchFamily="34" charset="0"/>
              </a:defRPr>
            </a:lvl4pPr>
            <a:lvl5pPr marL="2054225" indent="-225425">
              <a:defRPr>
                <a:solidFill>
                  <a:schemeClr val="tx1"/>
                </a:solidFill>
                <a:latin typeface="Arial" panose="020B0604020202020204" pitchFamily="34" charset="0"/>
              </a:defRPr>
            </a:lvl5pPr>
            <a:lvl6pPr marL="2511425" indent="-225425" eaLnBrk="0" fontAlgn="base" hangingPunct="0">
              <a:spcBef>
                <a:spcPct val="0"/>
              </a:spcBef>
              <a:spcAft>
                <a:spcPct val="0"/>
              </a:spcAft>
              <a:defRPr>
                <a:solidFill>
                  <a:schemeClr val="tx1"/>
                </a:solidFill>
                <a:latin typeface="Arial" panose="020B0604020202020204" pitchFamily="34" charset="0"/>
              </a:defRPr>
            </a:lvl6pPr>
            <a:lvl7pPr marL="2968625" indent="-225425" eaLnBrk="0" fontAlgn="base" hangingPunct="0">
              <a:spcBef>
                <a:spcPct val="0"/>
              </a:spcBef>
              <a:spcAft>
                <a:spcPct val="0"/>
              </a:spcAft>
              <a:defRPr>
                <a:solidFill>
                  <a:schemeClr val="tx1"/>
                </a:solidFill>
                <a:latin typeface="Arial" panose="020B0604020202020204" pitchFamily="34" charset="0"/>
              </a:defRPr>
            </a:lvl7pPr>
            <a:lvl8pPr marL="3425825" indent="-225425" eaLnBrk="0" fontAlgn="base" hangingPunct="0">
              <a:spcBef>
                <a:spcPct val="0"/>
              </a:spcBef>
              <a:spcAft>
                <a:spcPct val="0"/>
              </a:spcAft>
              <a:defRPr>
                <a:solidFill>
                  <a:schemeClr val="tx1"/>
                </a:solidFill>
                <a:latin typeface="Arial" panose="020B0604020202020204" pitchFamily="34" charset="0"/>
              </a:defRPr>
            </a:lvl8pPr>
            <a:lvl9pPr marL="3883025" indent="-225425" eaLnBrk="0" fontAlgn="base" hangingPunct="0">
              <a:spcBef>
                <a:spcPct val="0"/>
              </a:spcBef>
              <a:spcAft>
                <a:spcPct val="0"/>
              </a:spcAft>
              <a:defRPr>
                <a:solidFill>
                  <a:schemeClr val="tx1"/>
                </a:solidFill>
                <a:latin typeface="Arial" panose="020B0604020202020204" pitchFamily="34" charset="0"/>
              </a:defRPr>
            </a:lvl9pPr>
          </a:lstStyle>
          <a:p>
            <a:fld id="{C216C0ED-B35B-44FC-9EF7-CF59D3FACBC4}" type="slidenum">
              <a:rPr lang="en-US" altLang="en-US">
                <a:solidFill>
                  <a:srgbClr val="000000"/>
                </a:solidFill>
              </a:rPr>
              <a:pPr/>
              <a:t>10</a:t>
            </a:fld>
            <a:endParaRPr lang="en-US" altLang="en-US">
              <a:solidFill>
                <a:srgbClr val="000000"/>
              </a:solidFill>
            </a:endParaRPr>
          </a:p>
        </p:txBody>
      </p:sp>
      <p:sp>
        <p:nvSpPr>
          <p:cNvPr id="130051" name="Rectangle 2"/>
          <p:cNvSpPr>
            <a:spLocks noGrp="1" noRot="1" noChangeAspect="1" noChangeArrowheads="1" noTextEdit="1"/>
          </p:cNvSpPr>
          <p:nvPr>
            <p:ph type="sldImg"/>
          </p:nvPr>
        </p:nvSpPr>
        <p:spPr>
          <a:xfrm>
            <a:off x="1084263" y="704850"/>
            <a:ext cx="4692650" cy="3521075"/>
          </a:xfrm>
          <a:ln/>
        </p:spPr>
      </p:sp>
      <p:sp>
        <p:nvSpPr>
          <p:cNvPr id="1300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3855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structure of the Action Plan has been streamlined and simplified. I’d like to take a couple of minutes to describe how</a:t>
            </a:r>
            <a:r>
              <a:rPr lang="en-US" altLang="en-US" baseline="0" dirty="0" smtClean="0"/>
              <a:t> the plan is laid out and some of the ways we hope this will help you to use the plan and make it work for the benefit our your programs and activities. </a:t>
            </a:r>
            <a:r>
              <a:rPr lang="en-US" altLang="en-US" dirty="0" smtClean="0"/>
              <a:t>The Action Plan describes the overall goals and provides structure by identifying recommended strategies and actions. </a:t>
            </a:r>
            <a:r>
              <a:rPr lang="en-US" altLang="en-US" baseline="0" dirty="0" smtClean="0"/>
              <a:t>There are 4 basic elements.</a:t>
            </a:r>
          </a:p>
          <a:p>
            <a:endParaRPr lang="en-US" altLang="en-US" dirty="0" smtClean="0"/>
          </a:p>
          <a:p>
            <a:r>
              <a:rPr lang="en-US" altLang="en-US" dirty="0" smtClean="0"/>
              <a:t>- Goals, we have 4 of them. A goal is the hoped-for outcome or the achievement that we’re working towards,</a:t>
            </a:r>
            <a:r>
              <a:rPr lang="en-US" altLang="en-US" baseline="0" dirty="0" smtClean="0"/>
              <a:t> like Goal 2, “prevent deaths and improve the lives of people living with viral hepatitis.”</a:t>
            </a:r>
            <a:endParaRPr lang="en-US" altLang="en-US" dirty="0" smtClean="0"/>
          </a:p>
          <a:p>
            <a:endParaRPr lang="en-US" altLang="en-US" dirty="0" smtClean="0"/>
          </a:p>
          <a:p>
            <a:r>
              <a:rPr lang="en-US" altLang="en-US" dirty="0" smtClean="0"/>
              <a:t>- An indicator is how we measure progress towards our goals, it</a:t>
            </a:r>
            <a:r>
              <a:rPr lang="en-US" altLang="en-US" baseline="0" dirty="0" smtClean="0"/>
              <a:t> gives us a </a:t>
            </a:r>
            <a:r>
              <a:rPr lang="en-US" altLang="en-US" dirty="0" smtClean="0"/>
              <a:t>way to track progress and see if what we’re doing is working.</a:t>
            </a:r>
          </a:p>
          <a:p>
            <a:endParaRPr lang="en-US" altLang="en-US" dirty="0" smtClean="0"/>
          </a:p>
          <a:p>
            <a:pPr marL="171450" indent="-171450">
              <a:buFontTx/>
              <a:buChar char="-"/>
            </a:pPr>
            <a:r>
              <a:rPr lang="en-US" altLang="en-US" dirty="0" smtClean="0"/>
              <a:t>A strategy is the general approach or our methods to get to our goals. The actions then flow from the strategies. </a:t>
            </a:r>
          </a:p>
          <a:p>
            <a:pPr marL="171450" indent="-171450">
              <a:buFontTx/>
              <a:buChar char="-"/>
            </a:pPr>
            <a:endParaRPr lang="en-US" altLang="en-US" dirty="0" smtClean="0"/>
          </a:p>
          <a:p>
            <a:pPr marL="171450" indent="-171450">
              <a:buFontTx/>
              <a:buChar char="-"/>
            </a:pPr>
            <a:r>
              <a:rPr lang="en-US" altLang="en-US" dirty="0" smtClean="0"/>
              <a:t>An action is the activity or deed that will be completed. Actions are the policy, program, or activity that move us towards our goals. </a:t>
            </a:r>
          </a:p>
          <a:p>
            <a:pPr marL="171450" indent="-171450">
              <a:buFontTx/>
              <a:buChar char="-"/>
            </a:pPr>
            <a:endParaRPr lang="en-US" altLang="en-US" dirty="0" smtClean="0"/>
          </a:p>
          <a:p>
            <a:r>
              <a:rPr lang="en-US" altLang="en-US" dirty="0" smtClean="0"/>
              <a:t>The real work of addressing viral hepatitis in the U.S. will require us to focus on the doing, the actions that will be required  to make the Action Plan a real, living document.</a:t>
            </a:r>
          </a:p>
        </p:txBody>
      </p:sp>
      <p:sp>
        <p:nvSpPr>
          <p:cNvPr id="1372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5013" indent="-282575">
              <a:defRPr>
                <a:solidFill>
                  <a:schemeClr val="tx1"/>
                </a:solidFill>
                <a:latin typeface="Arial" panose="020B0604020202020204" pitchFamily="34" charset="0"/>
              </a:defRPr>
            </a:lvl2pPr>
            <a:lvl3pPr marL="1130300" indent="-225425">
              <a:defRPr>
                <a:solidFill>
                  <a:schemeClr val="tx1"/>
                </a:solidFill>
                <a:latin typeface="Arial" panose="020B0604020202020204" pitchFamily="34" charset="0"/>
              </a:defRPr>
            </a:lvl3pPr>
            <a:lvl4pPr marL="1582738" indent="-225425">
              <a:defRPr>
                <a:solidFill>
                  <a:schemeClr val="tx1"/>
                </a:solidFill>
                <a:latin typeface="Arial" panose="020B0604020202020204" pitchFamily="34" charset="0"/>
              </a:defRPr>
            </a:lvl4pPr>
            <a:lvl5pPr marL="2035175" indent="-225425">
              <a:defRPr>
                <a:solidFill>
                  <a:schemeClr val="tx1"/>
                </a:solidFill>
                <a:latin typeface="Arial" panose="020B0604020202020204" pitchFamily="34" charset="0"/>
              </a:defRPr>
            </a:lvl5pPr>
            <a:lvl6pPr marL="2492375" indent="-225425" eaLnBrk="0" fontAlgn="base" hangingPunct="0">
              <a:spcBef>
                <a:spcPct val="0"/>
              </a:spcBef>
              <a:spcAft>
                <a:spcPct val="0"/>
              </a:spcAft>
              <a:defRPr>
                <a:solidFill>
                  <a:schemeClr val="tx1"/>
                </a:solidFill>
                <a:latin typeface="Arial" panose="020B0604020202020204" pitchFamily="34" charset="0"/>
              </a:defRPr>
            </a:lvl6pPr>
            <a:lvl7pPr marL="2949575" indent="-225425" eaLnBrk="0" fontAlgn="base" hangingPunct="0">
              <a:spcBef>
                <a:spcPct val="0"/>
              </a:spcBef>
              <a:spcAft>
                <a:spcPct val="0"/>
              </a:spcAft>
              <a:defRPr>
                <a:solidFill>
                  <a:schemeClr val="tx1"/>
                </a:solidFill>
                <a:latin typeface="Arial" panose="020B0604020202020204" pitchFamily="34" charset="0"/>
              </a:defRPr>
            </a:lvl7pPr>
            <a:lvl8pPr marL="3406775" indent="-225425" eaLnBrk="0" fontAlgn="base" hangingPunct="0">
              <a:spcBef>
                <a:spcPct val="0"/>
              </a:spcBef>
              <a:spcAft>
                <a:spcPct val="0"/>
              </a:spcAft>
              <a:defRPr>
                <a:solidFill>
                  <a:schemeClr val="tx1"/>
                </a:solidFill>
                <a:latin typeface="Arial" panose="020B0604020202020204" pitchFamily="34" charset="0"/>
              </a:defRPr>
            </a:lvl8pPr>
            <a:lvl9pPr marL="3863975" indent="-225425" eaLnBrk="0" fontAlgn="base" hangingPunct="0">
              <a:spcBef>
                <a:spcPct val="0"/>
              </a:spcBef>
              <a:spcAft>
                <a:spcPct val="0"/>
              </a:spcAft>
              <a:defRPr>
                <a:solidFill>
                  <a:schemeClr val="tx1"/>
                </a:solidFill>
                <a:latin typeface="Arial" panose="020B0604020202020204" pitchFamily="34" charset="0"/>
              </a:defRPr>
            </a:lvl9pPr>
          </a:lstStyle>
          <a:p>
            <a:fld id="{51CC1BD8-05F9-416C-8A88-7F3AF7B5C939}" type="slidenum">
              <a:rPr lang="en-US" altLang="en-US"/>
              <a:pPr/>
              <a:t>11</a:t>
            </a:fld>
            <a:endParaRPr lang="en-US" altLang="en-US"/>
          </a:p>
        </p:txBody>
      </p:sp>
    </p:spTree>
    <p:extLst>
      <p:ext uri="{BB962C8B-B14F-4D97-AF65-F5344CB8AC3E}">
        <p14:creationId xmlns:p14="http://schemas.microsoft.com/office/powerpoint/2010/main" val="4066287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rgbClr val="19275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rgbClr val="192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F863353-101F-D747-92C8-04AAA4A0E4F0}"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E0E1DF-5861-3F49-A8C8-3077376A5287}" type="slidenum">
              <a:rPr lang="en-US" smtClean="0"/>
              <a:t>‹#›</a:t>
            </a:fld>
            <a:endParaRPr lang="en-US"/>
          </a:p>
        </p:txBody>
      </p:sp>
    </p:spTree>
    <p:extLst>
      <p:ext uri="{BB962C8B-B14F-4D97-AF65-F5344CB8AC3E}">
        <p14:creationId xmlns:p14="http://schemas.microsoft.com/office/powerpoint/2010/main" val="25273237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Tree>
    <p:extLst>
      <p:ext uri="{BB962C8B-B14F-4D97-AF65-F5344CB8AC3E}">
        <p14:creationId xmlns:p14="http://schemas.microsoft.com/office/powerpoint/2010/main" val="30801821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Tree>
    <p:extLst>
      <p:ext uri="{BB962C8B-B14F-4D97-AF65-F5344CB8AC3E}">
        <p14:creationId xmlns:p14="http://schemas.microsoft.com/office/powerpoint/2010/main" val="4533943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
        <p:nvSpPr>
          <p:cNvPr id="8" name="Rounded Rectangle 7"/>
          <p:cNvSpPr/>
          <p:nvPr userDrawn="1"/>
        </p:nvSpPr>
        <p:spPr>
          <a:xfrm>
            <a:off x="457200" y="1365442"/>
            <a:ext cx="8229600" cy="98233"/>
          </a:xfrm>
          <a:prstGeom prst="roundRect">
            <a:avLst/>
          </a:prstGeom>
          <a:gradFill flip="none" rotWithShape="1">
            <a:gsLst>
              <a:gs pos="0">
                <a:srgbClr val="F7B21D"/>
              </a:gs>
              <a:gs pos="86000">
                <a:srgbClr val="FFB71D">
                  <a:tint val="44500"/>
                  <a:satMod val="160000"/>
                </a:srgbClr>
              </a:gs>
              <a:gs pos="100000">
                <a:srgbClr val="FFB71D">
                  <a:tint val="23500"/>
                  <a:satMod val="160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9686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F863353-101F-D747-92C8-04AAA4A0E4F0}"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E0E1DF-5861-3F49-A8C8-3077376A5287}" type="slidenum">
              <a:rPr lang="en-US" smtClean="0"/>
              <a:t>‹#›</a:t>
            </a:fld>
            <a:endParaRPr lang="en-US"/>
          </a:p>
        </p:txBody>
      </p:sp>
    </p:spTree>
    <p:extLst>
      <p:ext uri="{BB962C8B-B14F-4D97-AF65-F5344CB8AC3E}">
        <p14:creationId xmlns:p14="http://schemas.microsoft.com/office/powerpoint/2010/main" val="19048244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
        <p:nvSpPr>
          <p:cNvPr id="9" name="Rounded Rectangle 8"/>
          <p:cNvSpPr/>
          <p:nvPr userDrawn="1"/>
        </p:nvSpPr>
        <p:spPr>
          <a:xfrm>
            <a:off x="457200" y="1365442"/>
            <a:ext cx="8229600" cy="98233"/>
          </a:xfrm>
          <a:prstGeom prst="roundRect">
            <a:avLst/>
          </a:prstGeom>
          <a:gradFill flip="none" rotWithShape="1">
            <a:gsLst>
              <a:gs pos="0">
                <a:srgbClr val="F7B21D"/>
              </a:gs>
              <a:gs pos="86000">
                <a:srgbClr val="FFB71D">
                  <a:tint val="44500"/>
                  <a:satMod val="160000"/>
                </a:srgbClr>
              </a:gs>
              <a:gs pos="100000">
                <a:srgbClr val="FFB71D">
                  <a:tint val="23500"/>
                  <a:satMod val="160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85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
        <p:nvSpPr>
          <p:cNvPr id="11" name="Rounded Rectangle 10"/>
          <p:cNvSpPr/>
          <p:nvPr userDrawn="1"/>
        </p:nvSpPr>
        <p:spPr>
          <a:xfrm>
            <a:off x="457200" y="1365442"/>
            <a:ext cx="8229600" cy="98233"/>
          </a:xfrm>
          <a:prstGeom prst="roundRect">
            <a:avLst/>
          </a:prstGeom>
          <a:gradFill flip="none" rotWithShape="1">
            <a:gsLst>
              <a:gs pos="0">
                <a:srgbClr val="F7B21D"/>
              </a:gs>
              <a:gs pos="86000">
                <a:srgbClr val="FFB71D">
                  <a:tint val="44500"/>
                  <a:satMod val="160000"/>
                </a:srgbClr>
              </a:gs>
              <a:gs pos="100000">
                <a:srgbClr val="FFB71D">
                  <a:tint val="23500"/>
                  <a:satMod val="160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702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smtClean="0"/>
              <a:t>Click to edit Master title style</a:t>
            </a:r>
            <a:endParaRPr lang="en-US" dirty="0"/>
          </a:p>
        </p:txBody>
      </p:sp>
      <p:sp>
        <p:nvSpPr>
          <p:cNvPr id="6"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Tree>
    <p:extLst>
      <p:ext uri="{BB962C8B-B14F-4D97-AF65-F5344CB8AC3E}">
        <p14:creationId xmlns:p14="http://schemas.microsoft.com/office/powerpoint/2010/main" val="659472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Tree>
    <p:extLst>
      <p:ext uri="{BB962C8B-B14F-4D97-AF65-F5344CB8AC3E}">
        <p14:creationId xmlns:p14="http://schemas.microsoft.com/office/powerpoint/2010/main" val="1510903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Tree>
    <p:extLst>
      <p:ext uri="{BB962C8B-B14F-4D97-AF65-F5344CB8AC3E}">
        <p14:creationId xmlns:p14="http://schemas.microsoft.com/office/powerpoint/2010/main" val="36777529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Tree>
    <p:extLst>
      <p:ext uri="{BB962C8B-B14F-4D97-AF65-F5344CB8AC3E}">
        <p14:creationId xmlns:p14="http://schemas.microsoft.com/office/powerpoint/2010/main" val="2101414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VHAP-PPT-Template-Elements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22442"/>
            <a:ext cx="82296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890345" y="6356350"/>
            <a:ext cx="5635869" cy="365125"/>
          </a:xfrm>
          <a:prstGeom prst="rect">
            <a:avLst/>
          </a:prstGeom>
        </p:spPr>
        <p:txBody>
          <a:bodyPr vert="horz" lIns="91440" tIns="45720" rIns="91440" bIns="45720" rtlCol="0" anchor="b" anchorCtr="0"/>
          <a:lstStyle>
            <a:lvl1pPr algn="ctr">
              <a:defRPr sz="1100">
                <a:solidFill>
                  <a:schemeClr val="tx1">
                    <a:tint val="75000"/>
                  </a:schemeClr>
                </a:solidFill>
              </a:defRPr>
            </a:lvl1pPr>
          </a:lstStyle>
          <a:p>
            <a:r>
              <a:rPr lang="en-US" altLang="en-US" i="1" dirty="0" smtClean="0">
                <a:solidFill>
                  <a:srgbClr val="192757"/>
                </a:solidFill>
              </a:rPr>
              <a:t>The findings and conclusions expressed in this presentation are those of the author and do not necessarily represent the views of the Department of Health and Human Services.</a:t>
            </a:r>
            <a:endParaRPr lang="en-US" dirty="0"/>
          </a:p>
        </p:txBody>
      </p:sp>
      <p:sp>
        <p:nvSpPr>
          <p:cNvPr id="8" name="TextBox 7"/>
          <p:cNvSpPr txBox="1"/>
          <p:nvPr userDrawn="1"/>
        </p:nvSpPr>
        <p:spPr>
          <a:xfrm>
            <a:off x="8792304" y="6537078"/>
            <a:ext cx="369277" cy="276999"/>
          </a:xfrm>
          <a:prstGeom prst="rect">
            <a:avLst/>
          </a:prstGeom>
          <a:noFill/>
        </p:spPr>
        <p:txBody>
          <a:bodyPr wrap="square" rtlCol="0" anchor="b" anchorCtr="1">
            <a:spAutoFit/>
          </a:bodyPr>
          <a:lstStyle/>
          <a:p>
            <a:fld id="{B957F5C5-CDC8-45CD-B4EE-19A2EFCB862B}" type="slidenum">
              <a:rPr lang="en-US" sz="1200" smtClean="0">
                <a:solidFill>
                  <a:srgbClr val="192757"/>
                </a:solidFill>
              </a:rPr>
              <a:t>‹#›</a:t>
            </a:fld>
            <a:endParaRPr lang="en-US" sz="1100" dirty="0">
              <a:solidFill>
                <a:srgbClr val="192757"/>
              </a:solidFill>
            </a:endParaRPr>
          </a:p>
        </p:txBody>
      </p:sp>
    </p:spTree>
    <p:extLst>
      <p:ext uri="{BB962C8B-B14F-4D97-AF65-F5344CB8AC3E}">
        <p14:creationId xmlns:p14="http://schemas.microsoft.com/office/powerpoint/2010/main" val="23621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lang="en-US" sz="2800" b="1" kern="1200" dirty="0">
          <a:solidFill>
            <a:srgbClr val="192757"/>
          </a:solidFill>
          <a:latin typeface="Gotham "/>
          <a:ea typeface="+mn-ea"/>
          <a:cs typeface="Gotham "/>
        </a:defRPr>
      </a:lvl1pPr>
    </p:titleStyle>
    <p:bodyStyle>
      <a:lvl1pPr marL="342900" indent="-342900" algn="l" defTabSz="457200" rtl="0" eaLnBrk="1" latinLnBrk="0" hangingPunct="1">
        <a:spcBef>
          <a:spcPct val="20000"/>
        </a:spcBef>
        <a:buFont typeface="Arial"/>
        <a:buChar char="•"/>
        <a:defRPr sz="2400" kern="1200">
          <a:solidFill>
            <a:srgbClr val="192757"/>
          </a:solidFill>
          <a:latin typeface="Gotham "/>
          <a:ea typeface="+mn-ea"/>
          <a:cs typeface="Gotham "/>
        </a:defRPr>
      </a:lvl1pPr>
      <a:lvl2pPr marL="742950" indent="-285750" algn="l" defTabSz="457200" rtl="0" eaLnBrk="1" latinLnBrk="0" hangingPunct="1">
        <a:spcBef>
          <a:spcPct val="20000"/>
        </a:spcBef>
        <a:buFont typeface="Arial"/>
        <a:buChar char="–"/>
        <a:defRPr sz="2200" kern="1200">
          <a:solidFill>
            <a:srgbClr val="192757"/>
          </a:solidFill>
          <a:latin typeface="Gotham "/>
          <a:ea typeface="+mn-ea"/>
          <a:cs typeface="Gotham "/>
        </a:defRPr>
      </a:lvl2pPr>
      <a:lvl3pPr marL="1143000" indent="-228600" algn="l" defTabSz="457200" rtl="0" eaLnBrk="1" latinLnBrk="0" hangingPunct="1">
        <a:spcBef>
          <a:spcPct val="20000"/>
        </a:spcBef>
        <a:buFont typeface="Arial"/>
        <a:buChar char="•"/>
        <a:defRPr sz="2000" kern="1200">
          <a:solidFill>
            <a:srgbClr val="192757"/>
          </a:solidFill>
          <a:latin typeface="Gotham "/>
          <a:ea typeface="+mn-ea"/>
          <a:cs typeface="Gotham "/>
        </a:defRPr>
      </a:lvl3pPr>
      <a:lvl4pPr marL="1600200" indent="-228600" algn="l" defTabSz="457200" rtl="0" eaLnBrk="1" latinLnBrk="0" hangingPunct="1">
        <a:spcBef>
          <a:spcPct val="20000"/>
        </a:spcBef>
        <a:buFont typeface="Arial"/>
        <a:buChar char="–"/>
        <a:defRPr sz="1800" kern="1200">
          <a:solidFill>
            <a:srgbClr val="192757"/>
          </a:solidFill>
          <a:latin typeface="Gotham "/>
          <a:ea typeface="+mn-ea"/>
          <a:cs typeface="Gotham "/>
        </a:defRPr>
      </a:lvl4pPr>
      <a:lvl5pPr marL="2057400" indent="-228600" algn="l" defTabSz="457200" rtl="0" eaLnBrk="1" latinLnBrk="0" hangingPunct="1">
        <a:spcBef>
          <a:spcPct val="20000"/>
        </a:spcBef>
        <a:buFont typeface="Arial"/>
        <a:buChar char="»"/>
        <a:defRPr sz="1600" kern="1200">
          <a:solidFill>
            <a:srgbClr val="192757"/>
          </a:solidFill>
          <a:latin typeface="Gotham "/>
          <a:ea typeface="+mn-ea"/>
          <a:cs typeface="Gotham "/>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VHAP-PPT-Template-Element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4"/>
            <a:ext cx="9144000" cy="6858000"/>
          </a:xfrm>
          <a:prstGeom prst="rect">
            <a:avLst/>
          </a:prstGeom>
        </p:spPr>
      </p:pic>
      <p:sp>
        <p:nvSpPr>
          <p:cNvPr id="11" name="TextBox 10"/>
          <p:cNvSpPr txBox="1"/>
          <p:nvPr/>
        </p:nvSpPr>
        <p:spPr>
          <a:xfrm>
            <a:off x="532894" y="1329080"/>
            <a:ext cx="3944103" cy="2840778"/>
          </a:xfrm>
          <a:prstGeom prst="rect">
            <a:avLst/>
          </a:prstGeom>
          <a:noFill/>
        </p:spPr>
        <p:txBody>
          <a:bodyPr wrap="square" rtlCol="0">
            <a:spAutoFit/>
          </a:bodyPr>
          <a:lstStyle/>
          <a:p>
            <a:pPr>
              <a:lnSpc>
                <a:spcPct val="80000"/>
              </a:lnSpc>
              <a:spcAft>
                <a:spcPts val="600"/>
              </a:spcAft>
            </a:pPr>
            <a:r>
              <a:rPr lang="en-US" sz="1600" b="1" dirty="0" smtClean="0">
                <a:solidFill>
                  <a:srgbClr val="005CA8"/>
                </a:solidFill>
                <a:latin typeface="Gotham "/>
                <a:cs typeface="Gotham "/>
              </a:rPr>
              <a:t>September 15, 2017</a:t>
            </a:r>
          </a:p>
          <a:p>
            <a:pPr>
              <a:lnSpc>
                <a:spcPct val="80000"/>
              </a:lnSpc>
              <a:spcAft>
                <a:spcPts val="600"/>
              </a:spcAft>
            </a:pPr>
            <a:endParaRPr lang="en-US" sz="1600" b="1" dirty="0">
              <a:solidFill>
                <a:srgbClr val="005CA8"/>
              </a:solidFill>
              <a:latin typeface="Gotham "/>
              <a:cs typeface="Gotham "/>
            </a:endParaRPr>
          </a:p>
          <a:p>
            <a:pPr>
              <a:lnSpc>
                <a:spcPct val="80000"/>
              </a:lnSpc>
              <a:spcAft>
                <a:spcPts val="600"/>
              </a:spcAft>
            </a:pPr>
            <a:r>
              <a:rPr lang="en-US" sz="3200" dirty="0" smtClean="0">
                <a:solidFill>
                  <a:srgbClr val="192757"/>
                </a:solidFill>
                <a:latin typeface="Gotham "/>
                <a:cs typeface="Gotham "/>
              </a:rPr>
              <a:t>Hepatitis Vaccine Advocacy:</a:t>
            </a:r>
          </a:p>
          <a:p>
            <a:pPr>
              <a:lnSpc>
                <a:spcPct val="80000"/>
              </a:lnSpc>
              <a:spcAft>
                <a:spcPts val="600"/>
              </a:spcAft>
            </a:pPr>
            <a:r>
              <a:rPr lang="en-US" sz="3200" dirty="0" smtClean="0">
                <a:solidFill>
                  <a:srgbClr val="192757"/>
                </a:solidFill>
                <a:latin typeface="Gotham "/>
                <a:cs typeface="Gotham "/>
              </a:rPr>
              <a:t>Role of the National</a:t>
            </a:r>
          </a:p>
          <a:p>
            <a:pPr>
              <a:lnSpc>
                <a:spcPct val="80000"/>
              </a:lnSpc>
              <a:spcAft>
                <a:spcPts val="600"/>
              </a:spcAft>
            </a:pPr>
            <a:r>
              <a:rPr lang="en-US" sz="3200" dirty="0" smtClean="0">
                <a:solidFill>
                  <a:srgbClr val="192757"/>
                </a:solidFill>
                <a:latin typeface="Gotham "/>
                <a:cs typeface="Gotham "/>
              </a:rPr>
              <a:t>Viral Hepatitis Action </a:t>
            </a:r>
          </a:p>
          <a:p>
            <a:pPr>
              <a:lnSpc>
                <a:spcPct val="80000"/>
              </a:lnSpc>
              <a:spcAft>
                <a:spcPts val="600"/>
              </a:spcAft>
            </a:pPr>
            <a:r>
              <a:rPr lang="en-US" sz="3200" dirty="0" smtClean="0">
                <a:solidFill>
                  <a:srgbClr val="192757"/>
                </a:solidFill>
                <a:latin typeface="Gotham "/>
                <a:cs typeface="Gotham "/>
              </a:rPr>
              <a:t>Plan, 2017 </a:t>
            </a:r>
            <a:r>
              <a:rPr lang="en-US" sz="3200" dirty="0">
                <a:solidFill>
                  <a:srgbClr val="192757"/>
                </a:solidFill>
                <a:latin typeface="Gotham "/>
                <a:cs typeface="Gotham "/>
              </a:rPr>
              <a:t>– 2020</a:t>
            </a:r>
          </a:p>
        </p:txBody>
      </p:sp>
      <p:sp>
        <p:nvSpPr>
          <p:cNvPr id="12" name="Rectangle 11"/>
          <p:cNvSpPr/>
          <p:nvPr/>
        </p:nvSpPr>
        <p:spPr>
          <a:xfrm>
            <a:off x="0" y="5818696"/>
            <a:ext cx="9144000" cy="10393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5712031"/>
            <a:ext cx="9144000" cy="667434"/>
          </a:xfrm>
          <a:prstGeom prst="rect">
            <a:avLst/>
          </a:prstGeom>
          <a:solidFill>
            <a:srgbClr val="1927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5516" y="5891859"/>
            <a:ext cx="8281237" cy="307777"/>
          </a:xfrm>
          <a:prstGeom prst="rect">
            <a:avLst/>
          </a:prstGeom>
          <a:noFill/>
        </p:spPr>
        <p:txBody>
          <a:bodyPr wrap="square" rtlCol="0">
            <a:spAutoFit/>
          </a:bodyPr>
          <a:lstStyle/>
          <a:p>
            <a:r>
              <a:rPr lang="en-US" sz="1400" b="1" dirty="0" smtClean="0">
                <a:solidFill>
                  <a:schemeClr val="bg1"/>
                </a:solidFill>
                <a:latin typeface="Gotham "/>
                <a:cs typeface="Gotham "/>
              </a:rPr>
              <a:t>Office of the Assistant Secretary for Health, Department of Health and Human Services</a:t>
            </a:r>
            <a:endParaRPr lang="en-US" sz="1400" b="1" dirty="0">
              <a:solidFill>
                <a:schemeClr val="bg1"/>
              </a:solidFill>
              <a:latin typeface="Gotham "/>
              <a:cs typeface="Gotham "/>
            </a:endParaRP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l="32344" t="7870" r="31406" b="8517"/>
          <a:stretch>
            <a:fillRect/>
          </a:stretch>
        </p:blipFill>
        <p:spPr bwMode="auto">
          <a:xfrm>
            <a:off x="5015628" y="1115554"/>
            <a:ext cx="3315573" cy="430128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85516" y="4572000"/>
            <a:ext cx="3912161" cy="646331"/>
          </a:xfrm>
          <a:prstGeom prst="rect">
            <a:avLst/>
          </a:prstGeom>
          <a:noFill/>
        </p:spPr>
        <p:txBody>
          <a:bodyPr wrap="none" rtlCol="0">
            <a:spAutoFit/>
          </a:bodyPr>
          <a:lstStyle/>
          <a:p>
            <a:r>
              <a:rPr lang="en-US" dirty="0" smtClean="0"/>
              <a:t>Ram Koppaka, MD, PhD, FACP</a:t>
            </a:r>
          </a:p>
          <a:p>
            <a:r>
              <a:rPr lang="en-US" dirty="0" smtClean="0"/>
              <a:t>Regional Health Administrator, Region 9</a:t>
            </a:r>
            <a:endParaRPr lang="en-US" dirty="0"/>
          </a:p>
        </p:txBody>
      </p:sp>
    </p:spTree>
    <p:extLst>
      <p:ext uri="{BB962C8B-B14F-4D97-AF65-F5344CB8AC3E}">
        <p14:creationId xmlns:p14="http://schemas.microsoft.com/office/powerpoint/2010/main" val="3658238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457200" y="120842"/>
            <a:ext cx="8229600" cy="1143000"/>
          </a:xfrm>
        </p:spPr>
        <p:txBody>
          <a:bodyPr/>
          <a:lstStyle/>
          <a:p>
            <a:pPr eaLnBrk="1" hangingPunct="1"/>
            <a:r>
              <a:rPr lang="en-US" altLang="en-US" sz="3200" dirty="0" smtClean="0"/>
              <a:t>National Viral Hepatitis Action Plan</a:t>
            </a:r>
            <a:endParaRPr lang="en-US" altLang="en-US" sz="3400" dirty="0" smtClean="0"/>
          </a:p>
        </p:txBody>
      </p:sp>
      <p:sp>
        <p:nvSpPr>
          <p:cNvPr id="79875" name="Rectangle 3"/>
          <p:cNvSpPr>
            <a:spLocks noGrp="1" noChangeArrowheads="1"/>
          </p:cNvSpPr>
          <p:nvPr>
            <p:ph idx="1"/>
          </p:nvPr>
        </p:nvSpPr>
        <p:spPr>
          <a:xfrm>
            <a:off x="609600" y="1785257"/>
            <a:ext cx="7895771" cy="4340906"/>
          </a:xfrm>
        </p:spPr>
        <p:txBody>
          <a:bodyPr/>
          <a:lstStyle/>
          <a:p>
            <a:pPr marL="0" indent="0" algn="ctr" eaLnBrk="1" hangingPunct="1">
              <a:lnSpc>
                <a:spcPct val="90000"/>
              </a:lnSpc>
              <a:buFont typeface="Wingdings" panose="05000000000000000000" pitchFamily="2" charset="2"/>
              <a:buNone/>
              <a:defRPr/>
            </a:pPr>
            <a:r>
              <a:rPr lang="en-US" altLang="en-US" b="1" dirty="0" smtClean="0">
                <a:solidFill>
                  <a:srgbClr val="C25127"/>
                </a:solidFill>
              </a:rPr>
              <a:t>A battle plan for our nation’s response</a:t>
            </a:r>
          </a:p>
          <a:p>
            <a:pPr eaLnBrk="1" hangingPunct="1">
              <a:lnSpc>
                <a:spcPct val="90000"/>
              </a:lnSpc>
              <a:defRPr/>
            </a:pPr>
            <a:endParaRPr lang="en-US" altLang="en-US" sz="1000" dirty="0" smtClean="0"/>
          </a:p>
          <a:p>
            <a:pPr eaLnBrk="1" hangingPunct="1">
              <a:lnSpc>
                <a:spcPct val="90000"/>
              </a:lnSpc>
              <a:defRPr/>
            </a:pPr>
            <a:r>
              <a:rPr lang="en-US" altLang="en-US" sz="2400" dirty="0"/>
              <a:t>Updated for 2017 – 2020</a:t>
            </a:r>
          </a:p>
          <a:p>
            <a:pPr eaLnBrk="1" hangingPunct="1">
              <a:lnSpc>
                <a:spcPct val="90000"/>
              </a:lnSpc>
              <a:defRPr/>
            </a:pPr>
            <a:r>
              <a:rPr lang="en-US" altLang="en-US" sz="2400" dirty="0" smtClean="0"/>
              <a:t>Sets goals, priorities, and measurable targets</a:t>
            </a:r>
          </a:p>
          <a:p>
            <a:pPr>
              <a:lnSpc>
                <a:spcPct val="90000"/>
              </a:lnSpc>
              <a:defRPr/>
            </a:pPr>
            <a:r>
              <a:rPr lang="en-US" altLang="en-US" dirty="0"/>
              <a:t>Describes recommended actions</a:t>
            </a:r>
          </a:p>
          <a:p>
            <a:pPr>
              <a:lnSpc>
                <a:spcPct val="90000"/>
              </a:lnSpc>
              <a:defRPr/>
            </a:pPr>
            <a:r>
              <a:rPr lang="en-US" altLang="en-US" dirty="0" smtClean="0"/>
              <a:t>Promotes </a:t>
            </a:r>
            <a:r>
              <a:rPr lang="en-US" altLang="en-US" dirty="0"/>
              <a:t>transparency, and accountability</a:t>
            </a:r>
          </a:p>
          <a:p>
            <a:pPr>
              <a:lnSpc>
                <a:spcPct val="90000"/>
              </a:lnSpc>
              <a:defRPr/>
            </a:pPr>
            <a:r>
              <a:rPr lang="en-US" altLang="en-US" dirty="0" smtClean="0"/>
              <a:t>National plan </a:t>
            </a:r>
            <a:r>
              <a:rPr lang="en-US" altLang="en-US" dirty="0"/>
              <a:t>for all stakeholders</a:t>
            </a:r>
          </a:p>
          <a:p>
            <a:pPr eaLnBrk="1" hangingPunct="1">
              <a:lnSpc>
                <a:spcPct val="90000"/>
              </a:lnSpc>
              <a:defRPr/>
            </a:pPr>
            <a:endParaRPr lang="en-US" altLang="en-US" sz="2400" dirty="0" smtClean="0"/>
          </a:p>
        </p:txBody>
      </p:sp>
    </p:spTree>
    <p:extLst>
      <p:ext uri="{BB962C8B-B14F-4D97-AF65-F5344CB8AC3E}">
        <p14:creationId xmlns:p14="http://schemas.microsoft.com/office/powerpoint/2010/main" val="115367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22442"/>
            <a:ext cx="8229600" cy="1025787"/>
          </a:xfrm>
        </p:spPr>
        <p:txBody>
          <a:bodyPr>
            <a:normAutofit/>
          </a:bodyPr>
          <a:lstStyle/>
          <a:p>
            <a:r>
              <a:rPr lang="en-US" altLang="en-US" dirty="0" smtClean="0"/>
              <a:t>Goals/Indicators, Strategies, Actions</a:t>
            </a:r>
          </a:p>
        </p:txBody>
      </p:sp>
      <p:sp>
        <p:nvSpPr>
          <p:cNvPr id="92163" name="Content Placeholder 3"/>
          <p:cNvSpPr>
            <a:spLocks noGrp="1"/>
          </p:cNvSpPr>
          <p:nvPr>
            <p:ph sz="half" idx="2"/>
          </p:nvPr>
        </p:nvSpPr>
        <p:spPr>
          <a:xfrm>
            <a:off x="4789714" y="1600200"/>
            <a:ext cx="3897086" cy="4525963"/>
          </a:xfrm>
        </p:spPr>
        <p:txBody>
          <a:bodyPr/>
          <a:lstStyle/>
          <a:p>
            <a:pPr marL="0" indent="0">
              <a:spcBef>
                <a:spcPts val="0"/>
              </a:spcBef>
              <a:spcAft>
                <a:spcPts val="1200"/>
              </a:spcAft>
              <a:buFont typeface="Wingdings" panose="05000000000000000000" pitchFamily="2" charset="2"/>
              <a:buNone/>
            </a:pPr>
            <a:r>
              <a:rPr lang="en-US" altLang="en-US" sz="2400" b="1" dirty="0" smtClean="0"/>
              <a:t>4 Goals</a:t>
            </a:r>
            <a:r>
              <a:rPr lang="en-US" altLang="en-US" sz="2400" dirty="0" smtClean="0"/>
              <a:t>: </a:t>
            </a:r>
            <a:r>
              <a:rPr lang="en-US" altLang="en-US" sz="2200" dirty="0" smtClean="0"/>
              <a:t>The ultimate achievement toward which effort is directed</a:t>
            </a:r>
          </a:p>
          <a:p>
            <a:pPr marL="0" indent="0">
              <a:spcBef>
                <a:spcPts val="0"/>
              </a:spcBef>
              <a:spcAft>
                <a:spcPts val="1200"/>
              </a:spcAft>
              <a:buFont typeface="Wingdings" panose="05000000000000000000" pitchFamily="2" charset="2"/>
              <a:buNone/>
            </a:pPr>
            <a:r>
              <a:rPr lang="en-US" altLang="en-US" sz="2400" b="1" dirty="0" smtClean="0"/>
              <a:t>17 Indicators</a:t>
            </a:r>
            <a:r>
              <a:rPr lang="en-US" altLang="en-US" sz="2400" dirty="0" smtClean="0"/>
              <a:t>: </a:t>
            </a:r>
            <a:r>
              <a:rPr lang="en-US" altLang="en-US" sz="2200" dirty="0" smtClean="0"/>
              <a:t>measure achievement</a:t>
            </a:r>
          </a:p>
          <a:p>
            <a:pPr marL="0" indent="0">
              <a:spcBef>
                <a:spcPts val="0"/>
              </a:spcBef>
              <a:spcAft>
                <a:spcPts val="1200"/>
              </a:spcAft>
              <a:buFont typeface="Wingdings" panose="05000000000000000000" pitchFamily="2" charset="2"/>
              <a:buNone/>
            </a:pPr>
            <a:r>
              <a:rPr lang="en-US" altLang="en-US" sz="2400" b="1" dirty="0" smtClean="0"/>
              <a:t>24 Strategies</a:t>
            </a:r>
            <a:r>
              <a:rPr lang="en-US" altLang="en-US" sz="2400" dirty="0" smtClean="0"/>
              <a:t>: </a:t>
            </a:r>
            <a:r>
              <a:rPr lang="en-US" altLang="en-US" sz="2200" dirty="0" smtClean="0"/>
              <a:t>A method for obtaining a goal</a:t>
            </a:r>
          </a:p>
          <a:p>
            <a:pPr marL="0" indent="0">
              <a:spcBef>
                <a:spcPts val="0"/>
              </a:spcBef>
              <a:spcAft>
                <a:spcPts val="1200"/>
              </a:spcAft>
              <a:buFont typeface="Wingdings" panose="05000000000000000000" pitchFamily="2" charset="2"/>
              <a:buNone/>
            </a:pPr>
            <a:r>
              <a:rPr lang="en-US" altLang="en-US" sz="2400" b="1" dirty="0" smtClean="0"/>
              <a:t>91 Recommended Actions</a:t>
            </a:r>
            <a:r>
              <a:rPr lang="en-US" altLang="en-US" sz="2400" dirty="0" smtClean="0"/>
              <a:t>: A deed, something done</a:t>
            </a:r>
          </a:p>
        </p:txBody>
      </p:sp>
      <p:sp>
        <p:nvSpPr>
          <p:cNvPr id="2" name="Content Placeholder 1"/>
          <p:cNvSpPr>
            <a:spLocks noGrp="1"/>
          </p:cNvSpPr>
          <p:nvPr>
            <p:ph sz="half" idx="1"/>
          </p:nvPr>
        </p:nvSpPr>
        <p:spPr/>
        <p:txBody>
          <a:bodyPr/>
          <a:lstStyle/>
          <a:p>
            <a:endParaRPr lang="en-US"/>
          </a:p>
        </p:txBody>
      </p:sp>
      <p:graphicFrame>
        <p:nvGraphicFramePr>
          <p:cNvPr id="9" name="Content Placeholder 8"/>
          <p:cNvGraphicFramePr>
            <a:graphicFrameLocks/>
          </p:cNvGraphicFramePr>
          <p:nvPr>
            <p:extLst>
              <p:ext uri="{D42A27DB-BD31-4B8C-83A1-F6EECF244321}">
                <p14:modId xmlns:p14="http://schemas.microsoft.com/office/powerpoint/2010/main" val="3518352960"/>
              </p:ext>
            </p:extLst>
          </p:nvPr>
        </p:nvGraphicFramePr>
        <p:xfrm>
          <a:off x="457200" y="1600201"/>
          <a:ext cx="4038600" cy="439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222442"/>
            <a:ext cx="8229600" cy="1011272"/>
          </a:xfrm>
        </p:spPr>
        <p:txBody>
          <a:bodyPr/>
          <a:lstStyle/>
          <a:p>
            <a:r>
              <a:rPr lang="en-US" altLang="en-US" sz="2400" dirty="0" smtClean="0"/>
              <a:t>Eleven Priority Populations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6027917"/>
              </p:ext>
            </p:extLst>
          </p:nvPr>
        </p:nvGraphicFramePr>
        <p:xfrm>
          <a:off x="298704" y="1463040"/>
          <a:ext cx="8540496" cy="521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45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222442"/>
            <a:ext cx="8229600" cy="1025787"/>
          </a:xfrm>
        </p:spPr>
        <p:txBody>
          <a:bodyPr/>
          <a:lstStyle/>
          <a:p>
            <a:r>
              <a:rPr lang="en-US" altLang="en-US" sz="3200" dirty="0" smtClean="0"/>
              <a:t> National Goals</a:t>
            </a:r>
          </a:p>
        </p:txBody>
      </p:sp>
      <p:pic>
        <p:nvPicPr>
          <p:cNvPr id="4" name="Picture 3" descr="NVHAP-Goal4-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685919"/>
            <a:ext cx="2340529" cy="614312"/>
          </a:xfrm>
          <a:prstGeom prst="rect">
            <a:avLst/>
          </a:prstGeom>
        </p:spPr>
      </p:pic>
      <p:pic>
        <p:nvPicPr>
          <p:cNvPr id="5" name="Picture 4" descr="NVHAP-Goal3-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781835"/>
            <a:ext cx="2340529" cy="614312"/>
          </a:xfrm>
          <a:prstGeom prst="rect">
            <a:avLst/>
          </a:prstGeom>
        </p:spPr>
      </p:pic>
      <p:pic>
        <p:nvPicPr>
          <p:cNvPr id="6" name="Picture 5" descr="NVHAP-Goal2-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860030"/>
            <a:ext cx="2340529" cy="614312"/>
          </a:xfrm>
          <a:prstGeom prst="rect">
            <a:avLst/>
          </a:prstGeom>
        </p:spPr>
      </p:pic>
      <p:pic>
        <p:nvPicPr>
          <p:cNvPr id="7" name="Picture 6" descr="NVHAP-Goal1-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908886"/>
            <a:ext cx="2340529" cy="614312"/>
          </a:xfrm>
          <a:prstGeom prst="rect">
            <a:avLst/>
          </a:prstGeom>
        </p:spPr>
      </p:pic>
      <p:sp>
        <p:nvSpPr>
          <p:cNvPr id="2" name="TextBox 1"/>
          <p:cNvSpPr txBox="1"/>
          <p:nvPr/>
        </p:nvSpPr>
        <p:spPr>
          <a:xfrm>
            <a:off x="2830409" y="1982517"/>
            <a:ext cx="5486400" cy="467051"/>
          </a:xfrm>
          <a:prstGeom prst="rect">
            <a:avLst/>
          </a:prstGeom>
          <a:noFill/>
        </p:spPr>
        <p:txBody>
          <a:bodyPr wrap="square" rtlCol="0">
            <a:spAutoFit/>
          </a:bodyPr>
          <a:lstStyle/>
          <a:p>
            <a:pPr lvl="0">
              <a:lnSpc>
                <a:spcPct val="110000"/>
              </a:lnSpc>
              <a:spcBef>
                <a:spcPct val="0"/>
              </a:spcBef>
              <a:spcAft>
                <a:spcPts val="1800"/>
              </a:spcAft>
              <a:defRPr/>
            </a:pPr>
            <a:r>
              <a:rPr lang="en-US" sz="2400" dirty="0">
                <a:solidFill>
                  <a:srgbClr val="192757"/>
                </a:solidFill>
                <a:latin typeface="Gotham "/>
              </a:rPr>
              <a:t>Prevent New Viral Hepatitis Infections</a:t>
            </a:r>
          </a:p>
        </p:txBody>
      </p:sp>
      <p:sp>
        <p:nvSpPr>
          <p:cNvPr id="10" name="TextBox 9"/>
          <p:cNvSpPr txBox="1"/>
          <p:nvPr/>
        </p:nvSpPr>
        <p:spPr>
          <a:xfrm>
            <a:off x="2830409" y="2714755"/>
            <a:ext cx="5679440" cy="904863"/>
          </a:xfrm>
          <a:prstGeom prst="rect">
            <a:avLst/>
          </a:prstGeom>
          <a:noFill/>
        </p:spPr>
        <p:txBody>
          <a:bodyPr wrap="square" rtlCol="0">
            <a:spAutoFit/>
          </a:bodyPr>
          <a:lstStyle/>
          <a:p>
            <a:pPr lvl="0">
              <a:lnSpc>
                <a:spcPct val="110000"/>
              </a:lnSpc>
              <a:spcBef>
                <a:spcPct val="0"/>
              </a:spcBef>
              <a:spcAft>
                <a:spcPts val="1800"/>
              </a:spcAft>
              <a:defRPr/>
            </a:pPr>
            <a:r>
              <a:rPr lang="en-US" sz="2400" dirty="0">
                <a:solidFill>
                  <a:srgbClr val="192757"/>
                </a:solidFill>
                <a:latin typeface="Gotham "/>
              </a:rPr>
              <a:t>Reduce Deaths and Improve the Health of People Living with Viral Hepatitis</a:t>
            </a:r>
          </a:p>
        </p:txBody>
      </p:sp>
      <p:sp>
        <p:nvSpPr>
          <p:cNvPr id="11" name="TextBox 10"/>
          <p:cNvSpPr txBox="1"/>
          <p:nvPr/>
        </p:nvSpPr>
        <p:spPr>
          <a:xfrm>
            <a:off x="2830409" y="3839692"/>
            <a:ext cx="5679440" cy="498598"/>
          </a:xfrm>
          <a:prstGeom prst="rect">
            <a:avLst/>
          </a:prstGeom>
          <a:noFill/>
        </p:spPr>
        <p:txBody>
          <a:bodyPr wrap="square" rtlCol="0">
            <a:spAutoFit/>
          </a:bodyPr>
          <a:lstStyle/>
          <a:p>
            <a:pPr lvl="0">
              <a:lnSpc>
                <a:spcPct val="110000"/>
              </a:lnSpc>
              <a:spcBef>
                <a:spcPct val="0"/>
              </a:spcBef>
              <a:spcAft>
                <a:spcPts val="1800"/>
              </a:spcAft>
              <a:defRPr/>
            </a:pPr>
            <a:r>
              <a:rPr lang="en-US" sz="2400" dirty="0">
                <a:solidFill>
                  <a:srgbClr val="192757"/>
                </a:solidFill>
                <a:latin typeface="Gotham "/>
              </a:rPr>
              <a:t>Reduce Viral Hepatitis Health Disparities</a:t>
            </a:r>
          </a:p>
        </p:txBody>
      </p:sp>
      <p:sp>
        <p:nvSpPr>
          <p:cNvPr id="12" name="TextBox 11"/>
          <p:cNvSpPr txBox="1"/>
          <p:nvPr/>
        </p:nvSpPr>
        <p:spPr>
          <a:xfrm>
            <a:off x="2830409" y="4540644"/>
            <a:ext cx="5679440" cy="904863"/>
          </a:xfrm>
          <a:prstGeom prst="rect">
            <a:avLst/>
          </a:prstGeom>
          <a:noFill/>
        </p:spPr>
        <p:txBody>
          <a:bodyPr wrap="square" rtlCol="0">
            <a:spAutoFit/>
          </a:bodyPr>
          <a:lstStyle/>
          <a:p>
            <a:pPr lvl="0">
              <a:lnSpc>
                <a:spcPct val="110000"/>
              </a:lnSpc>
              <a:spcBef>
                <a:spcPct val="0"/>
              </a:spcBef>
              <a:spcAft>
                <a:spcPts val="1800"/>
              </a:spcAft>
              <a:defRPr/>
            </a:pPr>
            <a:r>
              <a:rPr lang="en-US" sz="2400" dirty="0">
                <a:solidFill>
                  <a:srgbClr val="192757"/>
                </a:solidFill>
                <a:latin typeface="Gotham "/>
              </a:rPr>
              <a:t>Coordinate, Monitor, and Report on               Implementation of Viral Hepatitis Actions</a:t>
            </a:r>
          </a:p>
        </p:txBody>
      </p:sp>
    </p:spTree>
    <p:extLst>
      <p:ext uri="{BB962C8B-B14F-4D97-AF65-F5344CB8AC3E}">
        <p14:creationId xmlns:p14="http://schemas.microsoft.com/office/powerpoint/2010/main" val="167922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a:xfrm>
            <a:off x="457200" y="222442"/>
            <a:ext cx="8229600" cy="982244"/>
          </a:xfrm>
        </p:spPr>
        <p:txBody>
          <a:bodyPr>
            <a:normAutofit/>
          </a:bodyPr>
          <a:lstStyle/>
          <a:p>
            <a:r>
              <a:rPr lang="en-US" altLang="en-US" dirty="0" smtClean="0"/>
              <a:t>Prevent New Viral Hepatitis Infections:  </a:t>
            </a:r>
            <a:r>
              <a:rPr lang="en-US" altLang="en-US" i="1" dirty="0" smtClean="0">
                <a:solidFill>
                  <a:srgbClr val="005CA8"/>
                </a:solidFill>
              </a:rPr>
              <a:t>Strategies</a:t>
            </a:r>
          </a:p>
        </p:txBody>
      </p:sp>
      <p:sp>
        <p:nvSpPr>
          <p:cNvPr id="86019" name="Content Placeholder 4"/>
          <p:cNvSpPr>
            <a:spLocks noGrp="1"/>
          </p:cNvSpPr>
          <p:nvPr>
            <p:ph idx="1"/>
          </p:nvPr>
        </p:nvSpPr>
        <p:spPr>
          <a:xfrm>
            <a:off x="609600" y="1709057"/>
            <a:ext cx="8077200" cy="4343400"/>
          </a:xfrm>
        </p:spPr>
        <p:txBody>
          <a:bodyPr>
            <a:normAutofit/>
          </a:bodyPr>
          <a:lstStyle/>
          <a:p>
            <a:pPr marL="228600" indent="-228600">
              <a:spcAft>
                <a:spcPts val="600"/>
              </a:spcAft>
              <a:buFont typeface="+mj-lt"/>
              <a:buAutoNum type="arabicPeriod"/>
              <a:defRPr/>
            </a:pPr>
            <a:r>
              <a:rPr lang="en-US" dirty="0" smtClean="0"/>
              <a:t> Increase community </a:t>
            </a:r>
            <a:r>
              <a:rPr lang="en-US" u="sng" dirty="0" smtClean="0"/>
              <a:t>awareness</a:t>
            </a:r>
            <a:r>
              <a:rPr lang="en-US" dirty="0" smtClean="0"/>
              <a:t> of viral hepatitis and </a:t>
            </a:r>
            <a:r>
              <a:rPr lang="en-US" u="sng" dirty="0" smtClean="0"/>
              <a:t>decrease stigma and discrimination</a:t>
            </a:r>
          </a:p>
          <a:p>
            <a:pPr marL="228600" indent="-228600">
              <a:spcAft>
                <a:spcPts val="600"/>
              </a:spcAft>
              <a:buFont typeface="+mj-lt"/>
              <a:buAutoNum type="arabicPeriod"/>
              <a:defRPr/>
            </a:pPr>
            <a:r>
              <a:rPr lang="en-US" dirty="0" smtClean="0"/>
              <a:t> </a:t>
            </a:r>
            <a:r>
              <a:rPr lang="en-US" u="sng" dirty="0" smtClean="0"/>
              <a:t>Build capacity</a:t>
            </a:r>
            <a:r>
              <a:rPr lang="en-US" dirty="0" smtClean="0"/>
              <a:t> and support </a:t>
            </a:r>
            <a:r>
              <a:rPr lang="en-US" u="sng" dirty="0" smtClean="0"/>
              <a:t>innovation</a:t>
            </a:r>
            <a:r>
              <a:rPr lang="en-US" dirty="0" smtClean="0"/>
              <a:t> by the health care workforce to prevent viral hepatitis</a:t>
            </a:r>
          </a:p>
          <a:p>
            <a:pPr marL="228600" indent="-228600">
              <a:spcAft>
                <a:spcPts val="600"/>
              </a:spcAft>
              <a:buFont typeface="+mj-lt"/>
              <a:buAutoNum type="arabicPeriod"/>
              <a:defRPr/>
            </a:pPr>
            <a:r>
              <a:rPr lang="en-US" dirty="0" smtClean="0"/>
              <a:t> Address </a:t>
            </a:r>
            <a:r>
              <a:rPr lang="en-US" u="sng" dirty="0" smtClean="0"/>
              <a:t>critical data gaps</a:t>
            </a:r>
            <a:r>
              <a:rPr lang="en-US" dirty="0" smtClean="0"/>
              <a:t> and improve viral hepatitis surveillance</a:t>
            </a:r>
          </a:p>
          <a:p>
            <a:pPr marL="228600" indent="-228600">
              <a:spcAft>
                <a:spcPts val="600"/>
              </a:spcAft>
              <a:buFont typeface="+mj-lt"/>
              <a:buAutoNum type="arabicPeriod"/>
              <a:defRPr/>
            </a:pPr>
            <a:r>
              <a:rPr lang="en-US" dirty="0"/>
              <a:t> </a:t>
            </a:r>
            <a:r>
              <a:rPr lang="en-US" dirty="0" smtClean="0"/>
              <a:t>Achieve </a:t>
            </a:r>
            <a:r>
              <a:rPr lang="en-US" u="sng" dirty="0" smtClean="0"/>
              <a:t>universal hepatitis A and hepatitis B vaccination</a:t>
            </a:r>
            <a:r>
              <a:rPr lang="en-US" dirty="0" smtClean="0"/>
              <a:t> for children and vulnerable adults</a:t>
            </a:r>
          </a:p>
        </p:txBody>
      </p:sp>
      <p:pic>
        <p:nvPicPr>
          <p:cNvPr id="8" name="Picture 7" descr="NVHAP-Goal1-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64" y="164118"/>
            <a:ext cx="1094113" cy="287169"/>
          </a:xfrm>
          <a:prstGeom prst="rect">
            <a:avLst/>
          </a:prstGeom>
        </p:spPr>
      </p:pic>
    </p:spTree>
    <p:extLst>
      <p:ext uri="{BB962C8B-B14F-4D97-AF65-F5344CB8AC3E}">
        <p14:creationId xmlns:p14="http://schemas.microsoft.com/office/powerpoint/2010/main" val="350843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22442"/>
            <a:ext cx="8229600" cy="1011272"/>
          </a:xfrm>
        </p:spPr>
        <p:txBody>
          <a:bodyPr/>
          <a:lstStyle/>
          <a:p>
            <a:r>
              <a:rPr lang="en-US" altLang="en-US" dirty="0"/>
              <a:t>Goal 1</a:t>
            </a:r>
            <a:r>
              <a:rPr lang="en-US" altLang="en-US" dirty="0" smtClean="0"/>
              <a:t>: </a:t>
            </a:r>
            <a:r>
              <a:rPr lang="en-US" altLang="en-US" i="1" dirty="0" smtClean="0">
                <a:solidFill>
                  <a:srgbClr val="005CA8"/>
                </a:solidFill>
              </a:rPr>
              <a:t>Strategies, cont’d.</a:t>
            </a:r>
            <a:endParaRPr lang="en-US" altLang="en-US" dirty="0" smtClean="0"/>
          </a:p>
        </p:txBody>
      </p:sp>
      <p:sp>
        <p:nvSpPr>
          <p:cNvPr id="3" name="Content Placeholder 2"/>
          <p:cNvSpPr>
            <a:spLocks noGrp="1"/>
          </p:cNvSpPr>
          <p:nvPr>
            <p:ph idx="1"/>
          </p:nvPr>
        </p:nvSpPr>
        <p:spPr>
          <a:xfrm>
            <a:off x="811213" y="1727200"/>
            <a:ext cx="7570787" cy="4064000"/>
          </a:xfrm>
        </p:spPr>
        <p:txBody>
          <a:bodyPr>
            <a:noAutofit/>
          </a:bodyPr>
          <a:lstStyle/>
          <a:p>
            <a:pPr marL="274320" indent="-457200">
              <a:spcAft>
                <a:spcPts val="600"/>
              </a:spcAft>
              <a:buFont typeface="Wingdings" panose="05000000000000000000" pitchFamily="2" charset="2"/>
              <a:buNone/>
              <a:defRPr/>
            </a:pPr>
            <a:r>
              <a:rPr lang="en-US" sz="2000" dirty="0" smtClean="0"/>
              <a:t>5. </a:t>
            </a:r>
            <a:r>
              <a:rPr lang="en-US" sz="2000" u="sng" dirty="0" smtClean="0"/>
              <a:t>Eliminate </a:t>
            </a:r>
            <a:r>
              <a:rPr lang="en-US" sz="2000" u="sng" dirty="0"/>
              <a:t>mother-to-child transmission</a:t>
            </a:r>
            <a:r>
              <a:rPr lang="en-US" sz="2000" dirty="0"/>
              <a:t> of hepatitis B and hepatitis </a:t>
            </a:r>
            <a:r>
              <a:rPr lang="en-US" sz="2000" dirty="0" smtClean="0"/>
              <a:t>C</a:t>
            </a:r>
          </a:p>
          <a:p>
            <a:pPr marL="274320" indent="-457200">
              <a:spcAft>
                <a:spcPts val="600"/>
              </a:spcAft>
              <a:buFont typeface="Wingdings" panose="05000000000000000000" pitchFamily="2" charset="2"/>
              <a:buNone/>
              <a:defRPr/>
            </a:pPr>
            <a:r>
              <a:rPr lang="en-US" sz="2000" dirty="0" smtClean="0"/>
              <a:t>6. Ensure that </a:t>
            </a:r>
            <a:r>
              <a:rPr lang="en-US" sz="2000" u="sng" dirty="0" smtClean="0"/>
              <a:t>people who inject drugs</a:t>
            </a:r>
            <a:r>
              <a:rPr lang="en-US" sz="2000" dirty="0" smtClean="0"/>
              <a:t> have access to viral hepatitis prevention services</a:t>
            </a:r>
          </a:p>
          <a:p>
            <a:pPr marL="274320" indent="-457200">
              <a:spcAft>
                <a:spcPts val="600"/>
              </a:spcAft>
              <a:buFont typeface="Wingdings" panose="05000000000000000000" pitchFamily="2" charset="2"/>
              <a:buNone/>
              <a:defRPr/>
            </a:pPr>
            <a:r>
              <a:rPr lang="en-US" sz="2000" dirty="0" smtClean="0"/>
              <a:t>7. Reduce </a:t>
            </a:r>
            <a:r>
              <a:rPr lang="en-US" sz="2000" dirty="0"/>
              <a:t>the transmission of viral hepatitis in </a:t>
            </a:r>
            <a:r>
              <a:rPr lang="en-US" sz="2000" u="sng" dirty="0"/>
              <a:t>health care settings</a:t>
            </a:r>
            <a:r>
              <a:rPr lang="en-US" sz="2000" dirty="0"/>
              <a:t> among patients and health care </a:t>
            </a:r>
            <a:r>
              <a:rPr lang="en-US" sz="2000" dirty="0" smtClean="0"/>
              <a:t>workers</a:t>
            </a:r>
          </a:p>
          <a:p>
            <a:pPr marL="365760" indent="-457200">
              <a:spcAft>
                <a:spcPts val="600"/>
              </a:spcAft>
              <a:buFont typeface="Wingdings" panose="05000000000000000000" pitchFamily="2" charset="2"/>
              <a:buNone/>
              <a:defRPr/>
            </a:pPr>
            <a:r>
              <a:rPr lang="en-US" sz="2000" dirty="0" smtClean="0"/>
              <a:t>8. Conduct </a:t>
            </a:r>
            <a:r>
              <a:rPr lang="en-US" sz="2000" u="sng" dirty="0"/>
              <a:t>research</a:t>
            </a:r>
            <a:r>
              <a:rPr lang="en-US" sz="2000" dirty="0"/>
              <a:t> leading to new or improved viral hepatitis vaccines, diagnostic tests, and treatments, and the optimal use of existing tools to prevent, detect, and treat viral hepatitis</a:t>
            </a:r>
          </a:p>
          <a:p>
            <a:pPr>
              <a:spcAft>
                <a:spcPts val="600"/>
              </a:spcAft>
              <a:defRPr/>
            </a:pPr>
            <a:endParaRPr lang="en-US" sz="2000" dirty="0"/>
          </a:p>
        </p:txBody>
      </p:sp>
      <p:pic>
        <p:nvPicPr>
          <p:cNvPr id="5" name="Picture 4" descr="NVHAP-Goal1-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943" y="222442"/>
            <a:ext cx="1094113" cy="287169"/>
          </a:xfrm>
          <a:prstGeom prst="rect">
            <a:avLst/>
          </a:prstGeom>
        </p:spPr>
      </p:pic>
    </p:spTree>
    <p:extLst>
      <p:ext uri="{BB962C8B-B14F-4D97-AF65-F5344CB8AC3E}">
        <p14:creationId xmlns:p14="http://schemas.microsoft.com/office/powerpoint/2010/main" val="293801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Strategy 1.4: Achieve Universal Hepatitis B Vaccination for Children and Vulnerable Adults</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743" y="1584517"/>
            <a:ext cx="4590058" cy="433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9550" y="2218597"/>
            <a:ext cx="3927757"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 collaborative programs to promote vaccination among priority populations</a:t>
            </a:r>
          </a:p>
          <a:p>
            <a:pPr marL="285750" indent="-285750">
              <a:buFont typeface="Arial" panose="020B0604020202020204" pitchFamily="34" charset="0"/>
              <a:buChar char="•"/>
            </a:pPr>
            <a:r>
              <a:rPr lang="en-US" sz="2000" dirty="0" smtClean="0"/>
              <a:t>Assess vaccination status and risk and offer vaccination to all seeking protection from HBV</a:t>
            </a:r>
          </a:p>
          <a:p>
            <a:pPr marL="285750" indent="-285750">
              <a:buFont typeface="Arial" panose="020B0604020202020204" pitchFamily="34" charset="0"/>
              <a:buChar char="•"/>
            </a:pPr>
            <a:r>
              <a:rPr lang="en-US" sz="2000" dirty="0" smtClean="0"/>
              <a:t>Encourage individuals to use the National Vaccine Finder and get vaccinated</a:t>
            </a:r>
            <a:endParaRPr lang="en-US" sz="2000" dirty="0"/>
          </a:p>
        </p:txBody>
      </p:sp>
    </p:spTree>
    <p:extLst>
      <p:ext uri="{BB962C8B-B14F-4D97-AF65-F5344CB8AC3E}">
        <p14:creationId xmlns:p14="http://schemas.microsoft.com/office/powerpoint/2010/main" val="570309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mtClean="0"/>
              <a:t>Collective Efforts</a:t>
            </a:r>
          </a:p>
        </p:txBody>
      </p:sp>
      <p:pic>
        <p:nvPicPr>
          <p:cNvPr id="107523" name="Picture 2"/>
          <p:cNvPicPr>
            <a:picLocks noChangeAspect="1" noChangeArrowheads="1"/>
          </p:cNvPicPr>
          <p:nvPr/>
        </p:nvPicPr>
        <p:blipFill>
          <a:blip r:embed="rId3">
            <a:extLst>
              <a:ext uri="{28A0092B-C50C-407E-A947-70E740481C1C}">
                <a14:useLocalDpi xmlns:a14="http://schemas.microsoft.com/office/drawing/2010/main" val="0"/>
              </a:ext>
            </a:extLst>
          </a:blip>
          <a:srcRect l="31911" t="23088" r="41531" b="29004"/>
          <a:stretch>
            <a:fillRect/>
          </a:stretch>
        </p:blipFill>
        <p:spPr bwMode="auto">
          <a:xfrm>
            <a:off x="457200" y="1828800"/>
            <a:ext cx="375443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52" name="TextBox 1"/>
          <p:cNvSpPr txBox="1">
            <a:spLocks noChangeArrowheads="1"/>
          </p:cNvSpPr>
          <p:nvPr/>
        </p:nvSpPr>
        <p:spPr bwMode="auto">
          <a:xfrm>
            <a:off x="4211638" y="2210306"/>
            <a:ext cx="44751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spcAft>
                <a:spcPct val="20000"/>
              </a:spcAft>
              <a:buClr>
                <a:schemeClr val="tx1"/>
              </a:buClr>
              <a:buFont typeface="Wingdings" pitchFamily="2" charset="2"/>
              <a:buChar char="Ü"/>
              <a:defRPr sz="2800">
                <a:solidFill>
                  <a:schemeClr val="tx1"/>
                </a:solidFill>
                <a:latin typeface="Tahoma" pitchFamily="34" charset="0"/>
              </a:defRPr>
            </a:lvl1pPr>
            <a:lvl2pPr marL="742950" indent="-285750">
              <a:spcBef>
                <a:spcPct val="20000"/>
              </a:spcBef>
              <a:spcAft>
                <a:spcPct val="20000"/>
              </a:spcAft>
              <a:buClr>
                <a:srgbClr val="000099"/>
              </a:buClr>
              <a:buFont typeface="Wingdings" pitchFamily="2" charset="2"/>
              <a:buChar char="§"/>
              <a:defRPr sz="2400">
                <a:solidFill>
                  <a:schemeClr val="tx1"/>
                </a:solidFill>
                <a:latin typeface="Tahoma" pitchFamily="34" charset="0"/>
              </a:defRPr>
            </a:lvl2pPr>
            <a:lvl3pPr marL="1143000" indent="-228600">
              <a:spcBef>
                <a:spcPct val="20000"/>
              </a:spcBef>
              <a:spcAft>
                <a:spcPct val="20000"/>
              </a:spcAft>
              <a:buClr>
                <a:srgbClr val="000099"/>
              </a:buClr>
              <a:buFont typeface="Arial" pitchFamily="34" charset="0"/>
              <a:buChar char="−"/>
              <a:defRPr sz="2400">
                <a:solidFill>
                  <a:schemeClr val="tx1"/>
                </a:solidFill>
                <a:latin typeface="Tahoma" pitchFamily="34" charset="0"/>
              </a:defRPr>
            </a:lvl3pPr>
            <a:lvl4pPr marL="1600200" indent="-228600">
              <a:spcBef>
                <a:spcPct val="20000"/>
              </a:spcBef>
              <a:spcAft>
                <a:spcPct val="20000"/>
              </a:spcAft>
              <a:buChar char="–"/>
              <a:defRPr sz="2400">
                <a:solidFill>
                  <a:schemeClr val="tx1"/>
                </a:solidFill>
                <a:latin typeface="Tahoma" pitchFamily="34" charset="0"/>
              </a:defRPr>
            </a:lvl4pPr>
            <a:lvl5pPr marL="2057400" indent="-228600">
              <a:spcBef>
                <a:spcPct val="20000"/>
              </a:spcBef>
              <a:spcAft>
                <a:spcPct val="20000"/>
              </a:spcAft>
              <a:buChar char="»"/>
              <a:defRPr sz="2400">
                <a:solidFill>
                  <a:schemeClr val="tx1"/>
                </a:solidFill>
                <a:latin typeface="Tahoma" pitchFamily="34" charset="0"/>
              </a:defRPr>
            </a:lvl5pPr>
            <a:lvl6pPr marL="2514600" indent="-228600" eaLnBrk="0" fontAlgn="base" hangingPunct="0">
              <a:spcBef>
                <a:spcPct val="20000"/>
              </a:spcBef>
              <a:spcAft>
                <a:spcPct val="20000"/>
              </a:spcAft>
              <a:buChar char="»"/>
              <a:defRPr sz="2400">
                <a:solidFill>
                  <a:schemeClr val="tx1"/>
                </a:solidFill>
                <a:latin typeface="Tahoma" pitchFamily="34" charset="0"/>
              </a:defRPr>
            </a:lvl6pPr>
            <a:lvl7pPr marL="2971800" indent="-228600" eaLnBrk="0" fontAlgn="base" hangingPunct="0">
              <a:spcBef>
                <a:spcPct val="20000"/>
              </a:spcBef>
              <a:spcAft>
                <a:spcPct val="20000"/>
              </a:spcAft>
              <a:buChar char="»"/>
              <a:defRPr sz="2400">
                <a:solidFill>
                  <a:schemeClr val="tx1"/>
                </a:solidFill>
                <a:latin typeface="Tahoma" pitchFamily="34" charset="0"/>
              </a:defRPr>
            </a:lvl7pPr>
            <a:lvl8pPr marL="3429000" indent="-228600" eaLnBrk="0" fontAlgn="base" hangingPunct="0">
              <a:spcBef>
                <a:spcPct val="20000"/>
              </a:spcBef>
              <a:spcAft>
                <a:spcPct val="20000"/>
              </a:spcAft>
              <a:buChar char="»"/>
              <a:defRPr sz="2400">
                <a:solidFill>
                  <a:schemeClr val="tx1"/>
                </a:solidFill>
                <a:latin typeface="Tahoma" pitchFamily="34" charset="0"/>
              </a:defRPr>
            </a:lvl8pPr>
            <a:lvl9pPr marL="3886200" indent="-228600" eaLnBrk="0" fontAlgn="base" hangingPunct="0">
              <a:spcBef>
                <a:spcPct val="20000"/>
              </a:spcBef>
              <a:spcAft>
                <a:spcPct val="20000"/>
              </a:spcAft>
              <a:buChar char="»"/>
              <a:defRPr sz="2400">
                <a:solidFill>
                  <a:schemeClr val="tx1"/>
                </a:solidFill>
                <a:latin typeface="Tahoma" pitchFamily="34" charset="0"/>
              </a:defRPr>
            </a:lvl9pPr>
          </a:lstStyle>
          <a:p>
            <a:pPr algn="ctr">
              <a:spcBef>
                <a:spcPct val="0"/>
              </a:spcBef>
              <a:spcAft>
                <a:spcPct val="0"/>
              </a:spcAft>
              <a:buClrTx/>
              <a:buFontTx/>
              <a:buNone/>
              <a:defRPr/>
            </a:pPr>
            <a:r>
              <a:rPr lang="en-US" altLang="en-US" sz="3200" b="1" dirty="0" smtClean="0">
                <a:solidFill>
                  <a:srgbClr val="002060"/>
                </a:solidFill>
                <a:latin typeface="Arial" pitchFamily="34" charset="0"/>
              </a:rPr>
              <a:t>We can only achieve our vision if we all do our part and work effectively and strategically with each other. </a:t>
            </a:r>
          </a:p>
        </p:txBody>
      </p:sp>
    </p:spTree>
    <p:extLst>
      <p:ext uri="{BB962C8B-B14F-4D97-AF65-F5344CB8AC3E}">
        <p14:creationId xmlns:p14="http://schemas.microsoft.com/office/powerpoint/2010/main" val="156225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VHAP-PPT-Template-Element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4194629" y="1561305"/>
            <a:ext cx="4601028" cy="2369880"/>
          </a:xfrm>
          <a:prstGeom prst="rect">
            <a:avLst/>
          </a:prstGeom>
          <a:noFill/>
        </p:spPr>
        <p:txBody>
          <a:bodyPr wrap="square" rtlCol="0">
            <a:spAutoFit/>
          </a:bodyPr>
          <a:lstStyle/>
          <a:p>
            <a:pPr algn="ctr"/>
            <a:r>
              <a:rPr lang="en-US" sz="2800" dirty="0" smtClean="0">
                <a:solidFill>
                  <a:srgbClr val="192757"/>
                </a:solidFill>
                <a:latin typeface="Gotham "/>
                <a:cs typeface="Gotham "/>
              </a:rPr>
              <a:t>For more information,  resources, and updates, please visit:</a:t>
            </a:r>
          </a:p>
          <a:p>
            <a:endParaRPr lang="en-US" sz="3200" dirty="0" smtClean="0">
              <a:solidFill>
                <a:srgbClr val="192757"/>
              </a:solidFill>
              <a:latin typeface="Gotham "/>
              <a:cs typeface="Gotham "/>
            </a:endParaRPr>
          </a:p>
          <a:p>
            <a:r>
              <a:rPr lang="en-US" sz="3200" b="1" dirty="0" smtClean="0">
                <a:solidFill>
                  <a:srgbClr val="192757"/>
                </a:solidFill>
                <a:latin typeface="Gotham "/>
                <a:cs typeface="Gotham "/>
              </a:rPr>
              <a:t>www.hhs.gov/hepatitis</a:t>
            </a:r>
            <a:endParaRPr lang="en-US" sz="3200" b="1" dirty="0">
              <a:solidFill>
                <a:srgbClr val="192757"/>
              </a:solidFill>
              <a:latin typeface="Gotham "/>
              <a:cs typeface="Gotham "/>
            </a:endParaRPr>
          </a:p>
        </p:txBody>
      </p:sp>
      <p:sp>
        <p:nvSpPr>
          <p:cNvPr id="12" name="Rectangle 11"/>
          <p:cNvSpPr/>
          <p:nvPr/>
        </p:nvSpPr>
        <p:spPr>
          <a:xfrm>
            <a:off x="0" y="5818696"/>
            <a:ext cx="9144000" cy="10393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5712031"/>
            <a:ext cx="9144000" cy="667434"/>
          </a:xfrm>
          <a:prstGeom prst="rect">
            <a:avLst/>
          </a:prstGeom>
          <a:solidFill>
            <a:srgbClr val="1927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l="32344" t="7870" r="31406" b="8517"/>
          <a:stretch>
            <a:fillRect/>
          </a:stretch>
        </p:blipFill>
        <p:spPr bwMode="auto">
          <a:xfrm>
            <a:off x="733914" y="1101038"/>
            <a:ext cx="3126887" cy="405650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205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lgn="ctr"/>
            <a:fld id="{A38ADF66-3746-49D2-BF51-823F255DBCDC}" type="slidenum">
              <a:rPr lang="en-US" smtClean="0"/>
              <a:pPr algn="ctr"/>
              <a:t>2</a:t>
            </a:fld>
            <a:endParaRPr lang="en-US" dirty="0"/>
          </a:p>
        </p:txBody>
      </p:sp>
      <p:grpSp>
        <p:nvGrpSpPr>
          <p:cNvPr id="5" name="Canvas 170"/>
          <p:cNvGrpSpPr/>
          <p:nvPr/>
        </p:nvGrpSpPr>
        <p:grpSpPr>
          <a:xfrm>
            <a:off x="-466725" y="-342900"/>
            <a:ext cx="10763250" cy="7543800"/>
            <a:chOff x="0" y="0"/>
            <a:chExt cx="10858500" cy="7543800"/>
          </a:xfrm>
        </p:grpSpPr>
        <p:sp>
          <p:nvSpPr>
            <p:cNvPr id="6" name="Rectangle 5"/>
            <p:cNvSpPr/>
            <p:nvPr/>
          </p:nvSpPr>
          <p:spPr>
            <a:xfrm>
              <a:off x="0" y="0"/>
              <a:ext cx="10858500" cy="7543800"/>
            </a:xfrm>
            <a:prstGeom prst="rect">
              <a:avLst/>
            </a:prstGeom>
            <a:noFill/>
          </p:spPr>
        </p:sp>
        <p:sp>
          <p:nvSpPr>
            <p:cNvPr id="7" name="Text Box 172"/>
            <p:cNvSpPr txBox="1">
              <a:spLocks noChangeArrowheads="1"/>
            </p:cNvSpPr>
            <p:nvPr/>
          </p:nvSpPr>
          <p:spPr bwMode="auto">
            <a:xfrm>
              <a:off x="3349336" y="742950"/>
              <a:ext cx="3200400" cy="3429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Thomas E. Price, MD</a:t>
              </a:r>
              <a:endParaRPr lang="en-US" sz="1400" dirty="0">
                <a:effectLst/>
                <a:latin typeface="Times New Roman"/>
                <a:ea typeface="Times New Roman"/>
              </a:endParaRPr>
            </a:p>
          </p:txBody>
        </p:sp>
        <p:sp>
          <p:nvSpPr>
            <p:cNvPr id="8" name="Text Box 173"/>
            <p:cNvSpPr txBox="1">
              <a:spLocks noChangeArrowheads="1"/>
            </p:cNvSpPr>
            <p:nvPr/>
          </p:nvSpPr>
          <p:spPr bwMode="auto">
            <a:xfrm>
              <a:off x="3349336" y="438092"/>
              <a:ext cx="3200400" cy="273685"/>
            </a:xfrm>
            <a:prstGeom prst="rect">
              <a:avLst/>
            </a:prstGeom>
            <a:solidFill>
              <a:srgbClr val="3366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dirty="0">
                  <a:solidFill>
                    <a:srgbClr val="FFFFFF"/>
                  </a:solidFill>
                  <a:effectLst/>
                  <a:latin typeface="Times New Roman"/>
                  <a:ea typeface="Times New Roman"/>
                </a:rPr>
                <a:t>Secretary</a:t>
              </a:r>
              <a:endParaRPr lang="en-US" sz="1400" dirty="0">
                <a:effectLst/>
                <a:latin typeface="Times New Roman"/>
                <a:ea typeface="Times New Roman"/>
              </a:endParaRPr>
            </a:p>
          </p:txBody>
        </p:sp>
        <p:sp>
          <p:nvSpPr>
            <p:cNvPr id="9" name="Text Box 174"/>
            <p:cNvSpPr txBox="1">
              <a:spLocks noChangeArrowheads="1"/>
            </p:cNvSpPr>
            <p:nvPr/>
          </p:nvSpPr>
          <p:spPr bwMode="auto">
            <a:xfrm>
              <a:off x="3314700" y="1333500"/>
              <a:ext cx="3200400" cy="591820"/>
            </a:xfrm>
            <a:prstGeom prst="rect">
              <a:avLst/>
            </a:prstGeom>
            <a:solidFill>
              <a:srgbClr val="3366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a:solidFill>
                    <a:srgbClr val="FFFFFF"/>
                  </a:solidFill>
                  <a:effectLst/>
                  <a:latin typeface="Times New Roman"/>
                  <a:ea typeface="Times New Roman"/>
                </a:rPr>
                <a:t>Office of the </a:t>
              </a:r>
              <a:endParaRPr lang="en-US" sz="1400" b="1" dirty="0" smtClean="0">
                <a:solidFill>
                  <a:srgbClr val="FFFFFF"/>
                </a:solidFill>
                <a:effectLst/>
                <a:latin typeface="Times New Roman"/>
                <a:ea typeface="Times New Roman"/>
              </a:endParaRPr>
            </a:p>
            <a:p>
              <a:pPr marL="0" marR="0" algn="ctr">
                <a:spcBef>
                  <a:spcPts val="0"/>
                </a:spcBef>
                <a:spcAft>
                  <a:spcPts val="0"/>
                </a:spcAft>
              </a:pPr>
              <a:r>
                <a:rPr lang="en-US" sz="1400" b="1" dirty="0" smtClean="0">
                  <a:solidFill>
                    <a:srgbClr val="FFFFFF"/>
                  </a:solidFill>
                  <a:effectLst/>
                  <a:latin typeface="Times New Roman"/>
                  <a:ea typeface="Times New Roman"/>
                </a:rPr>
                <a:t>Assistant </a:t>
              </a:r>
              <a:r>
                <a:rPr lang="en-US" sz="1400" b="1" dirty="0">
                  <a:solidFill>
                    <a:srgbClr val="FFFFFF"/>
                  </a:solidFill>
                  <a:effectLst/>
                  <a:latin typeface="Times New Roman"/>
                  <a:ea typeface="Times New Roman"/>
                </a:rPr>
                <a:t>Secretary for Health</a:t>
              </a:r>
              <a:endParaRPr lang="en-US" sz="1400" b="1" dirty="0">
                <a:effectLst/>
                <a:latin typeface="Times New Roman"/>
                <a:ea typeface="Times New Roman"/>
              </a:endParaRPr>
            </a:p>
          </p:txBody>
        </p:sp>
        <p:sp>
          <p:nvSpPr>
            <p:cNvPr id="10" name="Text Box 175"/>
            <p:cNvSpPr txBox="1">
              <a:spLocks noChangeArrowheads="1"/>
            </p:cNvSpPr>
            <p:nvPr/>
          </p:nvSpPr>
          <p:spPr bwMode="auto">
            <a:xfrm>
              <a:off x="3314700" y="1925320"/>
              <a:ext cx="3200400" cy="104648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200" dirty="0">
                  <a:solidFill>
                    <a:srgbClr val="0066FF"/>
                  </a:solidFill>
                  <a:effectLst/>
                  <a:latin typeface="Times New Roman"/>
                  <a:ea typeface="Times New Roman"/>
                </a:rPr>
                <a:t> </a:t>
              </a:r>
              <a:endParaRPr lang="en-US" sz="1200" dirty="0">
                <a:effectLst/>
                <a:latin typeface="Times New Roman"/>
                <a:ea typeface="Times New Roman"/>
              </a:endParaRPr>
            </a:p>
            <a:p>
              <a:pPr marL="0" marR="0" algn="ctr">
                <a:spcBef>
                  <a:spcPts val="0"/>
                </a:spcBef>
                <a:spcAft>
                  <a:spcPts val="0"/>
                </a:spcAft>
              </a:pPr>
              <a:r>
                <a:rPr lang="en-US" sz="1400" b="1" dirty="0">
                  <a:solidFill>
                    <a:srgbClr val="0066FF"/>
                  </a:solidFill>
                  <a:effectLst/>
                  <a:latin typeface="Times New Roman"/>
                  <a:ea typeface="Times New Roman"/>
                </a:rPr>
                <a:t>Assistant Secretary for Health (Acting) </a:t>
              </a:r>
              <a:endParaRPr lang="en-US" sz="1400" dirty="0">
                <a:effectLst/>
                <a:latin typeface="Times New Roman"/>
                <a:ea typeface="Times New Roman"/>
              </a:endParaRPr>
            </a:p>
            <a:p>
              <a:pPr marL="0" marR="0" algn="ctr">
                <a:spcBef>
                  <a:spcPts val="0"/>
                </a:spcBef>
                <a:spcAft>
                  <a:spcPts val="0"/>
                </a:spcAft>
              </a:pPr>
              <a:r>
                <a:rPr lang="en-US" sz="1400" b="1" dirty="0" smtClean="0">
                  <a:solidFill>
                    <a:srgbClr val="0066FF"/>
                  </a:solidFill>
                  <a:effectLst/>
                  <a:latin typeface="Times New Roman"/>
                  <a:ea typeface="Times New Roman"/>
                </a:rPr>
                <a:t>Don Wright, MD, MPH</a:t>
              </a:r>
              <a:endParaRPr lang="en-US" sz="1400" dirty="0">
                <a:effectLst/>
                <a:latin typeface="Times New Roman"/>
                <a:ea typeface="Times New Roman"/>
              </a:endParaRPr>
            </a:p>
            <a:p>
              <a:pPr marL="0" marR="0" algn="ctr">
                <a:spcBef>
                  <a:spcPts val="0"/>
                </a:spcBef>
                <a:spcAft>
                  <a:spcPts val="0"/>
                </a:spcAft>
              </a:pPr>
              <a:r>
                <a:rPr lang="en-US" sz="1100" dirty="0">
                  <a:solidFill>
                    <a:srgbClr val="0066FF"/>
                  </a:solidFill>
                  <a:effectLst/>
                  <a:latin typeface="Times New Roman"/>
                  <a:ea typeface="Times New Roman"/>
                </a:rPr>
                <a:t> </a:t>
              </a:r>
              <a:endParaRPr lang="en-US" sz="1200" dirty="0">
                <a:effectLst/>
                <a:latin typeface="Times New Roman"/>
                <a:ea typeface="Times New Roman"/>
              </a:endParaRPr>
            </a:p>
            <a:p>
              <a:pPr marL="0" marR="0" algn="ctr">
                <a:spcBef>
                  <a:spcPts val="0"/>
                </a:spcBef>
                <a:spcAft>
                  <a:spcPts val="0"/>
                </a:spcAft>
              </a:pPr>
              <a:r>
                <a:rPr lang="en-US" sz="1100" dirty="0">
                  <a:solidFill>
                    <a:srgbClr val="0066FF"/>
                  </a:solidFill>
                  <a:effectLst/>
                  <a:latin typeface="Times New Roman"/>
                  <a:ea typeface="Times New Roman"/>
                </a:rPr>
                <a:t> </a:t>
              </a:r>
              <a:endParaRPr lang="en-US" sz="1200" dirty="0">
                <a:effectLst/>
                <a:latin typeface="Times New Roman"/>
                <a:ea typeface="Times New Roman"/>
              </a:endParaRPr>
            </a:p>
            <a:p>
              <a:pPr marL="0" marR="0" algn="ctr">
                <a:spcBef>
                  <a:spcPts val="0"/>
                </a:spcBef>
                <a:spcAft>
                  <a:spcPts val="0"/>
                </a:spcAft>
              </a:pPr>
              <a:r>
                <a:rPr lang="en-US" sz="1100" b="1" dirty="0">
                  <a:solidFill>
                    <a:srgbClr val="0066FF"/>
                  </a:solidFill>
                  <a:effectLst/>
                  <a:latin typeface="Times New Roman"/>
                  <a:ea typeface="Times New Roman"/>
                </a:rPr>
                <a:t> </a:t>
              </a:r>
              <a:endParaRPr lang="en-US" sz="1200" dirty="0">
                <a:effectLst/>
                <a:latin typeface="Times New Roman"/>
                <a:ea typeface="Times New Roman"/>
              </a:endParaRPr>
            </a:p>
            <a:p>
              <a:pPr marL="0" marR="0" algn="r">
                <a:spcBef>
                  <a:spcPts val="0"/>
                </a:spcBef>
                <a:spcAft>
                  <a:spcPts val="0"/>
                </a:spcAft>
              </a:pPr>
              <a:endParaRPr lang="en-US" sz="1200" dirty="0">
                <a:effectLst/>
                <a:latin typeface="Times New Roman"/>
                <a:ea typeface="Times New Roman"/>
              </a:endParaRPr>
            </a:p>
            <a:p>
              <a:pPr marL="0" marR="0" algn="ctr">
                <a:spcBef>
                  <a:spcPts val="0"/>
                </a:spcBef>
                <a:spcAft>
                  <a:spcPts val="0"/>
                </a:spcAft>
              </a:pPr>
              <a:r>
                <a:rPr lang="en-US" sz="1100" dirty="0">
                  <a:solidFill>
                    <a:srgbClr val="0066FF"/>
                  </a:solidFill>
                  <a:effectLst/>
                  <a:latin typeface="Times New Roman"/>
                  <a:ea typeface="Times New Roman"/>
                </a:rPr>
                <a:t> </a:t>
              </a:r>
              <a:endParaRPr lang="en-US" sz="1200" dirty="0">
                <a:effectLst/>
                <a:latin typeface="Times New Roman"/>
                <a:ea typeface="Times New Roman"/>
              </a:endParaRPr>
            </a:p>
            <a:p>
              <a:pPr marL="0" marR="0" algn="ctr">
                <a:spcBef>
                  <a:spcPts val="0"/>
                </a:spcBef>
                <a:spcAft>
                  <a:spcPts val="0"/>
                </a:spcAft>
              </a:pPr>
              <a:r>
                <a:rPr lang="en-US" sz="1100" dirty="0">
                  <a:solidFill>
                    <a:srgbClr val="0066FF"/>
                  </a:solidFill>
                  <a:effectLst/>
                  <a:latin typeface="Times New Roman"/>
                  <a:ea typeface="Times New Roman"/>
                </a:rPr>
                <a:t> </a:t>
              </a:r>
              <a:endParaRPr lang="en-US" sz="1200" dirty="0">
                <a:effectLst/>
                <a:latin typeface="Times New Roman"/>
                <a:ea typeface="Times New Roman"/>
              </a:endParaRPr>
            </a:p>
            <a:p>
              <a:pPr marL="0" marR="0" algn="ctr">
                <a:spcBef>
                  <a:spcPts val="0"/>
                </a:spcBef>
                <a:spcAft>
                  <a:spcPts val="0"/>
                </a:spcAft>
              </a:pPr>
              <a:r>
                <a:rPr lang="en-US" sz="1100" dirty="0">
                  <a:solidFill>
                    <a:srgbClr val="0066FF"/>
                  </a:solidFill>
                  <a:effectLst/>
                  <a:latin typeface="Times New Roman"/>
                  <a:ea typeface="Times New Roman"/>
                </a:rPr>
                <a:t> </a:t>
              </a:r>
              <a:endParaRPr lang="en-US" sz="1200" dirty="0">
                <a:effectLst/>
                <a:latin typeface="Times New Roman"/>
                <a:ea typeface="Times New Roman"/>
              </a:endParaRPr>
            </a:p>
            <a:p>
              <a:pPr marL="0" marR="0" algn="ctr">
                <a:spcBef>
                  <a:spcPts val="0"/>
                </a:spcBef>
                <a:spcAft>
                  <a:spcPts val="0"/>
                </a:spcAft>
              </a:pPr>
              <a:r>
                <a:rPr lang="en-US" sz="1100" dirty="0">
                  <a:solidFill>
                    <a:srgbClr val="0066FF"/>
                  </a:solidFill>
                  <a:effectLst/>
                  <a:latin typeface="Times New Roman"/>
                  <a:ea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p:sp>
          <p:nvSpPr>
            <p:cNvPr id="11" name="Text Box 177"/>
            <p:cNvSpPr txBox="1">
              <a:spLocks noChangeArrowheads="1"/>
            </p:cNvSpPr>
            <p:nvPr/>
          </p:nvSpPr>
          <p:spPr bwMode="auto">
            <a:xfrm>
              <a:off x="2868988" y="3543300"/>
              <a:ext cx="1817312"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000" dirty="0">
                  <a:solidFill>
                    <a:srgbClr val="0066FF"/>
                  </a:solidFill>
                  <a:effectLst/>
                  <a:latin typeface="Times New Roman"/>
                  <a:ea typeface="Times New Roman"/>
                </a:rPr>
                <a:t> </a:t>
              </a:r>
              <a:r>
                <a:rPr lang="en-US" sz="1400" b="1" dirty="0" smtClean="0">
                  <a:solidFill>
                    <a:srgbClr val="0066FF"/>
                  </a:solidFill>
                  <a:effectLst/>
                  <a:latin typeface="Times New Roman"/>
                  <a:ea typeface="Times New Roman"/>
                </a:rPr>
                <a:t>National </a:t>
              </a:r>
              <a:r>
                <a:rPr lang="en-US" sz="1400" b="1" dirty="0">
                  <a:solidFill>
                    <a:srgbClr val="0066FF"/>
                  </a:solidFill>
                  <a:effectLst/>
                  <a:latin typeface="Times New Roman"/>
                  <a:ea typeface="Times New Roman"/>
                </a:rPr>
                <a:t>Vaccine Program Office </a:t>
              </a:r>
              <a:endParaRPr lang="en-US" sz="1400" b="1" dirty="0">
                <a:effectLst/>
                <a:latin typeface="Times New Roman"/>
                <a:ea typeface="Times New Roman"/>
              </a:endParaRPr>
            </a:p>
          </p:txBody>
        </p:sp>
        <p:cxnSp>
          <p:nvCxnSpPr>
            <p:cNvPr id="12" name="Line 179"/>
            <p:cNvCxnSpPr/>
            <p:nvPr/>
          </p:nvCxnSpPr>
          <p:spPr bwMode="auto">
            <a:xfrm flipH="1">
              <a:off x="6515100" y="1554480"/>
              <a:ext cx="342900" cy="1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Text Box 180"/>
            <p:cNvSpPr txBox="1">
              <a:spLocks noChangeArrowheads="1"/>
            </p:cNvSpPr>
            <p:nvPr/>
          </p:nvSpPr>
          <p:spPr bwMode="auto">
            <a:xfrm>
              <a:off x="476250" y="3543300"/>
              <a:ext cx="2286000" cy="914400"/>
            </a:xfrm>
            <a:prstGeom prst="rect">
              <a:avLst/>
            </a:prstGeom>
            <a:no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tabLst>
                  <a:tab pos="914400" algn="l"/>
                </a:tabLst>
              </a:pPr>
              <a:r>
                <a:rPr lang="en-US" sz="1000" dirty="0">
                  <a:solidFill>
                    <a:srgbClr val="0066FF"/>
                  </a:solidFill>
                  <a:effectLst/>
                  <a:latin typeface="Times New Roman"/>
                  <a:ea typeface="Times New Roman"/>
                </a:rPr>
                <a:t> </a:t>
              </a: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the </a:t>
              </a:r>
              <a:endParaRPr lang="en-US" sz="1400" b="1" dirty="0" smtClean="0">
                <a:solidFill>
                  <a:srgbClr val="0066FF"/>
                </a:solidFill>
                <a:effectLst/>
                <a:latin typeface="Times New Roman"/>
                <a:ea typeface="Times New Roman"/>
              </a:endParaRPr>
            </a:p>
            <a:p>
              <a:pPr marL="0" marR="0" algn="ctr">
                <a:spcBef>
                  <a:spcPts val="0"/>
                </a:spcBef>
                <a:spcAft>
                  <a:spcPts val="0"/>
                </a:spcAft>
                <a:tabLst>
                  <a:tab pos="914400" algn="l"/>
                </a:tabLst>
              </a:pPr>
              <a:r>
                <a:rPr lang="en-US" sz="1400" b="1" dirty="0" smtClean="0">
                  <a:solidFill>
                    <a:srgbClr val="0066FF"/>
                  </a:solidFill>
                  <a:effectLst/>
                  <a:latin typeface="Times New Roman"/>
                  <a:ea typeface="Times New Roman"/>
                </a:rPr>
                <a:t>Surgeon </a:t>
              </a:r>
              <a:r>
                <a:rPr lang="en-US" sz="1400" b="1" dirty="0">
                  <a:solidFill>
                    <a:srgbClr val="0066FF"/>
                  </a:solidFill>
                  <a:effectLst/>
                  <a:latin typeface="Times New Roman"/>
                  <a:ea typeface="Times New Roman"/>
                </a:rPr>
                <a:t>General</a:t>
              </a:r>
              <a:endParaRPr lang="en-US" sz="1400" b="1" dirty="0">
                <a:effectLst/>
                <a:latin typeface="Times New Roman"/>
                <a:ea typeface="Times New Roman"/>
              </a:endParaRPr>
            </a:p>
            <a:p>
              <a:pPr marL="0" marR="0" algn="ctr">
                <a:spcBef>
                  <a:spcPts val="0"/>
                </a:spcBef>
                <a:spcAft>
                  <a:spcPts val="0"/>
                </a:spcAft>
                <a:tabLst>
                  <a:tab pos="914400" algn="l"/>
                </a:tabLst>
              </a:pPr>
              <a:r>
                <a:rPr lang="en-US" sz="1400" b="1" dirty="0" smtClean="0">
                  <a:solidFill>
                    <a:srgbClr val="0066FF"/>
                  </a:solidFill>
                  <a:effectLst/>
                  <a:latin typeface="Times New Roman"/>
                  <a:ea typeface="Times New Roman"/>
                </a:rPr>
                <a:t>Jerome Adams, MD, MPH</a:t>
              </a:r>
              <a:endParaRPr lang="en-US" sz="1400" b="1" dirty="0">
                <a:effectLst/>
                <a:latin typeface="Times New Roman"/>
                <a:ea typeface="Times New Roman"/>
              </a:endParaRPr>
            </a:p>
            <a:p>
              <a:pPr marL="0" marR="0" algn="ctr">
                <a:spcBef>
                  <a:spcPts val="0"/>
                </a:spcBef>
                <a:spcAft>
                  <a:spcPts val="0"/>
                </a:spcAft>
                <a:tabLst>
                  <a:tab pos="914400" algn="l"/>
                </a:tabLst>
              </a:pPr>
              <a:r>
                <a:rPr lang="en-US" sz="1400" b="1" dirty="0">
                  <a:solidFill>
                    <a:srgbClr val="0066FF"/>
                  </a:solidFill>
                  <a:effectLst/>
                  <a:latin typeface="Times New Roman"/>
                  <a:ea typeface="Times New Roman"/>
                </a:rPr>
                <a:t>VADM, </a:t>
              </a:r>
              <a:r>
                <a:rPr lang="en-US" sz="1400" b="1" dirty="0" smtClean="0">
                  <a:solidFill>
                    <a:srgbClr val="0066FF"/>
                  </a:solidFill>
                  <a:effectLst/>
                  <a:latin typeface="Times New Roman"/>
                  <a:ea typeface="Times New Roman"/>
                </a:rPr>
                <a:t>USPHS</a:t>
              </a:r>
              <a:endParaRPr lang="en-US" sz="1200" dirty="0">
                <a:effectLst/>
                <a:latin typeface="Times New Roman"/>
                <a:ea typeface="Times New Roman"/>
              </a:endParaRPr>
            </a:p>
          </p:txBody>
        </p:sp>
        <p:sp>
          <p:nvSpPr>
            <p:cNvPr id="14" name="Text Box 181"/>
            <p:cNvSpPr txBox="1">
              <a:spLocks noChangeArrowheads="1"/>
            </p:cNvSpPr>
            <p:nvPr/>
          </p:nvSpPr>
          <p:spPr bwMode="auto">
            <a:xfrm>
              <a:off x="3912928" y="6284595"/>
              <a:ext cx="2227580" cy="7620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Disease Prevention </a:t>
              </a:r>
              <a:endParaRPr lang="en-US" sz="1400" b="1" dirty="0">
                <a:effectLst/>
                <a:latin typeface="Times New Roman"/>
                <a:ea typeface="Times New Roman"/>
              </a:endParaRPr>
            </a:p>
            <a:p>
              <a:pPr marL="0" marR="0" algn="ctr">
                <a:spcBef>
                  <a:spcPts val="0"/>
                </a:spcBef>
                <a:spcAft>
                  <a:spcPts val="0"/>
                </a:spcAft>
              </a:pPr>
              <a:r>
                <a:rPr lang="en-US" sz="1400" b="1" dirty="0">
                  <a:solidFill>
                    <a:srgbClr val="0066FF"/>
                  </a:solidFill>
                  <a:effectLst/>
                  <a:latin typeface="Times New Roman"/>
                  <a:ea typeface="Times New Roman"/>
                </a:rPr>
                <a:t>and Health Promotion</a:t>
              </a:r>
              <a:endParaRPr lang="en-US" sz="1400" b="1" dirty="0">
                <a:effectLst/>
                <a:latin typeface="Times New Roman"/>
                <a:ea typeface="Times New Roman"/>
              </a:endParaRPr>
            </a:p>
            <a:p>
              <a:pPr marL="0" marR="0" algn="r">
                <a:spcBef>
                  <a:spcPts val="0"/>
                </a:spcBef>
                <a:spcAft>
                  <a:spcPts val="0"/>
                </a:spcAft>
              </a:pPr>
              <a:endParaRPr lang="en-US" sz="1400" b="1" dirty="0">
                <a:effectLst/>
                <a:latin typeface="Times New Roman"/>
                <a:ea typeface="Times New Roman"/>
              </a:endParaRPr>
            </a:p>
          </p:txBody>
        </p:sp>
        <p:sp>
          <p:nvSpPr>
            <p:cNvPr id="15" name="Text Box 182"/>
            <p:cNvSpPr txBox="1">
              <a:spLocks noChangeArrowheads="1"/>
            </p:cNvSpPr>
            <p:nvPr/>
          </p:nvSpPr>
          <p:spPr bwMode="auto">
            <a:xfrm>
              <a:off x="7555288" y="4912995"/>
              <a:ext cx="1810385"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Population Affairs</a:t>
              </a:r>
              <a:endParaRPr lang="en-US" sz="1400" b="1" dirty="0">
                <a:effectLst/>
                <a:latin typeface="Times New Roman"/>
                <a:ea typeface="Times New Roman"/>
              </a:endParaRPr>
            </a:p>
            <a:p>
              <a:pPr marL="0" marR="0">
                <a:spcBef>
                  <a:spcPts val="0"/>
                </a:spcBef>
                <a:spcAft>
                  <a:spcPts val="0"/>
                </a:spcAft>
              </a:pPr>
              <a:r>
                <a:rPr lang="en-US" sz="1400" b="1" dirty="0">
                  <a:effectLst/>
                  <a:latin typeface="Times New Roman"/>
                  <a:ea typeface="Times New Roman"/>
                </a:rPr>
                <a:t> </a:t>
              </a:r>
            </a:p>
          </p:txBody>
        </p:sp>
        <p:sp>
          <p:nvSpPr>
            <p:cNvPr id="16" name="Text Box 183"/>
            <p:cNvSpPr txBox="1">
              <a:spLocks noChangeArrowheads="1"/>
            </p:cNvSpPr>
            <p:nvPr/>
          </p:nvSpPr>
          <p:spPr bwMode="auto">
            <a:xfrm>
              <a:off x="5143500" y="3543300"/>
              <a:ext cx="1943100"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on Women’s </a:t>
              </a:r>
              <a:r>
                <a:rPr lang="en-US" sz="1400" b="1" dirty="0" smtClean="0">
                  <a:solidFill>
                    <a:srgbClr val="0066FF"/>
                  </a:solidFill>
                  <a:effectLst/>
                  <a:latin typeface="Times New Roman"/>
                  <a:ea typeface="Times New Roman"/>
                </a:rPr>
                <a:t>Health</a:t>
              </a:r>
              <a:endParaRPr lang="en-US" sz="1400" b="1" dirty="0">
                <a:effectLst/>
                <a:latin typeface="Times New Roman"/>
                <a:ea typeface="Times New Roman"/>
              </a:endParaRPr>
            </a:p>
          </p:txBody>
        </p:sp>
        <p:sp>
          <p:nvSpPr>
            <p:cNvPr id="17" name="Text Box 184"/>
            <p:cNvSpPr txBox="1">
              <a:spLocks noChangeArrowheads="1"/>
            </p:cNvSpPr>
            <p:nvPr/>
          </p:nvSpPr>
          <p:spPr bwMode="auto">
            <a:xfrm>
              <a:off x="7001568" y="6284595"/>
              <a:ext cx="2133600" cy="7620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President’s </a:t>
              </a:r>
              <a:r>
                <a:rPr lang="en-US" sz="1400" b="1" dirty="0">
                  <a:solidFill>
                    <a:srgbClr val="0066FF"/>
                  </a:solidFill>
                  <a:effectLst/>
                  <a:latin typeface="Times New Roman"/>
                  <a:ea typeface="Times New Roman"/>
                </a:rPr>
                <a:t>Council on </a:t>
              </a:r>
              <a:endParaRPr lang="en-US" sz="1400" b="1" dirty="0">
                <a:effectLst/>
                <a:latin typeface="Times New Roman"/>
                <a:ea typeface="Times New Roman"/>
              </a:endParaRPr>
            </a:p>
            <a:p>
              <a:pPr marL="0" marR="0" algn="ctr">
                <a:spcBef>
                  <a:spcPts val="0"/>
                </a:spcBef>
                <a:spcAft>
                  <a:spcPts val="0"/>
                </a:spcAft>
              </a:pPr>
              <a:r>
                <a:rPr lang="en-US" sz="1400" b="1" dirty="0">
                  <a:solidFill>
                    <a:srgbClr val="0066FF"/>
                  </a:solidFill>
                  <a:effectLst/>
                  <a:latin typeface="Times New Roman"/>
                  <a:ea typeface="Times New Roman"/>
                </a:rPr>
                <a:t>Fitness, Sports and </a:t>
              </a:r>
              <a:r>
                <a:rPr lang="en-US" sz="1400" b="1" dirty="0" smtClean="0">
                  <a:solidFill>
                    <a:srgbClr val="0066FF"/>
                  </a:solidFill>
                  <a:effectLst/>
                  <a:latin typeface="Times New Roman"/>
                  <a:ea typeface="Times New Roman"/>
                </a:rPr>
                <a:t>Nutrition</a:t>
              </a:r>
              <a:endParaRPr lang="en-US" sz="1400" b="1" dirty="0">
                <a:solidFill>
                  <a:srgbClr val="0066FF"/>
                </a:solidFill>
                <a:effectLst/>
                <a:latin typeface="Times New Roman"/>
                <a:ea typeface="Times New Roman"/>
              </a:endParaRPr>
            </a:p>
            <a:p>
              <a:pPr marL="0" marR="0" algn="ctr">
                <a:spcBef>
                  <a:spcPts val="0"/>
                </a:spcBef>
                <a:spcAft>
                  <a:spcPts val="0"/>
                </a:spcAft>
              </a:pPr>
              <a:r>
                <a:rPr lang="en-US" sz="1400" b="1" dirty="0">
                  <a:solidFill>
                    <a:srgbClr val="0066FF"/>
                  </a:solidFill>
                  <a:effectLst/>
                  <a:latin typeface="Times New Roman"/>
                  <a:ea typeface="Times New Roman"/>
                </a:rPr>
                <a:t> </a:t>
              </a:r>
              <a:endParaRPr lang="en-US" sz="1400" b="1" dirty="0">
                <a:effectLst/>
                <a:latin typeface="Times New Roman"/>
                <a:ea typeface="Times New Roman"/>
              </a:endParaRPr>
            </a:p>
            <a:p>
              <a:pPr marL="0" marR="0" algn="ctr">
                <a:spcBef>
                  <a:spcPts val="0"/>
                </a:spcBef>
                <a:spcAft>
                  <a:spcPts val="0"/>
                </a:spcAft>
              </a:pPr>
              <a:r>
                <a:rPr lang="en-US" sz="1400" b="1" dirty="0">
                  <a:effectLst/>
                  <a:latin typeface="Times New Roman"/>
                  <a:ea typeface="Times New Roman"/>
                </a:rPr>
                <a:t> </a:t>
              </a:r>
            </a:p>
          </p:txBody>
        </p:sp>
        <p:sp>
          <p:nvSpPr>
            <p:cNvPr id="18" name="Text Box 185"/>
            <p:cNvSpPr txBox="1">
              <a:spLocks noChangeArrowheads="1"/>
            </p:cNvSpPr>
            <p:nvPr/>
          </p:nvSpPr>
          <p:spPr bwMode="auto">
            <a:xfrm>
              <a:off x="5269288" y="4912995"/>
              <a:ext cx="1924685"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a:solidFill>
                    <a:srgbClr val="0066FF"/>
                  </a:solidFill>
                  <a:effectLst/>
                  <a:latin typeface="Times New Roman"/>
                  <a:ea typeface="Times New Roman"/>
                </a:rPr>
                <a:t> </a:t>
              </a: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Research Integrity</a:t>
              </a:r>
              <a:endParaRPr lang="en-US" sz="1400" b="1" dirty="0">
                <a:effectLst/>
                <a:latin typeface="Times New Roman"/>
                <a:ea typeface="Times New Roman"/>
              </a:endParaRPr>
            </a:p>
            <a:p>
              <a:pPr marL="0" marR="0" algn="ctr">
                <a:spcBef>
                  <a:spcPts val="0"/>
                </a:spcBef>
                <a:spcAft>
                  <a:spcPts val="0"/>
                </a:spcAft>
              </a:pPr>
              <a:r>
                <a:rPr lang="en-US" sz="1400" b="1" dirty="0">
                  <a:solidFill>
                    <a:srgbClr val="0066FF"/>
                  </a:solidFill>
                  <a:effectLst/>
                  <a:latin typeface="Times New Roman"/>
                  <a:ea typeface="Times New Roman"/>
                </a:rPr>
                <a:t> </a:t>
              </a:r>
              <a:endParaRPr lang="en-US" sz="1400" b="1" dirty="0">
                <a:effectLst/>
                <a:latin typeface="Times New Roman"/>
                <a:ea typeface="Times New Roman"/>
              </a:endParaRPr>
            </a:p>
            <a:p>
              <a:pPr marL="0" marR="0" algn="r">
                <a:spcBef>
                  <a:spcPts val="0"/>
                </a:spcBef>
                <a:spcAft>
                  <a:spcPts val="0"/>
                </a:spcAft>
              </a:pPr>
              <a:endParaRPr lang="en-US" sz="1400" b="1" dirty="0">
                <a:effectLst/>
                <a:latin typeface="Times New Roman"/>
                <a:ea typeface="Times New Roman"/>
              </a:endParaRPr>
            </a:p>
          </p:txBody>
        </p:sp>
        <p:sp>
          <p:nvSpPr>
            <p:cNvPr id="19" name="Text Box 187"/>
            <p:cNvSpPr txBox="1">
              <a:spLocks noChangeArrowheads="1"/>
            </p:cNvSpPr>
            <p:nvPr/>
          </p:nvSpPr>
          <p:spPr bwMode="auto">
            <a:xfrm>
              <a:off x="697288" y="4911090"/>
              <a:ext cx="1828800" cy="687705"/>
            </a:xfrm>
            <a:prstGeom prst="rect">
              <a:avLst/>
            </a:prstGeom>
            <a:solidFill>
              <a:srgbClr val="FFFF00"/>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HIV/AIDS and Infectious Disease Policy  </a:t>
              </a:r>
              <a:endParaRPr lang="en-US" sz="1400" b="1" dirty="0">
                <a:effectLst/>
                <a:latin typeface="Times New Roman"/>
                <a:ea typeface="Times New Roman"/>
              </a:endParaRPr>
            </a:p>
          </p:txBody>
        </p:sp>
        <p:sp>
          <p:nvSpPr>
            <p:cNvPr id="20" name="Text Box 188"/>
            <p:cNvSpPr txBox="1">
              <a:spLocks noChangeArrowheads="1"/>
            </p:cNvSpPr>
            <p:nvPr/>
          </p:nvSpPr>
          <p:spPr bwMode="auto">
            <a:xfrm>
              <a:off x="7429500" y="3543300"/>
              <a:ext cx="1943100"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Minority </a:t>
              </a:r>
              <a:r>
                <a:rPr lang="en-US" sz="1400" b="1" dirty="0" smtClean="0">
                  <a:solidFill>
                    <a:srgbClr val="0066FF"/>
                  </a:solidFill>
                  <a:effectLst/>
                  <a:latin typeface="Times New Roman"/>
                  <a:ea typeface="Times New Roman"/>
                </a:rPr>
                <a:t>Health</a:t>
              </a:r>
              <a:endParaRPr lang="en-US" sz="1400" b="1" dirty="0">
                <a:effectLst/>
                <a:latin typeface="Times New Roman"/>
                <a:ea typeface="Times New Roman"/>
              </a:endParaRPr>
            </a:p>
          </p:txBody>
        </p:sp>
        <p:cxnSp>
          <p:nvCxnSpPr>
            <p:cNvPr id="21" name="Line 189"/>
            <p:cNvCxnSpPr/>
            <p:nvPr/>
          </p:nvCxnSpPr>
          <p:spPr bwMode="auto">
            <a:xfrm flipV="1">
              <a:off x="1599565" y="3314700"/>
              <a:ext cx="635" cy="22860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2" name="Line 190"/>
            <p:cNvCxnSpPr/>
            <p:nvPr/>
          </p:nvCxnSpPr>
          <p:spPr bwMode="auto">
            <a:xfrm flipV="1">
              <a:off x="3771900" y="3314700"/>
              <a:ext cx="635" cy="22860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3" name="Line 191"/>
            <p:cNvCxnSpPr/>
            <p:nvPr/>
          </p:nvCxnSpPr>
          <p:spPr bwMode="auto">
            <a:xfrm flipV="1">
              <a:off x="5029200" y="3314700"/>
              <a:ext cx="635" cy="274320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4" name="Line 192"/>
            <p:cNvCxnSpPr/>
            <p:nvPr/>
          </p:nvCxnSpPr>
          <p:spPr bwMode="auto">
            <a:xfrm flipV="1">
              <a:off x="6286500" y="3314700"/>
              <a:ext cx="635" cy="22860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5" name="Line 193"/>
            <p:cNvCxnSpPr/>
            <p:nvPr/>
          </p:nvCxnSpPr>
          <p:spPr bwMode="auto">
            <a:xfrm flipV="1">
              <a:off x="8458200" y="3314700"/>
              <a:ext cx="635" cy="22860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6" name="Line 194"/>
            <p:cNvCxnSpPr/>
            <p:nvPr/>
          </p:nvCxnSpPr>
          <p:spPr bwMode="auto">
            <a:xfrm>
              <a:off x="1600200" y="3314700"/>
              <a:ext cx="6858000" cy="635"/>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7" name="Line 195"/>
            <p:cNvCxnSpPr>
              <a:stCxn id="39" idx="0"/>
            </p:cNvCxnSpPr>
            <p:nvPr/>
          </p:nvCxnSpPr>
          <p:spPr bwMode="auto">
            <a:xfrm flipV="1">
              <a:off x="2262217" y="6056630"/>
              <a:ext cx="635" cy="24055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8" name="Line 196"/>
            <p:cNvCxnSpPr/>
            <p:nvPr/>
          </p:nvCxnSpPr>
          <p:spPr bwMode="auto">
            <a:xfrm flipV="1">
              <a:off x="3771900" y="4686300"/>
              <a:ext cx="635" cy="226695"/>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29" name="Line 197"/>
            <p:cNvCxnSpPr/>
            <p:nvPr/>
          </p:nvCxnSpPr>
          <p:spPr bwMode="auto">
            <a:xfrm flipV="1">
              <a:off x="1600200" y="4686300"/>
              <a:ext cx="6858000" cy="635"/>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30" name="Line 198"/>
            <p:cNvCxnSpPr/>
            <p:nvPr/>
          </p:nvCxnSpPr>
          <p:spPr bwMode="auto">
            <a:xfrm flipV="1">
              <a:off x="5028565" y="2971800"/>
              <a:ext cx="1270" cy="54102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sp>
          <p:nvSpPr>
            <p:cNvPr id="32" name="Text Box 204"/>
            <p:cNvSpPr txBox="1">
              <a:spLocks noChangeArrowheads="1"/>
            </p:cNvSpPr>
            <p:nvPr/>
          </p:nvSpPr>
          <p:spPr bwMode="auto">
            <a:xfrm>
              <a:off x="553085" y="1239520"/>
              <a:ext cx="2400300"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a:solidFill>
                    <a:srgbClr val="0066FF"/>
                  </a:solidFill>
                  <a:effectLst/>
                  <a:latin typeface="Times New Roman"/>
                  <a:ea typeface="Times New Roman"/>
                </a:rPr>
                <a:t>Deputy Assistant Secretary </a:t>
              </a:r>
              <a:endParaRPr lang="en-US" sz="1400" b="1" dirty="0" smtClean="0">
                <a:solidFill>
                  <a:srgbClr val="0066FF"/>
                </a:solidFill>
                <a:effectLst/>
                <a:latin typeface="Times New Roman"/>
                <a:ea typeface="Times New Roman"/>
              </a:endParaRPr>
            </a:p>
            <a:p>
              <a:pPr marL="0" marR="0" algn="ctr">
                <a:spcBef>
                  <a:spcPts val="0"/>
                </a:spcBef>
                <a:spcAft>
                  <a:spcPts val="0"/>
                </a:spcAft>
              </a:pPr>
              <a:r>
                <a:rPr lang="en-US" sz="1400" b="1" dirty="0" smtClean="0">
                  <a:solidFill>
                    <a:srgbClr val="0066FF"/>
                  </a:solidFill>
                  <a:effectLst/>
                  <a:latin typeface="Times New Roman"/>
                  <a:ea typeface="Times New Roman"/>
                </a:rPr>
                <a:t>for </a:t>
              </a:r>
              <a:r>
                <a:rPr lang="en-US" sz="1400" b="1" dirty="0">
                  <a:solidFill>
                    <a:srgbClr val="0066FF"/>
                  </a:solidFill>
                  <a:effectLst/>
                  <a:latin typeface="Times New Roman"/>
                  <a:ea typeface="Times New Roman"/>
                </a:rPr>
                <a:t>Health</a:t>
              </a:r>
              <a:endParaRPr lang="en-US" sz="1400" b="1" dirty="0">
                <a:effectLst/>
                <a:latin typeface="Times New Roman"/>
                <a:ea typeface="Times New Roman"/>
              </a:endParaRPr>
            </a:p>
            <a:p>
              <a:pPr marL="0" marR="0" algn="ctr">
                <a:spcBef>
                  <a:spcPts val="0"/>
                </a:spcBef>
                <a:spcAft>
                  <a:spcPts val="0"/>
                </a:spcAft>
              </a:pPr>
              <a:r>
                <a:rPr lang="en-US" sz="1400" b="1" dirty="0">
                  <a:solidFill>
                    <a:srgbClr val="0066FF"/>
                  </a:solidFill>
                  <a:effectLst/>
                  <a:latin typeface="Times New Roman"/>
                  <a:ea typeface="Times New Roman"/>
                </a:rPr>
                <a:t>(Science and Medicine</a:t>
              </a:r>
              <a:r>
                <a:rPr lang="en-US" sz="1400" dirty="0" smtClean="0">
                  <a:solidFill>
                    <a:srgbClr val="0066FF"/>
                  </a:solidFill>
                  <a:effectLst/>
                  <a:latin typeface="Times New Roman"/>
                  <a:ea typeface="Times New Roman"/>
                </a:rPr>
                <a:t>)</a:t>
              </a:r>
              <a:endParaRPr lang="en-US" sz="1400" dirty="0">
                <a:effectLst/>
                <a:latin typeface="Times New Roman"/>
                <a:ea typeface="Times New Roman"/>
              </a:endParaRPr>
            </a:p>
          </p:txBody>
        </p:sp>
        <p:cxnSp>
          <p:nvCxnSpPr>
            <p:cNvPr id="33" name="Line 205"/>
            <p:cNvCxnSpPr/>
            <p:nvPr/>
          </p:nvCxnSpPr>
          <p:spPr bwMode="auto">
            <a:xfrm flipH="1">
              <a:off x="2971800" y="1553845"/>
              <a:ext cx="342900" cy="635"/>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34" name="Line 206"/>
            <p:cNvCxnSpPr/>
            <p:nvPr/>
          </p:nvCxnSpPr>
          <p:spPr bwMode="auto">
            <a:xfrm flipV="1">
              <a:off x="2251364" y="6057901"/>
              <a:ext cx="5785831" cy="634"/>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35" name="Line 207"/>
            <p:cNvCxnSpPr/>
            <p:nvPr/>
          </p:nvCxnSpPr>
          <p:spPr bwMode="auto">
            <a:xfrm flipH="1" flipV="1">
              <a:off x="8458200" y="4686300"/>
              <a:ext cx="635" cy="22860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36" name="Line 208"/>
            <p:cNvCxnSpPr/>
            <p:nvPr/>
          </p:nvCxnSpPr>
          <p:spPr bwMode="auto">
            <a:xfrm flipV="1">
              <a:off x="5029200" y="6057900"/>
              <a:ext cx="635" cy="22733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37" name="Line 209"/>
            <p:cNvCxnSpPr/>
            <p:nvPr/>
          </p:nvCxnSpPr>
          <p:spPr bwMode="auto">
            <a:xfrm flipV="1">
              <a:off x="8036560" y="6057900"/>
              <a:ext cx="635" cy="22733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sp>
          <p:nvSpPr>
            <p:cNvPr id="38" name="Text Box 211"/>
            <p:cNvSpPr txBox="1">
              <a:spLocks noChangeArrowheads="1"/>
            </p:cNvSpPr>
            <p:nvPr/>
          </p:nvSpPr>
          <p:spPr bwMode="auto">
            <a:xfrm>
              <a:off x="6858000" y="1143000"/>
              <a:ext cx="2171700" cy="78232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a:solidFill>
                    <a:srgbClr val="0066FF"/>
                  </a:solidFill>
                  <a:effectLst/>
                  <a:latin typeface="Times New Roman"/>
                  <a:ea typeface="Times New Roman"/>
                </a:rPr>
                <a:t>Presidential Commission for the Study of Bioethical </a:t>
              </a:r>
              <a:r>
                <a:rPr lang="en-US" sz="1400" b="1" dirty="0" smtClean="0">
                  <a:solidFill>
                    <a:srgbClr val="0066FF"/>
                  </a:solidFill>
                  <a:effectLst/>
                  <a:latin typeface="Times New Roman"/>
                  <a:ea typeface="Times New Roman"/>
                </a:rPr>
                <a:t>Issues</a:t>
              </a:r>
              <a:endParaRPr lang="en-US" sz="1400" b="1" dirty="0">
                <a:effectLst/>
                <a:latin typeface="Times New Roman"/>
                <a:ea typeface="Times New Roman"/>
              </a:endParaRPr>
            </a:p>
          </p:txBody>
        </p:sp>
        <p:sp>
          <p:nvSpPr>
            <p:cNvPr id="39" name="Text Box 213"/>
            <p:cNvSpPr txBox="1">
              <a:spLocks noChangeArrowheads="1"/>
            </p:cNvSpPr>
            <p:nvPr/>
          </p:nvSpPr>
          <p:spPr bwMode="auto">
            <a:xfrm>
              <a:off x="1176367" y="6297180"/>
              <a:ext cx="2171700" cy="7620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Adolescent </a:t>
              </a:r>
              <a:r>
                <a:rPr lang="en-US" sz="1400" b="1" dirty="0" smtClean="0">
                  <a:solidFill>
                    <a:srgbClr val="0066FF"/>
                  </a:solidFill>
                  <a:effectLst/>
                  <a:latin typeface="Times New Roman"/>
                  <a:ea typeface="Times New Roman"/>
                </a:rPr>
                <a:t>Health</a:t>
              </a:r>
              <a:endParaRPr lang="en-US" sz="1400" b="1" dirty="0">
                <a:effectLst/>
                <a:latin typeface="Times New Roman"/>
                <a:ea typeface="Times New Roman"/>
              </a:endParaRPr>
            </a:p>
          </p:txBody>
        </p:sp>
        <p:cxnSp>
          <p:nvCxnSpPr>
            <p:cNvPr id="40" name="Line 214"/>
            <p:cNvCxnSpPr/>
            <p:nvPr/>
          </p:nvCxnSpPr>
          <p:spPr bwMode="auto">
            <a:xfrm flipV="1">
              <a:off x="6286500" y="4686300"/>
              <a:ext cx="635" cy="22733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cxnSp>
          <p:nvCxnSpPr>
            <p:cNvPr id="41" name="Line 215"/>
            <p:cNvCxnSpPr/>
            <p:nvPr/>
          </p:nvCxnSpPr>
          <p:spPr bwMode="auto">
            <a:xfrm flipV="1">
              <a:off x="1600200" y="4686300"/>
              <a:ext cx="635" cy="226695"/>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sp>
          <p:nvSpPr>
            <p:cNvPr id="42" name="Text Box 186"/>
            <p:cNvSpPr txBox="1">
              <a:spLocks noChangeArrowheads="1"/>
            </p:cNvSpPr>
            <p:nvPr/>
          </p:nvSpPr>
          <p:spPr bwMode="auto">
            <a:xfrm>
              <a:off x="2868988" y="4912995"/>
              <a:ext cx="1810385"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for Human Research </a:t>
              </a:r>
              <a:r>
                <a:rPr lang="en-US" sz="1400" b="1" dirty="0" smtClean="0">
                  <a:solidFill>
                    <a:srgbClr val="0066FF"/>
                  </a:solidFill>
                  <a:effectLst/>
                  <a:latin typeface="Times New Roman"/>
                  <a:ea typeface="Times New Roman"/>
                </a:rPr>
                <a:t>Protections</a:t>
              </a:r>
              <a:endParaRPr lang="en-US" sz="1400" b="1" dirty="0">
                <a:effectLst/>
                <a:latin typeface="Times New Roman"/>
                <a:ea typeface="Times New Roman"/>
              </a:endParaRPr>
            </a:p>
          </p:txBody>
        </p:sp>
        <p:sp>
          <p:nvSpPr>
            <p:cNvPr id="43" name="Text Box 217"/>
            <p:cNvSpPr txBox="1">
              <a:spLocks noChangeArrowheads="1"/>
            </p:cNvSpPr>
            <p:nvPr/>
          </p:nvSpPr>
          <p:spPr bwMode="auto">
            <a:xfrm>
              <a:off x="857250" y="2286000"/>
              <a:ext cx="2096135" cy="685800"/>
            </a:xfrm>
            <a:prstGeom prst="rect">
              <a:avLst/>
            </a:prstGeom>
            <a:solidFill>
              <a:srgbClr val="FFFF00"/>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Regional </a:t>
              </a:r>
              <a:r>
                <a:rPr lang="en-US" sz="1400" b="1" dirty="0">
                  <a:solidFill>
                    <a:srgbClr val="0066FF"/>
                  </a:solidFill>
                  <a:effectLst/>
                  <a:latin typeface="Times New Roman"/>
                  <a:ea typeface="Times New Roman"/>
                </a:rPr>
                <a:t>Health Administrators</a:t>
              </a:r>
              <a:endParaRPr lang="en-US" sz="1400" b="1" dirty="0">
                <a:effectLst/>
                <a:latin typeface="Times New Roman"/>
                <a:ea typeface="Times New Roman"/>
              </a:endParaRPr>
            </a:p>
            <a:p>
              <a:pPr marL="0" marR="0" algn="ctr">
                <a:spcBef>
                  <a:spcPts val="0"/>
                </a:spcBef>
                <a:spcAft>
                  <a:spcPts val="0"/>
                </a:spcAft>
              </a:pPr>
              <a:r>
                <a:rPr lang="en-US" sz="1400" b="1" dirty="0">
                  <a:solidFill>
                    <a:srgbClr val="0066FF"/>
                  </a:solidFill>
                  <a:effectLst/>
                  <a:latin typeface="Times New Roman"/>
                  <a:ea typeface="Times New Roman"/>
                </a:rPr>
                <a:t>Regions I-X</a:t>
              </a:r>
              <a:endParaRPr lang="en-US" sz="1400" b="1" dirty="0">
                <a:effectLst/>
                <a:latin typeface="Times New Roman"/>
                <a:ea typeface="Times New Roman"/>
              </a:endParaRPr>
            </a:p>
            <a:p>
              <a:pPr marL="0" marR="0" algn="r">
                <a:spcBef>
                  <a:spcPts val="0"/>
                </a:spcBef>
                <a:spcAft>
                  <a:spcPts val="0"/>
                </a:spcAft>
              </a:pPr>
              <a:endParaRPr lang="en-US" sz="1200" dirty="0">
                <a:effectLst/>
                <a:latin typeface="Times New Roman"/>
                <a:ea typeface="Times New Roman"/>
              </a:endParaRPr>
            </a:p>
          </p:txBody>
        </p:sp>
        <p:cxnSp>
          <p:nvCxnSpPr>
            <p:cNvPr id="44" name="Line 218"/>
            <p:cNvCxnSpPr/>
            <p:nvPr/>
          </p:nvCxnSpPr>
          <p:spPr bwMode="auto">
            <a:xfrm flipH="1">
              <a:off x="2971800" y="2630170"/>
              <a:ext cx="342900" cy="635"/>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cxnSp>
        <p:sp>
          <p:nvSpPr>
            <p:cNvPr id="45" name="Text Box 219"/>
            <p:cNvSpPr txBox="1">
              <a:spLocks noChangeArrowheads="1"/>
            </p:cNvSpPr>
            <p:nvPr/>
          </p:nvSpPr>
          <p:spPr bwMode="auto">
            <a:xfrm>
              <a:off x="6858000" y="2286000"/>
              <a:ext cx="2171700" cy="685800"/>
            </a:xfrm>
            <a:prstGeom prst="rect">
              <a:avLst/>
            </a:prstGeom>
            <a:solidFill>
              <a:srgbClr val="FFFFFF"/>
            </a:solidFill>
            <a:ln w="9525">
              <a:solidFill>
                <a:srgbClr val="0033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0066FF"/>
                  </a:solidFill>
                  <a:effectLst/>
                  <a:latin typeface="Times New Roman"/>
                  <a:ea typeface="Times New Roman"/>
                </a:rPr>
                <a:t>Office </a:t>
              </a:r>
              <a:r>
                <a:rPr lang="en-US" sz="1400" b="1" dirty="0">
                  <a:solidFill>
                    <a:srgbClr val="0066FF"/>
                  </a:solidFill>
                  <a:effectLst/>
                  <a:latin typeface="Times New Roman"/>
                  <a:ea typeface="Times New Roman"/>
                </a:rPr>
                <a:t>of </a:t>
              </a:r>
              <a:r>
                <a:rPr lang="en-US" sz="1400" b="1" dirty="0" smtClean="0">
                  <a:solidFill>
                    <a:srgbClr val="0066FF"/>
                  </a:solidFill>
                  <a:effectLst/>
                  <a:latin typeface="Times New Roman"/>
                  <a:ea typeface="Times New Roman"/>
                </a:rPr>
                <a:t>Communications</a:t>
              </a:r>
              <a:endParaRPr lang="en-US" sz="1400" b="1" dirty="0">
                <a:effectLst/>
                <a:latin typeface="Times New Roman"/>
                <a:ea typeface="Times New Roman"/>
              </a:endParaRPr>
            </a:p>
          </p:txBody>
        </p:sp>
        <p:cxnSp>
          <p:nvCxnSpPr>
            <p:cNvPr id="46" name="Line 220"/>
            <p:cNvCxnSpPr/>
            <p:nvPr/>
          </p:nvCxnSpPr>
          <p:spPr bwMode="auto">
            <a:xfrm flipH="1">
              <a:off x="6515100" y="2628900"/>
              <a:ext cx="342900" cy="1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6082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98141"/>
            <a:ext cx="8229600" cy="1021059"/>
          </a:xfrm>
        </p:spPr>
        <p:txBody>
          <a:bodyPr/>
          <a:lstStyle/>
          <a:p>
            <a:r>
              <a:rPr lang="en-US" altLang="en-US" dirty="0" smtClean="0"/>
              <a:t>Overview</a:t>
            </a:r>
          </a:p>
        </p:txBody>
      </p:sp>
      <p:sp>
        <p:nvSpPr>
          <p:cNvPr id="73731" name="Content Placeholder 2"/>
          <p:cNvSpPr>
            <a:spLocks noGrp="1"/>
          </p:cNvSpPr>
          <p:nvPr>
            <p:ph idx="1"/>
          </p:nvPr>
        </p:nvSpPr>
        <p:spPr>
          <a:xfrm>
            <a:off x="682171" y="1857828"/>
            <a:ext cx="8004629" cy="3933371"/>
          </a:xfrm>
        </p:spPr>
        <p:txBody>
          <a:bodyPr>
            <a:normAutofit/>
          </a:bodyPr>
          <a:lstStyle/>
          <a:p>
            <a:pPr>
              <a:spcAft>
                <a:spcPts val="1200"/>
              </a:spcAft>
            </a:pPr>
            <a:r>
              <a:rPr lang="en-US" altLang="en-US" sz="2600" dirty="0" smtClean="0"/>
              <a:t>Viral Hepatitis In the United States:   Understanding Key Facts and Gaps</a:t>
            </a:r>
          </a:p>
          <a:p>
            <a:pPr>
              <a:spcAft>
                <a:spcPts val="1200"/>
              </a:spcAft>
            </a:pPr>
            <a:r>
              <a:rPr lang="en-US" altLang="en-US" sz="2600" dirty="0" smtClean="0"/>
              <a:t>National Viral Hepatitis Action Plan, 2017-2020</a:t>
            </a:r>
          </a:p>
          <a:p>
            <a:pPr lvl="1">
              <a:spcAft>
                <a:spcPts val="1200"/>
              </a:spcAft>
            </a:pPr>
            <a:r>
              <a:rPr lang="en-US" altLang="en-US" dirty="0" smtClean="0"/>
              <a:t>Goals and Indicators</a:t>
            </a:r>
          </a:p>
          <a:p>
            <a:pPr lvl="1">
              <a:spcAft>
                <a:spcPts val="1200"/>
              </a:spcAft>
            </a:pPr>
            <a:r>
              <a:rPr lang="en-US" altLang="en-US" dirty="0" smtClean="0"/>
              <a:t>Priority Populations and Strategies</a:t>
            </a:r>
          </a:p>
          <a:p>
            <a:pPr lvl="1">
              <a:spcAft>
                <a:spcPts val="1200"/>
              </a:spcAft>
            </a:pPr>
            <a:r>
              <a:rPr lang="en-US" altLang="en-US" dirty="0" smtClean="0"/>
              <a:t>Next Steps</a:t>
            </a:r>
          </a:p>
        </p:txBody>
      </p:sp>
    </p:spTree>
    <p:extLst>
      <p:ext uri="{BB962C8B-B14F-4D97-AF65-F5344CB8AC3E}">
        <p14:creationId xmlns:p14="http://schemas.microsoft.com/office/powerpoint/2010/main" val="195514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a:bodyPr>
          <a:lstStyle/>
          <a:p>
            <a:r>
              <a:rPr lang="en-US" altLang="en-US" dirty="0" smtClean="0"/>
              <a:t>More than 4 Million Americans are </a:t>
            </a:r>
            <a:br>
              <a:rPr lang="en-US" altLang="en-US" dirty="0" smtClean="0"/>
            </a:br>
            <a:r>
              <a:rPr lang="en-US" altLang="en-US" dirty="0" smtClean="0"/>
              <a:t>Living with Chronic Viral Hepatitis</a:t>
            </a:r>
          </a:p>
        </p:txBody>
      </p:sp>
      <p:sp>
        <p:nvSpPr>
          <p:cNvPr id="3" name="Content Placeholder 2"/>
          <p:cNvSpPr>
            <a:spLocks noGrp="1"/>
          </p:cNvSpPr>
          <p:nvPr>
            <p:ph idx="1"/>
          </p:nvPr>
        </p:nvSpPr>
        <p:spPr>
          <a:xfrm>
            <a:off x="811213" y="1708150"/>
            <a:ext cx="7570787" cy="4235450"/>
          </a:xfrm>
        </p:spPr>
        <p:txBody>
          <a:bodyPr>
            <a:normAutofit fontScale="77500" lnSpcReduction="20000"/>
          </a:bodyPr>
          <a:lstStyle/>
          <a:p>
            <a:pPr>
              <a:defRPr/>
            </a:pPr>
            <a:r>
              <a:rPr lang="en-US" dirty="0" smtClean="0"/>
              <a:t>Viral hepatitis affects people from all walks of life</a:t>
            </a:r>
          </a:p>
          <a:p>
            <a:pPr lvl="1">
              <a:defRPr/>
            </a:pPr>
            <a:r>
              <a:rPr lang="en-US" dirty="0" smtClean="0"/>
              <a:t>Hepatitis B impacts about 850,000 people </a:t>
            </a:r>
          </a:p>
          <a:p>
            <a:pPr lvl="1">
              <a:defRPr/>
            </a:pPr>
            <a:r>
              <a:rPr lang="en-US" dirty="0" smtClean="0"/>
              <a:t>Hepatitis C impacts about 3.5 million people</a:t>
            </a:r>
          </a:p>
          <a:p>
            <a:pPr lvl="1">
              <a:defRPr/>
            </a:pPr>
            <a:endParaRPr lang="en-US" sz="1300" dirty="0" smtClean="0"/>
          </a:p>
          <a:p>
            <a:pPr>
              <a:defRPr/>
            </a:pPr>
            <a:r>
              <a:rPr lang="en-US" dirty="0"/>
              <a:t>About half of people do not know they are infected</a:t>
            </a:r>
          </a:p>
          <a:p>
            <a:pPr>
              <a:defRPr/>
            </a:pPr>
            <a:endParaRPr lang="en-US" dirty="0" smtClean="0"/>
          </a:p>
          <a:p>
            <a:pPr>
              <a:defRPr/>
            </a:pPr>
            <a:r>
              <a:rPr lang="en-US" dirty="0" smtClean="0"/>
              <a:t>Chronic viral hepatitis leads to an increased risk for serious liver disease, liver cancer, and even death</a:t>
            </a:r>
          </a:p>
          <a:p>
            <a:pPr>
              <a:defRPr/>
            </a:pPr>
            <a:endParaRPr lang="en-US" sz="1400" dirty="0" smtClean="0"/>
          </a:p>
          <a:p>
            <a:pPr>
              <a:defRPr/>
            </a:pPr>
            <a:r>
              <a:rPr lang="en-US" dirty="0" smtClean="0"/>
              <a:t>Approximately 90% of HBV-infected infants become chronically infected compared with 5% of infected adults. </a:t>
            </a:r>
          </a:p>
          <a:p>
            <a:pPr>
              <a:defRPr/>
            </a:pPr>
            <a:endParaRPr lang="en-US" sz="1400" dirty="0" smtClean="0"/>
          </a:p>
          <a:p>
            <a:pPr>
              <a:defRPr/>
            </a:pPr>
            <a:r>
              <a:rPr lang="en-US" dirty="0" smtClean="0"/>
              <a:t>We have the tools to prevent and treat viral hepatitis</a:t>
            </a:r>
          </a:p>
          <a:p>
            <a:pPr lvl="1">
              <a:defRPr/>
            </a:pPr>
            <a:r>
              <a:rPr lang="en-US" dirty="0" smtClean="0"/>
              <a:t>Effective hepatitis B vaccines are available</a:t>
            </a:r>
          </a:p>
          <a:p>
            <a:pPr lvl="1">
              <a:defRPr/>
            </a:pPr>
            <a:r>
              <a:rPr lang="en-US" dirty="0" smtClean="0"/>
              <a:t>Hepatitis B treatment can suppress the virus</a:t>
            </a:r>
          </a:p>
          <a:p>
            <a:pPr lvl="1">
              <a:defRPr/>
            </a:pPr>
            <a:r>
              <a:rPr lang="en-US" dirty="0" smtClean="0"/>
              <a:t>Hepatitis C can be </a:t>
            </a:r>
            <a:r>
              <a:rPr lang="en-US" b="1" dirty="0" smtClean="0"/>
              <a:t>cured</a:t>
            </a:r>
            <a:r>
              <a:rPr lang="en-US" dirty="0" smtClean="0"/>
              <a:t> in nearly all cases</a:t>
            </a:r>
            <a:endParaRPr lang="en-US" dirty="0"/>
          </a:p>
        </p:txBody>
      </p:sp>
    </p:spTree>
    <p:extLst>
      <p:ext uri="{BB962C8B-B14F-4D97-AF65-F5344CB8AC3E}">
        <p14:creationId xmlns:p14="http://schemas.microsoft.com/office/powerpoint/2010/main" val="219512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Immunization Strategy for Elimination of Hepatitis B Transmission in the US</a:t>
            </a:r>
            <a:endParaRPr lang="en-US" dirty="0"/>
          </a:p>
        </p:txBody>
      </p:sp>
      <p:sp>
        <p:nvSpPr>
          <p:cNvPr id="3" name="Content Placeholder 2"/>
          <p:cNvSpPr>
            <a:spLocks noGrp="1"/>
          </p:cNvSpPr>
          <p:nvPr>
            <p:ph idx="1"/>
          </p:nvPr>
        </p:nvSpPr>
        <p:spPr/>
        <p:txBody>
          <a:bodyPr/>
          <a:lstStyle/>
          <a:p>
            <a:r>
              <a:rPr lang="en-US" dirty="0" smtClean="0"/>
              <a:t>Four Components</a:t>
            </a:r>
          </a:p>
          <a:p>
            <a:pPr lvl="1"/>
            <a:r>
              <a:rPr lang="en-US" dirty="0" smtClean="0"/>
              <a:t>Universal vaccination of infants beginning at birth</a:t>
            </a:r>
          </a:p>
          <a:p>
            <a:pPr lvl="1"/>
            <a:r>
              <a:rPr lang="en-US" dirty="0" smtClean="0"/>
              <a:t>Prevention of perinatal HBV infection through screening of pregnant women and vaccination and </a:t>
            </a:r>
            <a:r>
              <a:rPr lang="en-US" dirty="0" err="1" smtClean="0"/>
              <a:t>immunoprophylaxis</a:t>
            </a:r>
            <a:r>
              <a:rPr lang="en-US" dirty="0" smtClean="0"/>
              <a:t> of </a:t>
            </a:r>
            <a:r>
              <a:rPr lang="en-US" dirty="0" err="1" smtClean="0"/>
              <a:t>HBsAg</a:t>
            </a:r>
            <a:r>
              <a:rPr lang="en-US" dirty="0" smtClean="0"/>
              <a:t>-positive mothers</a:t>
            </a:r>
          </a:p>
          <a:p>
            <a:pPr lvl="1"/>
            <a:r>
              <a:rPr lang="en-US" dirty="0" smtClean="0"/>
              <a:t>Routine vaccination of unvaccinated children and adolescents</a:t>
            </a:r>
          </a:p>
          <a:p>
            <a:pPr lvl="1"/>
            <a:r>
              <a:rPr lang="en-US" dirty="0" smtClean="0"/>
              <a:t>Vaccination of adults at increased risk for infection</a:t>
            </a:r>
            <a:endParaRPr lang="en-US" dirty="0"/>
          </a:p>
        </p:txBody>
      </p:sp>
      <p:sp>
        <p:nvSpPr>
          <p:cNvPr id="4" name="TextBox 3"/>
          <p:cNvSpPr txBox="1"/>
          <p:nvPr/>
        </p:nvSpPr>
        <p:spPr>
          <a:xfrm>
            <a:off x="3657599" y="5068888"/>
            <a:ext cx="4946803" cy="646331"/>
          </a:xfrm>
          <a:prstGeom prst="rect">
            <a:avLst/>
          </a:prstGeom>
          <a:noFill/>
        </p:spPr>
        <p:txBody>
          <a:bodyPr wrap="none" rtlCol="0">
            <a:spAutoFit/>
          </a:bodyPr>
          <a:lstStyle/>
          <a:p>
            <a:r>
              <a:rPr lang="en-US" dirty="0" smtClean="0">
                <a:solidFill>
                  <a:schemeClr val="tx2"/>
                </a:solidFill>
              </a:rPr>
              <a:t>MMWR </a:t>
            </a:r>
            <a:r>
              <a:rPr lang="en-US" dirty="0" err="1" smtClean="0">
                <a:solidFill>
                  <a:schemeClr val="tx2"/>
                </a:solidFill>
              </a:rPr>
              <a:t>Recomm</a:t>
            </a:r>
            <a:r>
              <a:rPr lang="en-US" dirty="0" smtClean="0">
                <a:solidFill>
                  <a:schemeClr val="tx2"/>
                </a:solidFill>
              </a:rPr>
              <a:t> Rep. </a:t>
            </a:r>
            <a:r>
              <a:rPr lang="en-US" dirty="0" smtClean="0"/>
              <a:t>2005 </a:t>
            </a:r>
            <a:r>
              <a:rPr lang="en-US" dirty="0"/>
              <a:t>Dec 23;54(RR-16):</a:t>
            </a:r>
            <a:r>
              <a:rPr lang="en-US" dirty="0" smtClean="0"/>
              <a:t>1-31</a:t>
            </a:r>
          </a:p>
          <a:p>
            <a:r>
              <a:rPr lang="en-US" dirty="0" smtClean="0"/>
              <a:t>MMWR </a:t>
            </a:r>
            <a:r>
              <a:rPr lang="en-US" dirty="0" err="1" smtClean="0"/>
              <a:t>Recomm</a:t>
            </a:r>
            <a:r>
              <a:rPr lang="en-US" dirty="0" smtClean="0"/>
              <a:t> Rep. 2006 </a:t>
            </a:r>
            <a:r>
              <a:rPr lang="en-US" dirty="0"/>
              <a:t>Dec 8;55(RR-16):1-33</a:t>
            </a:r>
          </a:p>
        </p:txBody>
      </p:sp>
    </p:spTree>
    <p:extLst>
      <p:ext uri="{BB962C8B-B14F-4D97-AF65-F5344CB8AC3E}">
        <p14:creationId xmlns:p14="http://schemas.microsoft.com/office/powerpoint/2010/main" val="156624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867"/>
            <a:ext cx="8229600" cy="1143000"/>
          </a:xfrm>
        </p:spPr>
        <p:txBody>
          <a:bodyPr>
            <a:noAutofit/>
          </a:bodyPr>
          <a:lstStyle/>
          <a:p>
            <a:r>
              <a:rPr lang="en-US" altLang="en-US" dirty="0"/>
              <a:t>We Are Losing Ground in the Fight Against New Viral Hepatitis Infections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427087"/>
              </p:ext>
            </p:extLst>
          </p:nvPr>
        </p:nvGraphicFramePr>
        <p:xfrm>
          <a:off x="571499" y="2371118"/>
          <a:ext cx="7477125" cy="3697288"/>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7107367" y="3248464"/>
            <a:ext cx="1021938" cy="1479969"/>
            <a:chOff x="7667625" y="2790784"/>
            <a:chExt cx="1201619" cy="1828841"/>
          </a:xfrm>
        </p:grpSpPr>
        <p:sp>
          <p:nvSpPr>
            <p:cNvPr id="7" name="Oval 6"/>
            <p:cNvSpPr/>
            <p:nvPr/>
          </p:nvSpPr>
          <p:spPr>
            <a:xfrm>
              <a:off x="7667625" y="3571875"/>
              <a:ext cx="1019175" cy="104775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716470" y="2790784"/>
              <a:ext cx="1152774" cy="798690"/>
            </a:xfrm>
            <a:prstGeom prst="rect">
              <a:avLst/>
            </a:prstGeom>
            <a:noFill/>
          </p:spPr>
          <p:txBody>
            <a:bodyPr wrap="none" rtlCol="0">
              <a:spAutoFit/>
            </a:bodyPr>
            <a:lstStyle/>
            <a:p>
              <a:r>
                <a:rPr lang="en-US" b="1" dirty="0" smtClean="0">
                  <a:solidFill>
                    <a:srgbClr val="FF0000"/>
                  </a:solidFill>
                </a:rPr>
                <a:t>20.7%</a:t>
              </a:r>
            </a:p>
            <a:p>
              <a:r>
                <a:rPr lang="en-US" b="1" dirty="0" smtClean="0">
                  <a:solidFill>
                    <a:srgbClr val="FF0000"/>
                  </a:solidFill>
                </a:rPr>
                <a:t>Increase</a:t>
              </a:r>
              <a:endParaRPr lang="en-US" b="1" dirty="0">
                <a:solidFill>
                  <a:srgbClr val="FF0000"/>
                </a:solidFill>
              </a:endParaRPr>
            </a:p>
          </p:txBody>
        </p:sp>
      </p:grpSp>
      <p:sp>
        <p:nvSpPr>
          <p:cNvPr id="12" name="TextBox 11"/>
          <p:cNvSpPr txBox="1"/>
          <p:nvPr/>
        </p:nvSpPr>
        <p:spPr>
          <a:xfrm>
            <a:off x="457200" y="1604550"/>
            <a:ext cx="7777987" cy="400110"/>
          </a:xfrm>
          <a:prstGeom prst="rect">
            <a:avLst/>
          </a:prstGeom>
          <a:noFill/>
        </p:spPr>
        <p:txBody>
          <a:bodyPr wrap="square" rtlCol="0">
            <a:spAutoFit/>
          </a:bodyPr>
          <a:lstStyle/>
          <a:p>
            <a:r>
              <a:rPr lang="en-US" sz="2000" b="1" dirty="0"/>
              <a:t>Reported Number of Acute Hepatitis </a:t>
            </a:r>
            <a:r>
              <a:rPr lang="en-US" sz="2000" b="1" dirty="0" smtClean="0"/>
              <a:t>B Cases–United </a:t>
            </a:r>
            <a:r>
              <a:rPr lang="en-US" sz="2000" b="1" dirty="0"/>
              <a:t>States, 2000-2015</a:t>
            </a:r>
          </a:p>
        </p:txBody>
      </p:sp>
    </p:spTree>
    <p:extLst>
      <p:ext uri="{BB962C8B-B14F-4D97-AF65-F5344CB8AC3E}">
        <p14:creationId xmlns:p14="http://schemas.microsoft.com/office/powerpoint/2010/main" val="19671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442"/>
            <a:ext cx="8229600" cy="1025787"/>
          </a:xfrm>
        </p:spPr>
        <p:txBody>
          <a:bodyPr/>
          <a:lstStyle/>
          <a:p>
            <a:r>
              <a:rPr lang="en-US" dirty="0" smtClean="0"/>
              <a:t>Many Disparities Exist</a:t>
            </a:r>
            <a:endParaRPr lang="en-US" dirty="0"/>
          </a:p>
        </p:txBody>
      </p:sp>
      <p:sp>
        <p:nvSpPr>
          <p:cNvPr id="3" name="Content Placeholder 2"/>
          <p:cNvSpPr>
            <a:spLocks noGrp="1"/>
          </p:cNvSpPr>
          <p:nvPr>
            <p:ph idx="1"/>
          </p:nvPr>
        </p:nvSpPr>
        <p:spPr>
          <a:xfrm>
            <a:off x="457200" y="2076450"/>
            <a:ext cx="8229600" cy="4713514"/>
          </a:xfrm>
        </p:spPr>
        <p:txBody>
          <a:bodyPr>
            <a:normAutofit/>
          </a:bodyPr>
          <a:lstStyle/>
          <a:p>
            <a:pPr>
              <a:spcAft>
                <a:spcPts val="600"/>
              </a:spcAft>
            </a:pPr>
            <a:r>
              <a:rPr lang="en-US" sz="2000" b="1" dirty="0" smtClean="0"/>
              <a:t>1 </a:t>
            </a:r>
            <a:r>
              <a:rPr lang="en-US" sz="2000" b="1" dirty="0"/>
              <a:t>in 33 baby boomers</a:t>
            </a:r>
            <a:r>
              <a:rPr lang="en-US" sz="2000" dirty="0"/>
              <a:t>- people born between 1945-1965, are estimated to be living with hepatitis C.  </a:t>
            </a:r>
            <a:endParaRPr lang="en-US" sz="2000" dirty="0" smtClean="0"/>
          </a:p>
          <a:p>
            <a:pPr>
              <a:spcAft>
                <a:spcPts val="600"/>
              </a:spcAft>
            </a:pPr>
            <a:r>
              <a:rPr lang="en-US" sz="2000" b="1" dirty="0" smtClean="0"/>
              <a:t>American </a:t>
            </a:r>
            <a:r>
              <a:rPr lang="en-US" sz="2000" b="1" dirty="0"/>
              <a:t>Indians</a:t>
            </a:r>
            <a:r>
              <a:rPr lang="en-US" sz="2000" dirty="0"/>
              <a:t> had the highest rate of new hepatitis C infections of all ethnic </a:t>
            </a:r>
            <a:r>
              <a:rPr lang="en-US" sz="2000" dirty="0" smtClean="0"/>
              <a:t>groups in 2014.</a:t>
            </a:r>
          </a:p>
          <a:p>
            <a:pPr>
              <a:spcAft>
                <a:spcPts val="600"/>
              </a:spcAft>
            </a:pPr>
            <a:r>
              <a:rPr lang="en-US" sz="2000" b="1" dirty="0" smtClean="0"/>
              <a:t>African </a:t>
            </a:r>
            <a:r>
              <a:rPr lang="en-US" sz="2000" b="1" dirty="0"/>
              <a:t>Americans </a:t>
            </a:r>
            <a:r>
              <a:rPr lang="en-US" sz="2000" dirty="0"/>
              <a:t>had the second highest rates of hepatitis B- and hepatitis C-related deaths</a:t>
            </a:r>
            <a:r>
              <a:rPr lang="en-US" sz="2000" dirty="0" smtClean="0"/>
              <a:t>.</a:t>
            </a:r>
          </a:p>
          <a:p>
            <a:pPr>
              <a:spcAft>
                <a:spcPts val="600"/>
              </a:spcAft>
            </a:pPr>
            <a:r>
              <a:rPr lang="en-US" sz="2000" dirty="0" smtClean="0"/>
              <a:t>While </a:t>
            </a:r>
            <a:r>
              <a:rPr lang="en-US" sz="2000" b="1" dirty="0"/>
              <a:t>Asian Americans </a:t>
            </a:r>
            <a:r>
              <a:rPr lang="en-US" sz="2000" dirty="0"/>
              <a:t>represent about </a:t>
            </a:r>
            <a:r>
              <a:rPr lang="en-US" sz="2000" dirty="0" smtClean="0"/>
              <a:t>5% of </a:t>
            </a:r>
            <a:r>
              <a:rPr lang="en-US" sz="2000" dirty="0"/>
              <a:t>the U.S. population, they account for more than </a:t>
            </a:r>
            <a:r>
              <a:rPr lang="en-US" sz="2000" dirty="0" smtClean="0"/>
              <a:t>50% </a:t>
            </a:r>
            <a:r>
              <a:rPr lang="en-US" sz="2000" dirty="0"/>
              <a:t>of chronic hepatitis B.</a:t>
            </a:r>
          </a:p>
          <a:p>
            <a:pPr>
              <a:spcAft>
                <a:spcPts val="600"/>
              </a:spcAft>
            </a:pPr>
            <a:r>
              <a:rPr lang="en-US" sz="2000" b="1" dirty="0"/>
              <a:t>People who inject drugs </a:t>
            </a:r>
            <a:r>
              <a:rPr lang="en-US" sz="2000" dirty="0"/>
              <a:t>are at increased risk for viral hepatitis.</a:t>
            </a:r>
            <a:r>
              <a:rPr lang="en-US" sz="2200" dirty="0"/>
              <a:t> </a:t>
            </a:r>
            <a:r>
              <a:rPr lang="en-US" sz="2000" dirty="0" smtClean="0"/>
              <a:t> </a:t>
            </a:r>
          </a:p>
        </p:txBody>
      </p:sp>
    </p:spTree>
    <p:extLst>
      <p:ext uri="{BB962C8B-B14F-4D97-AF65-F5344CB8AC3E}">
        <p14:creationId xmlns:p14="http://schemas.microsoft.com/office/powerpoint/2010/main" val="29909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561974"/>
            <a:ext cx="8229600" cy="716381"/>
          </a:xfrm>
        </p:spPr>
        <p:txBody>
          <a:bodyPr>
            <a:normAutofit/>
          </a:bodyPr>
          <a:lstStyle/>
          <a:p>
            <a:r>
              <a:rPr lang="en-US" altLang="en-US" dirty="0" smtClean="0"/>
              <a:t>Emerging Threats and Critical Gaps</a:t>
            </a:r>
          </a:p>
        </p:txBody>
      </p:sp>
      <p:sp>
        <p:nvSpPr>
          <p:cNvPr id="80899" name="Content Placeholder 2"/>
          <p:cNvSpPr>
            <a:spLocks noGrp="1"/>
          </p:cNvSpPr>
          <p:nvPr>
            <p:ph idx="1"/>
          </p:nvPr>
        </p:nvSpPr>
        <p:spPr/>
        <p:txBody>
          <a:bodyPr>
            <a:normAutofit/>
          </a:bodyPr>
          <a:lstStyle/>
          <a:p>
            <a:r>
              <a:rPr lang="en-US" altLang="en-US" sz="2400" dirty="0" smtClean="0"/>
              <a:t>Viral hepatitis infections are increasing, rather than moving toward elimination, in part because of the opioid epidemic</a:t>
            </a:r>
          </a:p>
          <a:p>
            <a:pPr lvl="1"/>
            <a:r>
              <a:rPr lang="en-US" sz="1900" dirty="0" smtClean="0"/>
              <a:t>26</a:t>
            </a:r>
            <a:r>
              <a:rPr lang="en-US" sz="1900" dirty="0"/>
              <a:t>% of new hepatitis B cases and 68% of new HCV cases were associated with injection drug use </a:t>
            </a:r>
          </a:p>
          <a:p>
            <a:r>
              <a:rPr lang="en-US" altLang="en-US" sz="2400" dirty="0" smtClean="0"/>
              <a:t>Critical gaps in the response to viral hepatitis make elimination difficult. </a:t>
            </a:r>
          </a:p>
          <a:p>
            <a:pPr lvl="1"/>
            <a:r>
              <a:rPr lang="en-US" altLang="en-US" sz="1800" u="sng" dirty="0" smtClean="0"/>
              <a:t>Prevention</a:t>
            </a:r>
            <a:r>
              <a:rPr lang="en-US" altLang="en-US" sz="1800" dirty="0" smtClean="0"/>
              <a:t> messages and programs do not have sufficient reach, </a:t>
            </a:r>
          </a:p>
          <a:p>
            <a:pPr lvl="1"/>
            <a:r>
              <a:rPr lang="en-US" altLang="en-US" sz="1800" u="sng" dirty="0" smtClean="0"/>
              <a:t>Screening</a:t>
            </a:r>
            <a:r>
              <a:rPr lang="en-US" altLang="en-US" sz="1800" dirty="0" smtClean="0"/>
              <a:t> recommendations are not being fully implemented,</a:t>
            </a:r>
          </a:p>
          <a:p>
            <a:pPr lvl="1"/>
            <a:r>
              <a:rPr lang="en-US" altLang="en-US" sz="1800" dirty="0" smtClean="0"/>
              <a:t>Many people with viral hepatitis are not able to access timely </a:t>
            </a:r>
            <a:r>
              <a:rPr lang="en-US" altLang="en-US" sz="1800" u="sng" dirty="0" smtClean="0"/>
              <a:t>treatment</a:t>
            </a:r>
            <a:r>
              <a:rPr lang="en-US" altLang="en-US" sz="1800" dirty="0" smtClean="0"/>
              <a:t> to prevent disease progression and onward transmission, and</a:t>
            </a:r>
          </a:p>
          <a:p>
            <a:pPr lvl="1"/>
            <a:r>
              <a:rPr lang="en-US" altLang="en-US" sz="1800" dirty="0" smtClean="0"/>
              <a:t>Some states do not conduct complete </a:t>
            </a:r>
            <a:r>
              <a:rPr lang="en-US" altLang="en-US" sz="1800" u="sng" dirty="0" smtClean="0"/>
              <a:t>surveillance </a:t>
            </a:r>
            <a:r>
              <a:rPr lang="en-US" altLang="en-US" sz="1800" dirty="0" smtClean="0"/>
              <a:t>of new cases and deaths. </a:t>
            </a:r>
          </a:p>
          <a:p>
            <a:endParaRPr lang="en-US" altLang="en-US" sz="2400" dirty="0" smtClean="0"/>
          </a:p>
        </p:txBody>
      </p:sp>
    </p:spTree>
    <p:extLst>
      <p:ext uri="{BB962C8B-B14F-4D97-AF65-F5344CB8AC3E}">
        <p14:creationId xmlns:p14="http://schemas.microsoft.com/office/powerpoint/2010/main" val="127871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22442"/>
            <a:ext cx="8229600" cy="1025787"/>
          </a:xfrm>
        </p:spPr>
        <p:txBody>
          <a:bodyPr>
            <a:normAutofit/>
          </a:bodyPr>
          <a:lstStyle/>
          <a:p>
            <a:r>
              <a:rPr lang="en-US" altLang="en-US" dirty="0" smtClean="0"/>
              <a:t>The Evolution of Our Nation’s Response</a:t>
            </a:r>
          </a:p>
        </p:txBody>
      </p:sp>
      <p:pic>
        <p:nvPicPr>
          <p:cNvPr id="84995" name="Picture 3" descr="U:\Photos for documents\viral-hepatitis-action-plan-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060575"/>
            <a:ext cx="2360613"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descr="U:\Photos for documents\VH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2055813"/>
            <a:ext cx="2359025"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8"/>
          <p:cNvSpPr txBox="1">
            <a:spLocks noChangeArrowheads="1"/>
          </p:cNvSpPr>
          <p:nvPr/>
        </p:nvSpPr>
        <p:spPr bwMode="auto">
          <a:xfrm>
            <a:off x="460375" y="1574800"/>
            <a:ext cx="825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tx1"/>
              </a:buClr>
              <a:buFont typeface="Wingdings" panose="05000000000000000000" pitchFamily="2" charset="2"/>
              <a:buChar char="Ü"/>
              <a:defRPr sz="2800">
                <a:solidFill>
                  <a:schemeClr val="tx1"/>
                </a:solidFill>
                <a:latin typeface="Tahoma" panose="020B0604030504040204" pitchFamily="34" charset="0"/>
              </a:defRPr>
            </a:lvl1pPr>
            <a:lvl2pPr marL="742950" indent="-285750">
              <a:spcBef>
                <a:spcPct val="20000"/>
              </a:spcBef>
              <a:spcAft>
                <a:spcPct val="20000"/>
              </a:spcAft>
              <a:buClr>
                <a:srgbClr val="000099"/>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spcAft>
                <a:spcPct val="20000"/>
              </a:spcAft>
              <a:buClr>
                <a:srgbClr val="000099"/>
              </a:buClr>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spcAft>
                <a:spcPct val="20000"/>
              </a:spcAft>
              <a:buChar char="–"/>
              <a:defRPr sz="2400">
                <a:solidFill>
                  <a:schemeClr val="tx1"/>
                </a:solidFill>
                <a:latin typeface="Tahoma" panose="020B0604030504040204" pitchFamily="34" charset="0"/>
              </a:defRPr>
            </a:lvl4pPr>
            <a:lvl5pPr marL="2057400" indent="-228600">
              <a:spcBef>
                <a:spcPct val="20000"/>
              </a:spcBef>
              <a:spcAft>
                <a:spcPct val="20000"/>
              </a:spcAft>
              <a:buChar char="»"/>
              <a:defRPr sz="2400">
                <a:solidFill>
                  <a:schemeClr val="tx1"/>
                </a:solidFill>
                <a:latin typeface="Tahoma" panose="020B0604030504040204" pitchFamily="34" charset="0"/>
              </a:defRPr>
            </a:lvl5pPr>
            <a:lvl6pPr marL="2514600" indent="-228600" eaLnBrk="0" fontAlgn="base" hangingPunct="0">
              <a:spcBef>
                <a:spcPct val="20000"/>
              </a:spcBef>
              <a:spcAft>
                <a:spcPct val="20000"/>
              </a:spcAft>
              <a:buChar char="»"/>
              <a:defRPr sz="2400">
                <a:solidFill>
                  <a:schemeClr val="tx1"/>
                </a:solidFill>
                <a:latin typeface="Tahoma" panose="020B0604030504040204" pitchFamily="34" charset="0"/>
              </a:defRPr>
            </a:lvl6pPr>
            <a:lvl7pPr marL="2971800" indent="-228600" eaLnBrk="0" fontAlgn="base" hangingPunct="0">
              <a:spcBef>
                <a:spcPct val="20000"/>
              </a:spcBef>
              <a:spcAft>
                <a:spcPct val="20000"/>
              </a:spcAft>
              <a:buChar char="»"/>
              <a:defRPr sz="2400">
                <a:solidFill>
                  <a:schemeClr val="tx1"/>
                </a:solidFill>
                <a:latin typeface="Tahoma" panose="020B0604030504040204" pitchFamily="34" charset="0"/>
              </a:defRPr>
            </a:lvl7pPr>
            <a:lvl8pPr marL="3429000" indent="-228600" eaLnBrk="0" fontAlgn="base" hangingPunct="0">
              <a:spcBef>
                <a:spcPct val="20000"/>
              </a:spcBef>
              <a:spcAft>
                <a:spcPct val="20000"/>
              </a:spcAft>
              <a:buChar char="»"/>
              <a:defRPr sz="2400">
                <a:solidFill>
                  <a:schemeClr val="tx1"/>
                </a:solidFill>
                <a:latin typeface="Tahoma" panose="020B0604030504040204" pitchFamily="34" charset="0"/>
              </a:defRPr>
            </a:lvl8pPr>
            <a:lvl9pPr marL="3886200" indent="-228600" eaLnBrk="0" fontAlgn="base" hangingPunct="0">
              <a:spcBef>
                <a:spcPct val="20000"/>
              </a:spcBef>
              <a:spcAft>
                <a:spcPct val="20000"/>
              </a:spcAft>
              <a:buChar char="»"/>
              <a:defRPr sz="2400">
                <a:solidFill>
                  <a:schemeClr val="tx1"/>
                </a:solidFill>
                <a:latin typeface="Tahoma" panose="020B0604030504040204" pitchFamily="34" charset="0"/>
              </a:defRPr>
            </a:lvl9pPr>
          </a:lstStyle>
          <a:p>
            <a:pPr>
              <a:spcBef>
                <a:spcPct val="0"/>
              </a:spcBef>
              <a:spcAft>
                <a:spcPct val="0"/>
              </a:spcAft>
              <a:buClrTx/>
              <a:buFontTx/>
              <a:buNone/>
            </a:pPr>
            <a:r>
              <a:rPr lang="en-US" altLang="en-US" sz="1800" b="1" dirty="0">
                <a:solidFill>
                  <a:srgbClr val="192757"/>
                </a:solidFill>
                <a:latin typeface="Gotham "/>
              </a:rPr>
              <a:t>              2011                                    2014                                       2017</a:t>
            </a:r>
          </a:p>
        </p:txBody>
      </p:sp>
      <p:pic>
        <p:nvPicPr>
          <p:cNvPr id="84999" name="Picture 5"/>
          <p:cNvPicPr>
            <a:picLocks noChangeAspect="1" noChangeArrowheads="1"/>
          </p:cNvPicPr>
          <p:nvPr/>
        </p:nvPicPr>
        <p:blipFill>
          <a:blip r:embed="rId5">
            <a:extLst>
              <a:ext uri="{28A0092B-C50C-407E-A947-70E740481C1C}">
                <a14:useLocalDpi xmlns:a14="http://schemas.microsoft.com/office/drawing/2010/main" val="0"/>
              </a:ext>
            </a:extLst>
          </a:blip>
          <a:srcRect l="32344" t="7870" r="31406" b="8517"/>
          <a:stretch>
            <a:fillRect/>
          </a:stretch>
        </p:blipFill>
        <p:spPr bwMode="auto">
          <a:xfrm>
            <a:off x="6256338" y="2055813"/>
            <a:ext cx="2359025" cy="305911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Arrow 5"/>
          <p:cNvSpPr/>
          <p:nvPr/>
        </p:nvSpPr>
        <p:spPr>
          <a:xfrm>
            <a:off x="2590800" y="3582988"/>
            <a:ext cx="1152525" cy="333375"/>
          </a:xfrm>
          <a:prstGeom prst="rightArrow">
            <a:avLst/>
          </a:prstGeom>
          <a:solidFill>
            <a:srgbClr val="FFB71D"/>
          </a:solidFill>
          <a:ln>
            <a:solidFill>
              <a:srgbClr val="1927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a:off x="5527040" y="3593148"/>
            <a:ext cx="1152525" cy="333375"/>
          </a:xfrm>
          <a:prstGeom prst="rightArrow">
            <a:avLst/>
          </a:prstGeom>
          <a:solidFill>
            <a:srgbClr val="FFB71D"/>
          </a:solidFill>
          <a:ln>
            <a:solidFill>
              <a:srgbClr val="1927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92097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9106</TotalTime>
  <Words>2004</Words>
  <Application>Microsoft Office PowerPoint</Application>
  <PresentationFormat>On-screen Show (4:3)</PresentationFormat>
  <Paragraphs>230</Paragraphs>
  <Slides>18</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5" baseType="lpstr">
      <vt:lpstr>Arial</vt:lpstr>
      <vt:lpstr>Calibri</vt:lpstr>
      <vt:lpstr>Gotham </vt:lpstr>
      <vt:lpstr>Times New Roman</vt:lpstr>
      <vt:lpstr>Wingdings</vt:lpstr>
      <vt:lpstr>Office Theme</vt:lpstr>
      <vt:lpstr>PowerPoint Presentation</vt:lpstr>
      <vt:lpstr>PowerPoint Presentation</vt:lpstr>
      <vt:lpstr>Overview</vt:lpstr>
      <vt:lpstr>More than 4 Million Americans are  Living with Chronic Viral Hepatitis</vt:lpstr>
      <vt:lpstr>Comprehensive Immunization Strategy for Elimination of Hepatitis B Transmission in the US</vt:lpstr>
      <vt:lpstr>We Are Losing Ground in the Fight Against New Viral Hepatitis Infections</vt:lpstr>
      <vt:lpstr>Many Disparities Exist</vt:lpstr>
      <vt:lpstr>Emerging Threats and Critical Gaps</vt:lpstr>
      <vt:lpstr>The Evolution of Our Nation’s Response</vt:lpstr>
      <vt:lpstr>National Viral Hepatitis Action Plan</vt:lpstr>
      <vt:lpstr>Goals/Indicators, Strategies, Actions</vt:lpstr>
      <vt:lpstr>Eleven Priority Populations</vt:lpstr>
      <vt:lpstr> National Goals</vt:lpstr>
      <vt:lpstr>Prevent New Viral Hepatitis Infections:  Strategies</vt:lpstr>
      <vt:lpstr>Goal 1: Strategies, cont’d.</vt:lpstr>
      <vt:lpstr>Strategy 1.4: Achieve Universal Hepatitis B Vaccination for Children and Vulnerable Adults</vt:lpstr>
      <vt:lpstr>Collective Efforts</vt:lpstr>
      <vt:lpstr>PowerPoint Presentation</vt:lpstr>
      <vt:lpstr>Custom Show 1</vt:lpstr>
    </vt:vector>
  </TitlesOfParts>
  <Company>Color Wheel Creatives,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Breanna Wheeler</dc:creator>
  <cp:lastModifiedBy>ARCADI KOLCHAK</cp:lastModifiedBy>
  <cp:revision>139</cp:revision>
  <cp:lastPrinted>2017-03-07T03:16:08Z</cp:lastPrinted>
  <dcterms:created xsi:type="dcterms:W3CDTF">2016-10-07T15:46:19Z</dcterms:created>
  <dcterms:modified xsi:type="dcterms:W3CDTF">2017-09-14T21:28:30Z</dcterms:modified>
</cp:coreProperties>
</file>