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9" r:id="rId3"/>
    <p:sldId id="311" r:id="rId4"/>
    <p:sldId id="310" r:id="rId5"/>
    <p:sldId id="317" r:id="rId6"/>
    <p:sldId id="312" r:id="rId7"/>
    <p:sldId id="318" r:id="rId8"/>
    <p:sldId id="319" r:id="rId9"/>
    <p:sldId id="289" r:id="rId10"/>
    <p:sldId id="305" r:id="rId11"/>
  </p:sldIdLst>
  <p:sldSz cx="9144000" cy="6400800"/>
  <p:notesSz cx="7077075" cy="93932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655" autoAdjust="0"/>
    <p:restoredTop sz="94690" autoAdjust="0"/>
  </p:normalViewPr>
  <p:slideViewPr>
    <p:cSldViewPr snapToObjects="1">
      <p:cViewPr varScale="1">
        <p:scale>
          <a:sx n="90" d="100"/>
          <a:sy n="90" d="100"/>
        </p:scale>
        <p:origin x="677" y="62"/>
      </p:cViewPr>
      <p:guideLst>
        <p:guide orient="horz" pos="20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F6B88F0-5E44-4570-8036-45E648EEF74B}" type="datetimeFigureOut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175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2175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FF17EFB-EF1F-4A2D-973B-21B3B8549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41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l">
              <a:defRPr sz="12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r">
              <a:defRPr sz="12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fld id="{63886412-39F1-4772-8340-343B61E6C9A3}" type="datetimeFigureOut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2350" y="704850"/>
            <a:ext cx="503237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0" tIns="47055" rIns="94110" bIns="47055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62463"/>
            <a:ext cx="5661025" cy="4225925"/>
          </a:xfrm>
          <a:prstGeom prst="rect">
            <a:avLst/>
          </a:prstGeom>
        </p:spPr>
        <p:txBody>
          <a:bodyPr vert="horz" lIns="94110" tIns="47055" rIns="94110" bIns="4705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1750"/>
            <a:ext cx="3067050" cy="469900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l">
              <a:defRPr sz="12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21750"/>
            <a:ext cx="3067050" cy="469900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r">
              <a:defRPr sz="12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fld id="{655FAB7A-4440-40F3-8AB0-48E216C05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55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FAB7A-4440-40F3-8AB0-48E216C05FC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30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397"/>
            <a:ext cx="7772400" cy="137202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7120"/>
            <a:ext cx="6400800" cy="1635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5D826-EE27-4571-AF1E-BCA30D7600AA}" type="datetime1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F19F1-A756-4718-AE15-348FF2E353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329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93521"/>
            <a:ext cx="8229600" cy="42242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8583D-B761-45F2-B83A-AFD769A8F5A7}" type="datetime1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32373-0054-44D9-9C67-96B0E1BC51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6329"/>
            <a:ext cx="2057400" cy="546142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329"/>
            <a:ext cx="6019800" cy="54614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D2F5-8999-40A5-8526-B686B27B1564}" type="datetime1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505DE-50FD-45D0-ADF4-5804AA8AB4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329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521"/>
            <a:ext cx="8229600" cy="42242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AB566-EF3E-41EA-85D6-BFBB46EFAFC3}" type="datetime1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5900E-F9ED-453D-B56E-6B58DF9874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13107"/>
            <a:ext cx="7772400" cy="127127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12932"/>
            <a:ext cx="7772400" cy="1400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0EAD1-295C-451A-9BDD-5AAEC3C61745}" type="datetime1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4A51E-08C9-407F-BA21-9620E851B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329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3521"/>
            <a:ext cx="4038600" cy="42242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3521"/>
            <a:ext cx="4038600" cy="42242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EAEC7-4C6E-4421-AC0D-2B24147279A2}" type="datetime1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149A-2FC3-46A8-9D35-90A3D1DC04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329"/>
            <a:ext cx="82296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2772"/>
            <a:ext cx="4040188" cy="5971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9883"/>
            <a:ext cx="4040188" cy="368786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32772"/>
            <a:ext cx="4041775" cy="5971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29883"/>
            <a:ext cx="4041775" cy="368786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4C4EF-ECF0-4394-9ECE-991AEB108F95}" type="datetime1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C5E5C-D4AB-4698-8B0B-EBA25D1526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329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5BC66-4C08-482F-8543-DC76F5B2DEB6}" type="datetime1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BD12A-ADA4-480D-85CB-F85C21DC3D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232CC-7F44-4C46-B6AE-1AD913446BBB}" type="datetime1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59A1-177A-4CAD-83A6-A80A072F61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54847"/>
            <a:ext cx="3008313" cy="108458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54847"/>
            <a:ext cx="5111750" cy="54629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39427"/>
            <a:ext cx="3008313" cy="437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FE96D-5A9C-47BA-A10C-9E6D67F26C3D}" type="datetime1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FE529-E45F-43E5-83A6-0D5CC68421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0560"/>
            <a:ext cx="5486400" cy="52895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71923"/>
            <a:ext cx="5486400" cy="3840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09515"/>
            <a:ext cx="5486400" cy="751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75E86-8314-416D-9FD7-F76EF5703368}" type="datetime1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82A77-0BA0-4079-84A2-3E9A36F204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32488"/>
            <a:ext cx="2133600" cy="3413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68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fld id="{0194EB15-9F7A-438F-91F2-869D7376605D}" type="datetime1">
              <a:rPr lang="en-US"/>
              <a:pPr>
                <a:defRPr/>
              </a:pPr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32488"/>
            <a:ext cx="2895600" cy="3413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68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32488"/>
            <a:ext cx="2133600" cy="3413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68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fld id="{5C48FD4A-C090-468F-BCFF-3AE5A420FC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68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68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68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68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68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68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clary@nvhr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tbroder@nvhr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vhr.org/joi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clary@nvhr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NVHR_CoverSlid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1" y="3801011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Building A National Viral Hepatitis Voice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Ryan Clary</a:t>
            </a:r>
          </a:p>
          <a:p>
            <a:pPr algn="ctr"/>
            <a:r>
              <a:rPr lang="en-US" dirty="0" smtClean="0"/>
              <a:t>Executive Director</a:t>
            </a:r>
          </a:p>
          <a:p>
            <a:pPr algn="ctr"/>
            <a:r>
              <a:rPr lang="en-US" dirty="0" smtClean="0"/>
              <a:t>October 19,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NVHR_Secondary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 bwMode="auto">
          <a:xfrm>
            <a:off x="457200" y="255588"/>
            <a:ext cx="82296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ea typeface="ＭＳ Ｐゴシック"/>
              </a:rPr>
              <a:t>Thank You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Ryan Clary</a:t>
            </a:r>
          </a:p>
          <a:p>
            <a:pPr marL="0" indent="0">
              <a:buNone/>
            </a:pPr>
            <a:r>
              <a:rPr lang="en-US" dirty="0" smtClean="0"/>
              <a:t>Executive Director</a:t>
            </a:r>
          </a:p>
          <a:p>
            <a:pPr marL="0" indent="0">
              <a:buNone/>
            </a:pPr>
            <a:r>
              <a:rPr lang="en-US" dirty="0" smtClean="0"/>
              <a:t>National Viral Hepatitis Roundtable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rclary@nvhr.org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mtClean="0"/>
              <a:t>www.nvhr.org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332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NVHR_Secondary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 bwMode="auto">
          <a:xfrm>
            <a:off x="914400" y="255588"/>
            <a:ext cx="7315200" cy="11160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ea typeface="ＭＳ Ｐゴシック"/>
              </a:rPr>
              <a:t>National Viral Hepatitis Roundtable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6153"/>
          </a:xfrm>
        </p:spPr>
        <p:txBody>
          <a:bodyPr/>
          <a:lstStyle/>
          <a:p>
            <a:r>
              <a:rPr lang="en-US" sz="2400" dirty="0" smtClean="0"/>
              <a:t>Founded in 2003</a:t>
            </a:r>
          </a:p>
          <a:p>
            <a:r>
              <a:rPr lang="en-US" sz="2400" dirty="0" smtClean="0"/>
              <a:t>Coalition of </a:t>
            </a:r>
            <a:r>
              <a:rPr lang="en-US" sz="2400" dirty="0" smtClean="0"/>
              <a:t>350+ </a:t>
            </a:r>
            <a:r>
              <a:rPr lang="en-US" sz="2400" dirty="0" smtClean="0"/>
              <a:t>organizations</a:t>
            </a:r>
          </a:p>
          <a:p>
            <a:pPr lvl="1"/>
            <a:r>
              <a:rPr lang="en-US" sz="2000" dirty="0" smtClean="0"/>
              <a:t>Hepatitis B &amp; C</a:t>
            </a:r>
          </a:p>
          <a:p>
            <a:pPr lvl="1"/>
            <a:r>
              <a:rPr lang="en-US" sz="2000" dirty="0" smtClean="0"/>
              <a:t>Harm reduction</a:t>
            </a:r>
          </a:p>
          <a:p>
            <a:pPr lvl="1"/>
            <a:r>
              <a:rPr lang="en-US" sz="2000" dirty="0" smtClean="0"/>
              <a:t>Public health</a:t>
            </a:r>
          </a:p>
          <a:p>
            <a:pPr lvl="1"/>
            <a:r>
              <a:rPr lang="en-US" sz="2000" dirty="0" smtClean="0"/>
              <a:t>Government/health departments</a:t>
            </a:r>
          </a:p>
          <a:p>
            <a:pPr lvl="1"/>
            <a:r>
              <a:rPr lang="en-US" sz="2000" dirty="0" smtClean="0"/>
              <a:t>HIV and other</a:t>
            </a:r>
          </a:p>
          <a:p>
            <a:pPr lvl="1"/>
            <a:r>
              <a:rPr lang="en-US" sz="2000" dirty="0" smtClean="0"/>
              <a:t>Industry/Corporate</a:t>
            </a:r>
            <a:endParaRPr lang="en-US" sz="2400" dirty="0" smtClean="0"/>
          </a:p>
          <a:p>
            <a:r>
              <a:rPr lang="en-US" sz="2400" dirty="0" smtClean="0"/>
              <a:t>Guided by 11 person Steering Committee</a:t>
            </a:r>
          </a:p>
          <a:p>
            <a:r>
              <a:rPr lang="en-US" sz="2400" dirty="0" smtClean="0"/>
              <a:t>Advocacy, education, coalition building</a:t>
            </a:r>
            <a:endParaRPr lang="en-US" sz="2400" dirty="0"/>
          </a:p>
          <a:p>
            <a:r>
              <a:rPr lang="en-US" sz="2400" dirty="0" smtClean="0"/>
              <a:t>Newsletter, updates, HEP blog, calls, webinars, social media</a:t>
            </a:r>
          </a:p>
        </p:txBody>
      </p:sp>
    </p:spTree>
    <p:extLst>
      <p:ext uri="{BB962C8B-B14F-4D97-AF65-F5344CB8AC3E}">
        <p14:creationId xmlns:p14="http://schemas.microsoft.com/office/powerpoint/2010/main" val="32966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NVHR_Secondary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 bwMode="auto">
          <a:xfrm>
            <a:off x="914400" y="255588"/>
            <a:ext cx="7315200" cy="11160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ea typeface="ＭＳ Ｐゴシック"/>
              </a:rPr>
              <a:t>NVHR’s Mission and Vision</a:t>
            </a:r>
            <a:br>
              <a:rPr lang="en-US" sz="3600" b="1" dirty="0" smtClean="0">
                <a:ea typeface="ＭＳ Ｐゴシック"/>
              </a:rPr>
            </a:br>
            <a:endParaRPr lang="en-US" sz="3600" b="1" dirty="0" smtClean="0">
              <a:ea typeface="ＭＳ Ｐゴシック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615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National Viral Hepatitis Roundtable is a </a:t>
            </a:r>
            <a:r>
              <a:rPr lang="en-US" sz="2400" dirty="0">
                <a:solidFill>
                  <a:srgbClr val="FF0000"/>
                </a:solidFill>
              </a:rPr>
              <a:t>broad coalition </a:t>
            </a:r>
            <a:r>
              <a:rPr lang="en-US" sz="2400" dirty="0"/>
              <a:t>working to fight, </a:t>
            </a:r>
            <a:r>
              <a:rPr lang="en-US" sz="2400" dirty="0">
                <a:solidFill>
                  <a:srgbClr val="FF0000"/>
                </a:solidFill>
              </a:rPr>
              <a:t>and ultimately end</a:t>
            </a:r>
            <a:r>
              <a:rPr lang="en-US" sz="2400" dirty="0"/>
              <a:t>, the hepatitis B and hepatitis C epidemics. We seek </a:t>
            </a:r>
            <a:r>
              <a:rPr lang="en-US" sz="2400" dirty="0">
                <a:solidFill>
                  <a:srgbClr val="FF0000"/>
                </a:solidFill>
              </a:rPr>
              <a:t>an aggressive response </a:t>
            </a:r>
            <a:r>
              <a:rPr lang="en-US" sz="2400" dirty="0"/>
              <a:t>from policymakers, public health officials, medical and health care providers, the media, and the general public through our advocacy, education, and technical assistance.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NVHR believes </a:t>
            </a:r>
            <a:r>
              <a:rPr lang="en-US" sz="2400" dirty="0">
                <a:solidFill>
                  <a:srgbClr val="FF0000"/>
                </a:solidFill>
              </a:rPr>
              <a:t>an end to the hepatitis B and C epidemics is within our reach</a:t>
            </a:r>
            <a:r>
              <a:rPr lang="en-US" sz="2400" dirty="0"/>
              <a:t> and can be achieved through addressing stigma and health disparities, removing barriers to prevention, care and treatment, and ensuring respect and compassion for all affected communities.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571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NVHR_Secondary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 bwMode="auto">
          <a:xfrm>
            <a:off x="914400" y="255588"/>
            <a:ext cx="7315200" cy="11160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ea typeface="ＭＳ Ｐゴシック"/>
              </a:rPr>
              <a:t>NVHR HCV Screening &amp; </a:t>
            </a:r>
            <a:br>
              <a:rPr lang="en-US" sz="3600" b="1" dirty="0" smtClean="0">
                <a:ea typeface="ＭＳ Ｐゴシック"/>
              </a:rPr>
            </a:br>
            <a:r>
              <a:rPr lang="en-US" sz="3600" b="1" dirty="0" smtClean="0">
                <a:ea typeface="ＭＳ Ｐゴシック"/>
              </a:rPr>
              <a:t>Linkage to Care Program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6153"/>
          </a:xfrm>
        </p:spPr>
        <p:txBody>
          <a:bodyPr/>
          <a:lstStyle/>
          <a:p>
            <a:r>
              <a:rPr lang="en-US" sz="2400" dirty="0" smtClean="0"/>
              <a:t>Goal: expand hepatitis </a:t>
            </a:r>
            <a:r>
              <a:rPr lang="en-US" sz="2400" dirty="0"/>
              <a:t>C </a:t>
            </a:r>
            <a:r>
              <a:rPr lang="en-US" sz="2400" dirty="0" smtClean="0"/>
              <a:t>testing </a:t>
            </a:r>
            <a:r>
              <a:rPr lang="en-US" sz="2400" dirty="0"/>
              <a:t>of Baby Boomers/at risk</a:t>
            </a:r>
          </a:p>
          <a:p>
            <a:r>
              <a:rPr lang="en-US" sz="2400" dirty="0" smtClean="0"/>
              <a:t>Grew out of CDC Cooperative Agreement</a:t>
            </a:r>
          </a:p>
          <a:p>
            <a:r>
              <a:rPr lang="en-US" sz="2400" dirty="0" smtClean="0"/>
              <a:t>Strategies: coalition </a:t>
            </a:r>
            <a:r>
              <a:rPr lang="en-US" sz="2400" dirty="0"/>
              <a:t>building, sharing of best </a:t>
            </a:r>
            <a:r>
              <a:rPr lang="en-US" sz="2400" dirty="0" smtClean="0"/>
              <a:t>practices: (resources </a:t>
            </a:r>
            <a:r>
              <a:rPr lang="en-US" sz="2400" dirty="0"/>
              <a:t>page, </a:t>
            </a:r>
            <a:r>
              <a:rPr lang="en-US" sz="2400" dirty="0" smtClean="0"/>
              <a:t>webinars, working groups)</a:t>
            </a:r>
            <a:endParaRPr lang="en-US" sz="2400" dirty="0"/>
          </a:p>
          <a:p>
            <a:r>
              <a:rPr lang="en-US" sz="2400" dirty="0"/>
              <a:t>Partnerships: </a:t>
            </a:r>
            <a:r>
              <a:rPr lang="en-US" sz="2400" dirty="0" smtClean="0"/>
              <a:t>Dr</a:t>
            </a:r>
            <a:r>
              <a:rPr lang="en-US" sz="2400" dirty="0"/>
              <a:t>. Cami </a:t>
            </a:r>
            <a:r>
              <a:rPr lang="en-US" sz="2400" dirty="0" smtClean="0"/>
              <a:t>Graham &amp; Dr</a:t>
            </a:r>
            <a:r>
              <a:rPr lang="en-US" sz="2400" dirty="0"/>
              <a:t>. Stacey </a:t>
            </a:r>
            <a:r>
              <a:rPr lang="en-US" sz="2400" dirty="0" smtClean="0"/>
              <a:t>Trooskin</a:t>
            </a:r>
            <a:endParaRPr lang="en-US" sz="2400" dirty="0"/>
          </a:p>
          <a:p>
            <a:r>
              <a:rPr lang="en-US" sz="2400" dirty="0"/>
              <a:t>F</a:t>
            </a:r>
            <a:r>
              <a:rPr lang="en-US" sz="2400" dirty="0" smtClean="0"/>
              <a:t>ocus </a:t>
            </a:r>
            <a:r>
              <a:rPr lang="en-US" sz="2400" dirty="0"/>
              <a:t>on use of </a:t>
            </a:r>
            <a:r>
              <a:rPr lang="en-US" sz="2400" dirty="0" smtClean="0"/>
              <a:t>Electronic Medical Records </a:t>
            </a:r>
            <a:r>
              <a:rPr lang="en-US" sz="2400" dirty="0"/>
              <a:t>to expand testing</a:t>
            </a:r>
          </a:p>
          <a:p>
            <a:r>
              <a:rPr lang="en-US" sz="2400" dirty="0" smtClean="0"/>
              <a:t>Expansion: address </a:t>
            </a:r>
            <a:r>
              <a:rPr lang="en-US" sz="2400" dirty="0"/>
              <a:t>other best practices, disproportionately impacted within birth cohort and at risk </a:t>
            </a:r>
            <a:r>
              <a:rPr lang="en-US" sz="2400" dirty="0" smtClean="0"/>
              <a:t>communities</a:t>
            </a:r>
          </a:p>
          <a:p>
            <a:r>
              <a:rPr lang="en-US" sz="2400" dirty="0" smtClean="0"/>
              <a:t>HCV mini-grant pilot program</a:t>
            </a:r>
          </a:p>
          <a:p>
            <a:r>
              <a:rPr lang="en-US" sz="2400" dirty="0" smtClean="0"/>
              <a:t>Contact: Tina Broder, </a:t>
            </a:r>
            <a:r>
              <a:rPr lang="en-US" sz="2400" dirty="0" smtClean="0">
                <a:hlinkClick r:id="rId3"/>
              </a:rPr>
              <a:t>tbroder@nvhr.org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06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HCV Resource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83752"/>
            <a:ext cx="7509932" cy="42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NVHR_Secondary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 bwMode="auto">
          <a:xfrm>
            <a:off x="914400" y="255588"/>
            <a:ext cx="7315200" cy="11160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ea typeface="ＭＳ Ｐゴシック"/>
              </a:rPr>
              <a:t>NVHR’s </a:t>
            </a:r>
            <a:r>
              <a:rPr lang="en-US" sz="3600" b="1" dirty="0" smtClean="0">
                <a:ea typeface="ＭＳ Ｐゴシック"/>
              </a:rPr>
              <a:t>2016 Public </a:t>
            </a:r>
            <a:r>
              <a:rPr lang="en-US" sz="3600" b="1" dirty="0" smtClean="0">
                <a:ea typeface="ＭＳ Ｐゴシック"/>
              </a:rPr>
              <a:t>Policy Priorities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6153"/>
          </a:xfrm>
        </p:spPr>
        <p:txBody>
          <a:bodyPr/>
          <a:lstStyle/>
          <a:p>
            <a:r>
              <a:rPr lang="en-US" sz="2800" dirty="0" smtClean="0"/>
              <a:t>HCV treatment access</a:t>
            </a:r>
          </a:p>
          <a:p>
            <a:r>
              <a:rPr lang="en-US" sz="2800" dirty="0" smtClean="0"/>
              <a:t>Implementation of U.S. Preventive Services Task Force’s HBV/HCV screening guidelines</a:t>
            </a:r>
          </a:p>
          <a:p>
            <a:r>
              <a:rPr lang="en-US" sz="2800" dirty="0" smtClean="0"/>
              <a:t>Appropriations – increase federal funding</a:t>
            </a:r>
          </a:p>
          <a:p>
            <a:r>
              <a:rPr lang="en-US" sz="2800" dirty="0" smtClean="0"/>
              <a:t>NAS viral hepatitis elimination project</a:t>
            </a:r>
          </a:p>
          <a:p>
            <a:r>
              <a:rPr lang="en-US" sz="2800" dirty="0" smtClean="0"/>
              <a:t>Drug user </a:t>
            </a:r>
            <a:r>
              <a:rPr lang="en-US" sz="2800" dirty="0" smtClean="0"/>
              <a:t>health</a:t>
            </a:r>
            <a:endParaRPr lang="en-US" sz="2800" dirty="0" smtClean="0"/>
          </a:p>
          <a:p>
            <a:r>
              <a:rPr lang="en-US" sz="2800" dirty="0" smtClean="0"/>
              <a:t>Support state level advocacy</a:t>
            </a:r>
          </a:p>
        </p:txBody>
      </p:sp>
    </p:spTree>
    <p:extLst>
      <p:ext uri="{BB962C8B-B14F-4D97-AF65-F5344CB8AC3E}">
        <p14:creationId xmlns:p14="http://schemas.microsoft.com/office/powerpoint/2010/main" val="23080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NVHR_Secondary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 bwMode="auto">
          <a:xfrm>
            <a:off x="914400" y="255588"/>
            <a:ext cx="7315200" cy="11160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ea typeface="ＭＳ Ｐゴシック"/>
              </a:rPr>
              <a:t>Hepatitis B &amp; C Advocacy Successes</a:t>
            </a:r>
            <a:endParaRPr lang="en-US" sz="3600" b="1" dirty="0" smtClean="0">
              <a:ea typeface="ＭＳ Ｐゴシック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6153"/>
          </a:xfrm>
        </p:spPr>
        <p:txBody>
          <a:bodyPr/>
          <a:lstStyle/>
          <a:p>
            <a:r>
              <a:rPr lang="en-US" sz="2400" dirty="0" smtClean="0"/>
              <a:t>2010 Institute of Medicine report</a:t>
            </a:r>
          </a:p>
          <a:p>
            <a:pPr lvl="1"/>
            <a:r>
              <a:rPr lang="en-US" sz="2400" dirty="0" smtClean="0"/>
              <a:t>HHS Viral Hepatitis Action Plan</a:t>
            </a:r>
            <a:endParaRPr lang="en-US" sz="2400" dirty="0" smtClean="0"/>
          </a:p>
          <a:p>
            <a:r>
              <a:rPr lang="en-US" sz="2400" dirty="0" smtClean="0"/>
              <a:t>Leveraging Affordable Care Act</a:t>
            </a:r>
          </a:p>
          <a:p>
            <a:pPr lvl="1"/>
            <a:r>
              <a:rPr lang="en-US" sz="2400" dirty="0" smtClean="0"/>
              <a:t>$10 million increase in federal funding</a:t>
            </a:r>
          </a:p>
          <a:p>
            <a:pPr lvl="1"/>
            <a:r>
              <a:rPr lang="en-US" sz="2400" dirty="0" smtClean="0"/>
              <a:t>U.S. Preventive Services Task Force screening recommendations</a:t>
            </a:r>
          </a:p>
          <a:p>
            <a:pPr lvl="1"/>
            <a:r>
              <a:rPr lang="en-US" sz="2400" dirty="0" smtClean="0"/>
              <a:t>Medicare </a:t>
            </a:r>
            <a:r>
              <a:rPr lang="en-US" sz="2400" dirty="0" smtClean="0"/>
              <a:t>coverage determinations (HBV &amp; HCV)</a:t>
            </a:r>
            <a:endParaRPr lang="en-US" sz="2400" dirty="0" smtClean="0"/>
          </a:p>
          <a:p>
            <a:r>
              <a:rPr lang="en-US" sz="2400" dirty="0" smtClean="0"/>
              <a:t>CMS guidance to state </a:t>
            </a:r>
            <a:r>
              <a:rPr lang="en-US" sz="2400" dirty="0" err="1" smtClean="0"/>
              <a:t>Medicaids</a:t>
            </a:r>
            <a:r>
              <a:rPr lang="en-US" sz="2400" dirty="0" smtClean="0"/>
              <a:t>/HCV treatment access</a:t>
            </a:r>
          </a:p>
          <a:p>
            <a:r>
              <a:rPr lang="en-US" sz="2400" dirty="0" smtClean="0"/>
              <a:t>State level victories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941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NVHR_Secondary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 bwMode="auto">
          <a:xfrm>
            <a:off x="914400" y="255588"/>
            <a:ext cx="7315200" cy="11160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ea typeface="ＭＳ Ｐゴシック"/>
              </a:rPr>
              <a:t>2017 Advocacy Opportunities</a:t>
            </a:r>
            <a:endParaRPr lang="en-US" sz="3600" b="1" dirty="0" smtClean="0">
              <a:ea typeface="ＭＳ Ｐゴシック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6153"/>
          </a:xfrm>
        </p:spPr>
        <p:txBody>
          <a:bodyPr/>
          <a:lstStyle/>
          <a:p>
            <a:r>
              <a:rPr lang="en-US" sz="2800" dirty="0" smtClean="0"/>
              <a:t>National Academy of Sciences’ Phase Two elimination report (March, 2017)</a:t>
            </a:r>
          </a:p>
          <a:p>
            <a:r>
              <a:rPr lang="en-US" sz="2800" dirty="0" smtClean="0"/>
              <a:t>New Administration/Congress</a:t>
            </a:r>
          </a:p>
          <a:p>
            <a:r>
              <a:rPr lang="en-US" sz="2800" dirty="0" smtClean="0"/>
              <a:t>Opioid epidemic – address new wave of HBV/HCV infections</a:t>
            </a:r>
          </a:p>
          <a:p>
            <a:r>
              <a:rPr lang="en-US" sz="2800" dirty="0" smtClean="0"/>
              <a:t>Reduce/eliminate HCV treatment access barriers</a:t>
            </a:r>
          </a:p>
          <a:p>
            <a:r>
              <a:rPr lang="en-US" sz="2800" dirty="0" smtClean="0"/>
              <a:t>Implement HBV/HCV screening recommendations</a:t>
            </a:r>
          </a:p>
          <a:p>
            <a:r>
              <a:rPr lang="en-US" sz="2800" dirty="0" smtClean="0"/>
              <a:t>State level strategies</a:t>
            </a:r>
          </a:p>
        </p:txBody>
      </p:sp>
    </p:spTree>
    <p:extLst>
      <p:ext uri="{BB962C8B-B14F-4D97-AF65-F5344CB8AC3E}">
        <p14:creationId xmlns:p14="http://schemas.microsoft.com/office/powerpoint/2010/main" val="35760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NVHR_Secondary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 bwMode="auto">
          <a:xfrm>
            <a:off x="914400" y="255588"/>
            <a:ext cx="7315200" cy="11160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ea typeface="ＭＳ Ｐゴシック"/>
              </a:rPr>
              <a:t>Make Your Voice Heard!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6153"/>
          </a:xfrm>
        </p:spPr>
        <p:txBody>
          <a:bodyPr/>
          <a:lstStyle/>
          <a:p>
            <a:r>
              <a:rPr lang="en-US" sz="2800" dirty="0" smtClean="0"/>
              <a:t>Our advocacy movement is growing!</a:t>
            </a:r>
          </a:p>
          <a:p>
            <a:r>
              <a:rPr lang="en-US" sz="2800" dirty="0" smtClean="0"/>
              <a:t>Join NVHR: </a:t>
            </a:r>
            <a:r>
              <a:rPr lang="en-US" sz="2800" dirty="0" smtClean="0">
                <a:hlinkClick r:id="rId3"/>
              </a:rPr>
              <a:t>www.nvhr.org/join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Join HCV treatment access listserv: email </a:t>
            </a:r>
            <a:r>
              <a:rPr lang="en-US" sz="2800" dirty="0" smtClean="0">
                <a:hlinkClick r:id="rId4"/>
              </a:rPr>
              <a:t>rclary@nvhr.org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Join other advocacy networks: </a:t>
            </a:r>
            <a:r>
              <a:rPr lang="en-US" sz="2800" dirty="0" err="1" smtClean="0"/>
              <a:t>CalHEP</a:t>
            </a:r>
            <a:r>
              <a:rPr lang="en-US" sz="2800" dirty="0" smtClean="0"/>
              <a:t>, Hep B United, Hepatitis Appropriations Partnership</a:t>
            </a:r>
          </a:p>
          <a:p>
            <a:r>
              <a:rPr lang="en-US" sz="2800" dirty="0" smtClean="0"/>
              <a:t>Call/email/visit federal, state, local elected officials</a:t>
            </a:r>
          </a:p>
          <a:p>
            <a:pPr marL="0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7777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3663</TotalTime>
  <Words>450</Words>
  <Application>Microsoft Office PowerPoint</Application>
  <PresentationFormat>Custom</PresentationFormat>
  <Paragraphs>66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Calibri</vt:lpstr>
      <vt:lpstr>Office Theme</vt:lpstr>
      <vt:lpstr>PowerPoint Presentation</vt:lpstr>
      <vt:lpstr>National Viral Hepatitis Roundtable</vt:lpstr>
      <vt:lpstr>NVHR’s Mission and Vision </vt:lpstr>
      <vt:lpstr>NVHR HCV Screening &amp;  Linkage to Care Program</vt:lpstr>
      <vt:lpstr>HCV Resource Page</vt:lpstr>
      <vt:lpstr>NVHR’s 2016 Public Policy Priorities</vt:lpstr>
      <vt:lpstr>Hepatitis B &amp; C Advocacy Successes</vt:lpstr>
      <vt:lpstr>2017 Advocacy Opportunities</vt:lpstr>
      <vt:lpstr>Make Your Voice Heard!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Ryan Clary</cp:lastModifiedBy>
  <cp:revision>192</cp:revision>
  <dcterms:created xsi:type="dcterms:W3CDTF">2009-01-22T23:00:19Z</dcterms:created>
  <dcterms:modified xsi:type="dcterms:W3CDTF">2016-10-17T20:09:22Z</dcterms:modified>
</cp:coreProperties>
</file>