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500704" r:id="rId2"/>
    <p:sldMasterId id="2147509889" r:id="rId3"/>
    <p:sldMasterId id="2147509901" r:id="rId4"/>
    <p:sldMasterId id="2147509914" r:id="rId5"/>
    <p:sldMasterId id="2147510019" r:id="rId6"/>
    <p:sldMasterId id="2147510921" r:id="rId7"/>
    <p:sldMasterId id="2147511213" r:id="rId8"/>
  </p:sldMasterIdLst>
  <p:notesMasterIdLst>
    <p:notesMasterId r:id="rId28"/>
  </p:notesMasterIdLst>
  <p:handoutMasterIdLst>
    <p:handoutMasterId r:id="rId29"/>
  </p:handoutMasterIdLst>
  <p:sldIdLst>
    <p:sldId id="1144" r:id="rId9"/>
    <p:sldId id="1229" r:id="rId10"/>
    <p:sldId id="1219" r:id="rId11"/>
    <p:sldId id="1182" r:id="rId12"/>
    <p:sldId id="1183" r:id="rId13"/>
    <p:sldId id="1184" r:id="rId14"/>
    <p:sldId id="1185" r:id="rId15"/>
    <p:sldId id="1186" r:id="rId16"/>
    <p:sldId id="1230" r:id="rId17"/>
    <p:sldId id="1188" r:id="rId18"/>
    <p:sldId id="1187" r:id="rId19"/>
    <p:sldId id="1189" r:id="rId20"/>
    <p:sldId id="1179" r:id="rId21"/>
    <p:sldId id="1196" r:id="rId22"/>
    <p:sldId id="1197" r:id="rId23"/>
    <p:sldId id="1198" r:id="rId24"/>
    <p:sldId id="1220" r:id="rId25"/>
    <p:sldId id="1213" r:id="rId26"/>
    <p:sldId id="1214" r:id="rId27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300"/>
    <a:srgbClr val="FF6600"/>
    <a:srgbClr val="66FF66"/>
    <a:srgbClr val="FF00FF"/>
    <a:srgbClr val="FF0066"/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B45DA4-0E59-49D0-8B1F-6157F60818C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256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364A40-FD8E-4415-BED4-16D1C3A20A0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86859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Times New Roman" panose="02020603050405020304" pitchFamily="18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B92F070-84A9-4699-A388-7B4B96D253C2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ea typeface="ヒラギノ角ゴ Pro W3" pitchFamily="-48" charset="-128"/>
              </a:rPr>
              <a:pPr eaLnBrk="1" hangingPunct="1"/>
              <a:t>5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ea typeface="ヒラギノ角ゴ Pro W3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500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Times New Roman" panose="02020603050405020304" pitchFamily="18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BA54E2-3C97-497F-8D40-7FEFA502EBA6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ea typeface="ヒラギノ角ゴ Pro W3" pitchFamily="-48" charset="-128"/>
              </a:rPr>
              <a:pPr eaLnBrk="1" hangingPunct="1"/>
              <a:t>6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ea typeface="ヒラギノ角ゴ Pro W3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Times New Roman" panose="02020603050405020304" pitchFamily="18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D7F8FDE-E653-43AB-9A01-1A96528EC0A6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ea typeface="ヒラギノ角ゴ Pro W3" pitchFamily="-48" charset="-128"/>
              </a:rPr>
              <a:pPr eaLnBrk="1" hangingPunct="1"/>
              <a:t>7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ea typeface="ヒラギノ角ゴ Pro W3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966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Times New Roman" panose="02020603050405020304" pitchFamily="18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9AF8DCC-8FE5-49D5-9044-EECE22957295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ea typeface="ヒラギノ角ゴ Pro W3" pitchFamily="-48" charset="-128"/>
              </a:rPr>
              <a:pPr eaLnBrk="1" hangingPunct="1"/>
              <a:t>8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ea typeface="ヒラギノ角ゴ Pro W3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01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Times New Roman" panose="02020603050405020304" pitchFamily="18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D96CCF-8BBE-471E-99D0-220C6AB4F3B6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ea typeface="ヒラギノ角ゴ Pro W3" pitchFamily="-48" charset="-128"/>
              </a:rPr>
              <a:pPr eaLnBrk="1" hangingPunct="1"/>
              <a:t>11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ea typeface="ヒラギノ角ゴ Pro W3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881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Times New Roman" panose="02020603050405020304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AAB709B-9D9C-4612-AE3F-D0C7E437F5BC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ea typeface="ヒラギノ角ゴ Pro W3" pitchFamily="-48" charset="-128"/>
              </a:rPr>
              <a:pPr eaLnBrk="1" hangingPunct="1"/>
              <a:t>13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ea typeface="ヒラギノ角ゴ Pro W3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27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93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0FB0A9C-7FD8-49A5-AEDF-312E0AC69354}" type="slidenum">
              <a:rPr lang="en-AU" altLang="en-US">
                <a:solidFill>
                  <a:srgbClr val="000000"/>
                </a:solidFill>
              </a:rPr>
              <a:pPr/>
              <a:t>17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7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88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5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95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48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1219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9321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5404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5222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7856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325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85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315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60306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64062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3019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673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732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82575" y="9906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512175" cy="719137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9363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0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239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5776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251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862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05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166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6385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229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7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1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619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537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194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0938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010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74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97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0885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3112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283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2360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518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3540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991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918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0312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963" y="3086100"/>
            <a:ext cx="8447087" cy="330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1434">
                    <a:lumMod val="75000"/>
                    <a:lumOff val="25000"/>
                  </a:srgbClr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9BA8D3B9-64FE-420E-AD99-ED81DF2032C0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1434">
                    <a:lumMod val="75000"/>
                    <a:lumOff val="25000"/>
                  </a:srgbClr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450" y="5956300"/>
            <a:ext cx="762000" cy="365125"/>
          </a:xfrm>
        </p:spPr>
        <p:txBody>
          <a:bodyPr/>
          <a:lstStyle>
            <a:lvl1pPr defTabSz="914400" eaLnBrk="0" hangingPunct="0">
              <a:defRPr>
                <a:solidFill>
                  <a:srgbClr val="9F296B"/>
                </a:solidFill>
                <a:latin typeface="Arial" panose="020B0604020202020204" pitchFamily="34" charset="0"/>
              </a:defRPr>
            </a:lvl1pPr>
          </a:lstStyle>
          <a:p>
            <a:fld id="{E807CE22-5721-4239-8E88-51FBCA18F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370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330200" y="614363"/>
            <a:ext cx="8482013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836D65B5-49CC-4772-8BF7-DD174A626839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F502646F-B7A9-4A9B-B04B-9E0895842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46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46242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336550" y="5141913"/>
            <a:ext cx="8467725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1434">
                    <a:lumMod val="75000"/>
                    <a:lumOff val="25000"/>
                  </a:srgbClr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07BF5D0-7D5A-4F80-8297-12870E2469C0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1434">
                    <a:lumMod val="75000"/>
                    <a:lumOff val="25000"/>
                  </a:srgbClr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solidFill>
                  <a:srgbClr val="9F296B"/>
                </a:solidFill>
                <a:latin typeface="Arial" panose="020B0604020202020204" pitchFamily="34" charset="0"/>
              </a:defRPr>
            </a:lvl1pPr>
          </a:lstStyle>
          <a:p>
            <a:fld id="{862D21B2-A837-4B7D-8B91-F025C16D0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103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334963" y="606425"/>
            <a:ext cx="847407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DB63AAB3-3C07-41B2-AEED-B0036B32B740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3C354F86-F243-4205-893F-ECEE0A0E6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439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4963" y="606425"/>
            <a:ext cx="847407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2250893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2250893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F921A59E-DF00-446C-99E3-FADDEB0D359B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2CB2F6A3-F270-4B66-BDA3-A25A2DE29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40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330200" y="606425"/>
            <a:ext cx="8475663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30903EB5-B6B2-4046-A7C6-78752E075B4E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011D3074-D282-4C33-AE78-FD3ABC48D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870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06290C49-1B67-482E-A0D3-5AC1DD4226E7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78ADE421-2984-4F15-92C5-E25325873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775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336550" y="5141913"/>
            <a:ext cx="8472488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1434">
                    <a:lumMod val="75000"/>
                    <a:lumOff val="25000"/>
                  </a:srgbClr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6B1934A9-1DD3-4F7E-BA61-106E1A559ABB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1434">
                    <a:lumMod val="75000"/>
                    <a:lumOff val="25000"/>
                  </a:srgbClr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solidFill>
                  <a:srgbClr val="9F296B"/>
                </a:solidFill>
                <a:latin typeface="Arial" panose="020B0604020202020204" pitchFamily="34" charset="0"/>
              </a:defRPr>
            </a:lvl1pPr>
          </a:lstStyle>
          <a:p>
            <a:fld id="{9BCEC9F6-3294-4921-87F9-292694C85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4719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4ADDD008-C280-4D61-94D4-BB0AB3C36205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4ACA89B2-10AA-4F00-91C5-5B6FC36C4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837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330200" y="614363"/>
            <a:ext cx="8482013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8DDDD0F1-BB07-4FC4-AB1C-629F41005390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260E7DA2-FEE6-44D6-8C11-C7583B483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948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6629400" y="600075"/>
            <a:ext cx="2179638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88" y="5956300"/>
            <a:ext cx="995362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1434">
                    <a:lumMod val="75000"/>
                    <a:lumOff val="25000"/>
                  </a:srgbClr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33A5753A-64D2-4618-8AC4-03B75D671ECE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025" y="5951538"/>
            <a:ext cx="5922963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313" y="5956300"/>
            <a:ext cx="873125" cy="365125"/>
          </a:xfrm>
        </p:spPr>
        <p:txBody>
          <a:bodyPr/>
          <a:lstStyle>
            <a:lvl1pPr defTabSz="914400" eaLnBrk="0" hangingPunct="0">
              <a:defRPr>
                <a:solidFill>
                  <a:srgbClr val="9F296B"/>
                </a:solidFill>
                <a:latin typeface="Arial" panose="020B0604020202020204" pitchFamily="34" charset="0"/>
              </a:defRPr>
            </a:lvl1pPr>
          </a:lstStyle>
          <a:p>
            <a:fld id="{FC2AF289-184E-4863-85D0-427C0EC44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4243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5" indent="0" algn="ctr">
              <a:buNone/>
              <a:defRPr/>
            </a:lvl2pPr>
            <a:lvl3pPr marL="914290" indent="0" algn="ctr">
              <a:buNone/>
              <a:defRPr/>
            </a:lvl3pPr>
            <a:lvl4pPr marL="1371435" indent="0" algn="ctr">
              <a:buNone/>
              <a:defRPr/>
            </a:lvl4pPr>
            <a:lvl5pPr marL="1828581" indent="0" algn="ctr">
              <a:buNone/>
              <a:defRPr/>
            </a:lvl5pPr>
            <a:lvl6pPr marL="2285726" indent="0" algn="ctr">
              <a:buNone/>
              <a:defRPr/>
            </a:lvl6pPr>
            <a:lvl7pPr marL="2742871" indent="0" algn="ctr">
              <a:buNone/>
              <a:defRPr/>
            </a:lvl7pPr>
            <a:lvl8pPr marL="3200016" indent="0" algn="ctr">
              <a:buNone/>
              <a:defRPr/>
            </a:lvl8pPr>
            <a:lvl9pPr marL="36571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21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2410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2860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26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726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062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37434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9097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7237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04122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9140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29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15615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64132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8699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45933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863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5449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36478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52683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11106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9935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870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3345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50717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1D77D00-8860-4DF8-926A-0020E7DA3B80}" type="datetimeFigureOut">
              <a:rPr lang="en-AU"/>
              <a:pPr>
                <a:defRPr/>
              </a:pPr>
              <a:t>15/10/2016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5B15C59-96A2-465D-B4A0-2C1A22D1D4E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503827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EADED1F-0F40-4969-B5A1-0B069AAB1F12}" type="datetimeFigureOut">
              <a:rPr lang="en-AU"/>
              <a:pPr>
                <a:defRPr/>
              </a:pPr>
              <a:t>15/10/2016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40C388A-E1F2-4E87-92A0-6D111D28ABC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78363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7A60D72-EF68-4F88-95AF-7D628432D15B}" type="datetimeFigureOut">
              <a:rPr lang="en-AU"/>
              <a:pPr>
                <a:defRPr/>
              </a:pPr>
              <a:t>15/10/2016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A7343F7-058A-4B24-9908-311C80AE208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29643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77A63B5-5DE4-43A9-B8A4-28A5E860FCCB}" type="datetimeFigureOut">
              <a:rPr lang="en-AU"/>
              <a:pPr>
                <a:defRPr/>
              </a:pPr>
              <a:t>15/10/2016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6380A1A-6BEF-413D-B755-BD2DEF93CA4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21933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6B80789-C4C9-493F-AA80-A1EEE40BFA66}" type="datetimeFigureOut">
              <a:rPr lang="en-AU"/>
              <a:pPr>
                <a:defRPr/>
              </a:pPr>
              <a:t>15/10/2016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298D793-CD71-4849-896C-9CBADFCA82D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126790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FA88F6E-CD90-4015-B5FB-F99EFEFF0110}" type="datetimeFigureOut">
              <a:rPr lang="en-AU"/>
              <a:pPr>
                <a:defRPr/>
              </a:pPr>
              <a:t>15/10/2016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43C9065-7D75-486B-B238-8B5AF2C6819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144827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13A22A3-003F-4072-B1BA-1486A6F4A6F9}" type="datetimeFigureOut">
              <a:rPr lang="en-AU"/>
              <a:pPr>
                <a:defRPr/>
              </a:pPr>
              <a:t>15/10/2016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92C50C2-A4E2-4A98-8AC2-800631BC17C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040257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EF2C8C9-4798-4A65-B788-0F41390CAA81}" type="datetimeFigureOut">
              <a:rPr lang="en-AU"/>
              <a:pPr>
                <a:defRPr/>
              </a:pPr>
              <a:t>15/10/2016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33F5484-D4FC-4A79-92EC-08359145963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2013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D7AAF7C-53FC-4A62-A13B-F1023C2BA1E7}" type="datetimeFigureOut">
              <a:rPr lang="en-AU"/>
              <a:pPr>
                <a:defRPr/>
              </a:pPr>
              <a:t>15/10/2016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B1E2CB5-CB50-45FB-B214-E1FF7DCAEE1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11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5702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943A2C9-C2C1-499F-91FD-F092ECE56512}" type="datetimeFigureOut">
              <a:rPr lang="en-AU"/>
              <a:pPr>
                <a:defRPr/>
              </a:pPr>
              <a:t>15/10/2016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F52B634-1ED6-4677-8E81-0F512C2EC12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75831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B4B788B-DED1-47B4-9B09-9146511819B5}" type="datetimeFigureOut">
              <a:rPr lang="en-AU"/>
              <a:pPr>
                <a:defRPr/>
              </a:pPr>
              <a:t>15/10/2016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2307928-7AD4-4D05-8CB6-CA900C86EBB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2457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1"/>
            <a:r>
              <a:rPr lang="en-AU" altLang="en-US" smtClean="0"/>
              <a:t>Third level</a:t>
            </a:r>
          </a:p>
          <a:p>
            <a:pPr lvl="1"/>
            <a:r>
              <a:rPr lang="en-AU" altLang="en-US" smtClean="0"/>
              <a:t>Fourth level</a:t>
            </a:r>
          </a:p>
          <a:p>
            <a:pPr lvl="1"/>
            <a:r>
              <a:rPr lang="en-AU" altLang="en-US" smtClean="0"/>
              <a:t>Fifth level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11273" r:id="rId1"/>
    <p:sldLayoutId id="2147511274" r:id="rId2"/>
    <p:sldLayoutId id="2147511275" r:id="rId3"/>
    <p:sldLayoutId id="2147511276" r:id="rId4"/>
    <p:sldLayoutId id="2147511277" r:id="rId5"/>
    <p:sldLayoutId id="2147511278" r:id="rId6"/>
    <p:sldLayoutId id="2147511279" r:id="rId7"/>
    <p:sldLayoutId id="2147511280" r:id="rId8"/>
    <p:sldLayoutId id="2147511281" r:id="rId9"/>
    <p:sldLayoutId id="2147511282" r:id="rId10"/>
    <p:sldLayoutId id="21475112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2"/>
          <p:cNvSpPr>
            <a:spLocks noChangeArrowheads="1"/>
          </p:cNvSpPr>
          <p:nvPr/>
        </p:nvSpPr>
        <p:spPr bwMode="auto">
          <a:xfrm>
            <a:off x="815975" y="1127125"/>
            <a:ext cx="7500938" cy="2492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ja-JP" altLang="en-US" sz="2800" b="1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1284" r:id="rId1"/>
    <p:sldLayoutId id="2147511285" r:id="rId2"/>
    <p:sldLayoutId id="2147511286" r:id="rId3"/>
    <p:sldLayoutId id="2147511287" r:id="rId4"/>
    <p:sldLayoutId id="2147511288" r:id="rId5"/>
    <p:sldLayoutId id="2147511289" r:id="rId6"/>
    <p:sldLayoutId id="2147511290" r:id="rId7"/>
    <p:sldLayoutId id="2147511291" r:id="rId8"/>
    <p:sldLayoutId id="2147511292" r:id="rId9"/>
    <p:sldLayoutId id="2147511293" r:id="rId10"/>
    <p:sldLayoutId id="2147511294" r:id="rId11"/>
    <p:sldLayoutId id="2147511295" r:id="rId12"/>
    <p:sldLayoutId id="21475113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1"/>
            <a:r>
              <a:rPr lang="en-AU" altLang="en-US" smtClean="0"/>
              <a:t>Third level</a:t>
            </a:r>
          </a:p>
          <a:p>
            <a:pPr lvl="1"/>
            <a:r>
              <a:rPr lang="en-AU" altLang="en-US" smtClean="0"/>
              <a:t>Fourth level</a:t>
            </a:r>
          </a:p>
          <a:p>
            <a:pPr lvl="1"/>
            <a:r>
              <a:rPr lang="en-AU" altLang="en-US" smtClean="0"/>
              <a:t>Fifth level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11340" r:id="rId1"/>
    <p:sldLayoutId id="2147511341" r:id="rId2"/>
    <p:sldLayoutId id="2147511342" r:id="rId3"/>
    <p:sldLayoutId id="2147511343" r:id="rId4"/>
    <p:sldLayoutId id="2147511344" r:id="rId5"/>
    <p:sldLayoutId id="2147511345" r:id="rId6"/>
    <p:sldLayoutId id="2147511346" r:id="rId7"/>
    <p:sldLayoutId id="2147511347" r:id="rId8"/>
    <p:sldLayoutId id="2147511348" r:id="rId9"/>
    <p:sldLayoutId id="2147511349" r:id="rId10"/>
    <p:sldLayoutId id="2147511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1"/>
            <a:r>
              <a:rPr lang="en-AU" altLang="en-US" smtClean="0"/>
              <a:t>Third level</a:t>
            </a:r>
          </a:p>
          <a:p>
            <a:pPr lvl="1"/>
            <a:r>
              <a:rPr lang="en-AU" altLang="en-US" smtClean="0"/>
              <a:t>Fourth level</a:t>
            </a:r>
          </a:p>
          <a:p>
            <a:pPr lvl="1"/>
            <a:r>
              <a:rPr lang="en-AU" altLang="en-US" smtClean="0"/>
              <a:t>Fifth level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11351" r:id="rId1"/>
    <p:sldLayoutId id="2147511352" r:id="rId2"/>
    <p:sldLayoutId id="2147511353" r:id="rId3"/>
    <p:sldLayoutId id="2147511354" r:id="rId4"/>
    <p:sldLayoutId id="2147511355" r:id="rId5"/>
    <p:sldLayoutId id="2147511356" r:id="rId6"/>
    <p:sldLayoutId id="2147511357" r:id="rId7"/>
    <p:sldLayoutId id="2147511358" r:id="rId8"/>
    <p:sldLayoutId id="2147511359" r:id="rId9"/>
    <p:sldLayoutId id="2147511360" r:id="rId10"/>
    <p:sldLayoutId id="2147511361" r:id="rId11"/>
    <p:sldLayoutId id="21475113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6563" y="704850"/>
            <a:ext cx="8270875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6563" y="2335213"/>
            <a:ext cx="82708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3888" y="5956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03163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0037093B-1D4F-4B5D-B34B-10A25A958155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6563" y="5951538"/>
            <a:ext cx="5187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900" cap="all">
                <a:solidFill>
                  <a:srgbClr val="903163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450" y="5956300"/>
            <a:ext cx="7889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900">
                <a:solidFill>
                  <a:srgbClr val="903163"/>
                </a:solidFill>
                <a:latin typeface="Gill Sans MT" panose="020B0502020104020203" pitchFamily="34" charset="0"/>
              </a:defRPr>
            </a:lvl1pPr>
          </a:lstStyle>
          <a:p>
            <a:fld id="{08F339A4-FE56-4D8B-951D-0F9CC44FB8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34963" y="457200"/>
            <a:ext cx="2778125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0913" y="454025"/>
            <a:ext cx="2778125" cy="984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50" y="457200"/>
            <a:ext cx="2778125" cy="92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1363" r:id="rId1"/>
    <p:sldLayoutId id="2147511364" r:id="rId2"/>
    <p:sldLayoutId id="2147511365" r:id="rId3"/>
    <p:sldLayoutId id="2147511366" r:id="rId4"/>
    <p:sldLayoutId id="2147511367" r:id="rId5"/>
    <p:sldLayoutId id="2147511368" r:id="rId6"/>
    <p:sldLayoutId id="2147511369" r:id="rId7"/>
    <p:sldLayoutId id="2147511370" r:id="rId8"/>
    <p:sldLayoutId id="2147511371" r:id="rId9"/>
    <p:sldLayoutId id="2147511372" r:id="rId10"/>
    <p:sldLayoutId id="214751137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425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1"/>
            <a:r>
              <a:rPr lang="en-AU" altLang="en-US" smtClean="0"/>
              <a:t>Third level</a:t>
            </a:r>
          </a:p>
          <a:p>
            <a:pPr lvl="1"/>
            <a:r>
              <a:rPr lang="en-AU" altLang="en-US" smtClean="0"/>
              <a:t>Fourth level</a:t>
            </a:r>
          </a:p>
          <a:p>
            <a:pPr lvl="1"/>
            <a:r>
              <a:rPr lang="en-AU" altLang="en-US" smtClean="0"/>
              <a:t>Fifth level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11296" r:id="rId1"/>
    <p:sldLayoutId id="2147511297" r:id="rId2"/>
    <p:sldLayoutId id="2147511298" r:id="rId3"/>
    <p:sldLayoutId id="2147511299" r:id="rId4"/>
    <p:sldLayoutId id="2147511300" r:id="rId5"/>
    <p:sldLayoutId id="2147511301" r:id="rId6"/>
    <p:sldLayoutId id="2147511302" r:id="rId7"/>
    <p:sldLayoutId id="2147511303" r:id="rId8"/>
    <p:sldLayoutId id="2147511304" r:id="rId9"/>
    <p:sldLayoutId id="2147511305" r:id="rId10"/>
    <p:sldLayoutId id="21475113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14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29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43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581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98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43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89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34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1"/>
            <a:r>
              <a:rPr lang="en-AU" altLang="en-US" smtClean="0"/>
              <a:t>Third level</a:t>
            </a:r>
          </a:p>
          <a:p>
            <a:pPr lvl="1"/>
            <a:r>
              <a:rPr lang="en-AU" altLang="en-US" smtClean="0"/>
              <a:t>Fourth level</a:t>
            </a:r>
          </a:p>
          <a:p>
            <a:pPr lvl="1"/>
            <a:r>
              <a:rPr lang="en-AU" altLang="en-US" smtClean="0"/>
              <a:t>Fifth level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11328" r:id="rId1"/>
    <p:sldLayoutId id="2147511329" r:id="rId2"/>
    <p:sldLayoutId id="2147511330" r:id="rId3"/>
    <p:sldLayoutId id="2147511331" r:id="rId4"/>
    <p:sldLayoutId id="2147511332" r:id="rId5"/>
    <p:sldLayoutId id="2147511333" r:id="rId6"/>
    <p:sldLayoutId id="2147511334" r:id="rId7"/>
    <p:sldLayoutId id="2147511335" r:id="rId8"/>
    <p:sldLayoutId id="2147511336" r:id="rId9"/>
    <p:sldLayoutId id="2147511337" r:id="rId10"/>
    <p:sldLayoutId id="2147511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11C2680C-45D9-4D83-BDDB-EB909F15F4C1}" type="datetimeFigureOut">
              <a:rPr lang="en-AU"/>
              <a:pPr>
                <a:defRPr/>
              </a:pPr>
              <a:t>15/10/2016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DBCA28-D7EF-443A-945E-F4231C2AEE16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1376" r:id="rId1"/>
    <p:sldLayoutId id="2147511377" r:id="rId2"/>
    <p:sldLayoutId id="2147511378" r:id="rId3"/>
    <p:sldLayoutId id="2147511379" r:id="rId4"/>
    <p:sldLayoutId id="2147511380" r:id="rId5"/>
    <p:sldLayoutId id="2147511381" r:id="rId6"/>
    <p:sldLayoutId id="2147511382" r:id="rId7"/>
    <p:sldLayoutId id="2147511383" r:id="rId8"/>
    <p:sldLayoutId id="2147511384" r:id="rId9"/>
    <p:sldLayoutId id="2147511385" r:id="rId10"/>
    <p:sldLayoutId id="21475113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hepb.org/professionals/hbf_drug_watch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hepb.org/professionals/hbf_drug_watch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hepb.org/professionals/hbf_drug_watch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hepb.org/professionals/hbf_drug_watch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hepb.org/professionals/hbf_drug_watch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hepb.org/professionals/hbf_drug_watch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685800" y="355918"/>
            <a:ext cx="7772400" cy="4189412"/>
          </a:xfrm>
        </p:spPr>
        <p:txBody>
          <a:bodyPr/>
          <a:lstStyle/>
          <a:p>
            <a:r>
              <a:rPr lang="en-AU" altLang="en-US" sz="6000" dirty="0" smtClean="0"/>
              <a:t>Evaluating New HBV </a:t>
            </a:r>
            <a:r>
              <a:rPr lang="en-AU" altLang="en-US" sz="6000" dirty="0" smtClean="0"/>
              <a:t>Treatments</a:t>
            </a:r>
            <a:br>
              <a:rPr lang="en-AU" altLang="en-US" sz="6000" dirty="0" smtClean="0"/>
            </a:br>
            <a:r>
              <a:rPr lang="en-AU" altLang="en-US" sz="6000" dirty="0"/>
              <a:t/>
            </a:r>
            <a:br>
              <a:rPr lang="en-AU" altLang="en-US" sz="6000" dirty="0"/>
            </a:br>
            <a:r>
              <a:rPr lang="en-AU" altLang="en-US" sz="6000" dirty="0" smtClean="0"/>
              <a:t>SF HBV Free</a:t>
            </a:r>
            <a:endParaRPr lang="en-AU" altLang="en-US" sz="6000" dirty="0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0663" y="4829175"/>
            <a:ext cx="8702675" cy="1895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sz="2800" b="1" dirty="0" smtClean="0"/>
              <a:t>Robert G Gish MD</a:t>
            </a:r>
          </a:p>
          <a:p>
            <a:pPr>
              <a:lnSpc>
                <a:spcPct val="90000"/>
              </a:lnSpc>
            </a:pPr>
            <a:r>
              <a:rPr lang="en-AU" altLang="en-US" sz="2800" b="1" dirty="0" smtClean="0"/>
              <a:t>Professor Consultant </a:t>
            </a:r>
          </a:p>
          <a:p>
            <a:pPr>
              <a:lnSpc>
                <a:spcPct val="90000"/>
              </a:lnSpc>
            </a:pPr>
            <a:r>
              <a:rPr lang="en-AU" altLang="en-US" sz="2800" b="1" dirty="0" smtClean="0"/>
              <a:t>Stanford University</a:t>
            </a:r>
            <a:endParaRPr lang="en-AU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915988"/>
            <a:ext cx="103187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3821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3788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192088" y="3963988"/>
            <a:ext cx="31607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sz="1000" i="1">
                <a:solidFill>
                  <a:srgbClr val="FFFFFF"/>
                </a:solidFill>
              </a:rPr>
              <a:t>Bock, T. et al 1994. Virus Genes;8:215 </a:t>
            </a:r>
          </a:p>
          <a:p>
            <a:pPr algn="ctr">
              <a:spcBef>
                <a:spcPct val="50000"/>
              </a:spcBef>
            </a:pPr>
            <a:r>
              <a:rPr lang="en-AU" altLang="en-US" sz="1000" i="1">
                <a:solidFill>
                  <a:srgbClr val="FFFFFF"/>
                </a:solidFill>
              </a:rPr>
              <a:t>Bock, T. et al 2001. JMB;307:183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337175" y="6486525"/>
            <a:ext cx="3627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1200" i="1">
                <a:solidFill>
                  <a:srgbClr val="FFFFFF"/>
                </a:solidFill>
              </a:rPr>
              <a:t>Newbold, J and Locarnini, S 1995. J. Virol;</a:t>
            </a:r>
            <a:r>
              <a:rPr lang="en-AU" altLang="en-US" sz="1200" i="1" u="sng">
                <a:solidFill>
                  <a:srgbClr val="FFFFFF"/>
                </a:solidFill>
              </a:rPr>
              <a:t>69</a:t>
            </a:r>
            <a:r>
              <a:rPr lang="en-AU" altLang="en-US" sz="1200" i="1">
                <a:solidFill>
                  <a:srgbClr val="FFFFFF"/>
                </a:solidFill>
              </a:rPr>
              <a:t>:3350</a:t>
            </a:r>
            <a:endParaRPr lang="en-US" altLang="en-US" sz="1200" i="1">
              <a:solidFill>
                <a:srgbClr val="FFFFFF"/>
              </a:solidFill>
            </a:endParaRPr>
          </a:p>
        </p:txBody>
      </p:sp>
      <p:graphicFrame>
        <p:nvGraphicFramePr>
          <p:cNvPr id="76807" name="Object 2"/>
          <p:cNvGraphicFramePr>
            <a:graphicFrameLocks noChangeAspect="1"/>
          </p:cNvGraphicFramePr>
          <p:nvPr/>
        </p:nvGraphicFramePr>
        <p:xfrm>
          <a:off x="3505200" y="1295400"/>
          <a:ext cx="2867025" cy="418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7" name="Bitmap Image" r:id="rId6" imgW="4390476" imgH="6409524" progId="Paint.Picture">
                  <p:embed/>
                </p:oleObj>
              </mc:Choice>
              <mc:Fallback>
                <p:oleObj name="Bitmap Image" r:id="rId6" imgW="4390476" imgH="640952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95400"/>
                        <a:ext cx="2867025" cy="418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8" name="Text Box 4"/>
          <p:cNvSpPr txBox="1">
            <a:spLocks noChangeArrowheads="1"/>
          </p:cNvSpPr>
          <p:nvPr/>
        </p:nvSpPr>
        <p:spPr bwMode="auto">
          <a:xfrm>
            <a:off x="6477000" y="3476625"/>
            <a:ext cx="2152650" cy="914400"/>
          </a:xfrm>
          <a:prstGeom prst="rect">
            <a:avLst/>
          </a:prstGeom>
          <a:solidFill>
            <a:srgbClr val="CCB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AU" altLang="en-US" sz="1400">
                <a:solidFill>
                  <a:srgbClr val="CF0400"/>
                </a:solidFill>
              </a:rPr>
              <a:t>High Replication </a:t>
            </a:r>
          </a:p>
          <a:p>
            <a:pPr algn="ctr" eaLnBrk="1" hangingPunct="1"/>
            <a:r>
              <a:rPr lang="en-AU" altLang="en-US" sz="1400">
                <a:solidFill>
                  <a:srgbClr val="CF0400"/>
                </a:solidFill>
              </a:rPr>
              <a:t>Phenotype</a:t>
            </a:r>
          </a:p>
          <a:p>
            <a:pPr algn="ctr" eaLnBrk="1" hangingPunct="1"/>
            <a:r>
              <a:rPr lang="en-AU" altLang="en-US" sz="1200">
                <a:solidFill>
                  <a:srgbClr val="1E1E5B"/>
                </a:solidFill>
              </a:rPr>
              <a:t>Transcriptionally Active</a:t>
            </a:r>
          </a:p>
          <a:p>
            <a:pPr algn="ctr" eaLnBrk="1" hangingPunct="1"/>
            <a:r>
              <a:rPr lang="en-AU" altLang="en-US" sz="1200">
                <a:solidFill>
                  <a:srgbClr val="1E1E5B"/>
                </a:solidFill>
              </a:rPr>
              <a:t>High Viraemia</a:t>
            </a:r>
            <a:endParaRPr lang="en-AU" altLang="en-US" sz="1600" i="1">
              <a:solidFill>
                <a:srgbClr val="CF0400"/>
              </a:solidFill>
            </a:endParaRPr>
          </a:p>
        </p:txBody>
      </p:sp>
      <p:sp>
        <p:nvSpPr>
          <p:cNvPr id="76809" name="Text Box 4"/>
          <p:cNvSpPr txBox="1">
            <a:spLocks noChangeArrowheads="1"/>
          </p:cNvSpPr>
          <p:nvPr/>
        </p:nvSpPr>
        <p:spPr bwMode="auto">
          <a:xfrm>
            <a:off x="6477000" y="1736725"/>
            <a:ext cx="2152650" cy="914400"/>
          </a:xfrm>
          <a:prstGeom prst="rect">
            <a:avLst/>
          </a:prstGeom>
          <a:solidFill>
            <a:srgbClr val="CCB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AU" altLang="en-US" sz="1400">
                <a:solidFill>
                  <a:srgbClr val="CF0400"/>
                </a:solidFill>
              </a:rPr>
              <a:t>Low Replication </a:t>
            </a:r>
          </a:p>
          <a:p>
            <a:pPr algn="ctr" eaLnBrk="1" hangingPunct="1"/>
            <a:r>
              <a:rPr lang="en-AU" altLang="en-US" sz="1400">
                <a:solidFill>
                  <a:srgbClr val="CF0400"/>
                </a:solidFill>
              </a:rPr>
              <a:t>Phenotype</a:t>
            </a:r>
          </a:p>
          <a:p>
            <a:pPr algn="ctr" eaLnBrk="1" hangingPunct="1"/>
            <a:r>
              <a:rPr lang="en-AU" altLang="en-US" sz="1200">
                <a:solidFill>
                  <a:srgbClr val="1E1E5B"/>
                </a:solidFill>
              </a:rPr>
              <a:t>Quiescent or active</a:t>
            </a:r>
          </a:p>
          <a:p>
            <a:pPr algn="ctr" eaLnBrk="1" hangingPunct="1"/>
            <a:r>
              <a:rPr lang="en-AU" altLang="en-US" sz="1200">
                <a:solidFill>
                  <a:srgbClr val="1E1E5B"/>
                </a:solidFill>
              </a:rPr>
              <a:t>Medium to Low Viraemia</a:t>
            </a:r>
            <a:endParaRPr lang="en-AU" altLang="en-US" sz="1600" i="1">
              <a:solidFill>
                <a:srgbClr val="CF0400"/>
              </a:solidFill>
            </a:endParaRPr>
          </a:p>
        </p:txBody>
      </p:sp>
      <p:sp>
        <p:nvSpPr>
          <p:cNvPr id="76810" name="Title 1"/>
          <p:cNvSpPr txBox="1">
            <a:spLocks/>
          </p:cNvSpPr>
          <p:nvPr/>
        </p:nvSpPr>
        <p:spPr bwMode="auto">
          <a:xfrm>
            <a:off x="211138" y="166688"/>
            <a:ext cx="8782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FF99"/>
                </a:solidFill>
              </a:rPr>
              <a:t>The cccDNA is a Minichromosome</a:t>
            </a:r>
            <a:endParaRPr lang="en-GB" altLang="en-US" sz="4000" b="1">
              <a:solidFill>
                <a:srgbClr val="FFFF99"/>
              </a:solidFill>
            </a:endParaRPr>
          </a:p>
        </p:txBody>
      </p:sp>
      <p:pic>
        <p:nvPicPr>
          <p:cNvPr id="768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62475"/>
            <a:ext cx="259715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K:\David Vincent\BMS263 - CURE Figure png's\BMS263 CURE_slide 9 fig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150938"/>
            <a:ext cx="6592888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3" name="Rectangle 17"/>
          <p:cNvSpPr>
            <a:spLocks noChangeArrowheads="1"/>
          </p:cNvSpPr>
          <p:nvPr/>
        </p:nvSpPr>
        <p:spPr bwMode="auto">
          <a:xfrm>
            <a:off x="107950" y="6396038"/>
            <a:ext cx="868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defTabSz="4572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200" i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Zoulim</a:t>
            </a:r>
            <a:r>
              <a:rPr lang="en-GB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 F, et al. </a:t>
            </a:r>
            <a:r>
              <a:rPr lang="pt-BR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Antiviral Res 2012;96(2):256–9; HBF Drug Watch, Available at: </a:t>
            </a:r>
            <a:r>
              <a:rPr lang="en-GB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  <a:hlinkClick r:id="rId4"/>
              </a:rPr>
              <a:t>http://www.hepb.org/professionals/hbf_drug_watch.htm</a:t>
            </a:r>
            <a:r>
              <a:rPr lang="en-GB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6625" y="2457450"/>
            <a:ext cx="43973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HBx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97063" y="5059363"/>
            <a:ext cx="8302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Endosome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1550" y="4721225"/>
            <a:ext cx="5826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rcDNA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92500" y="3997325"/>
            <a:ext cx="6715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cccDNA</a:t>
            </a:r>
          </a:p>
        </p:txBody>
      </p:sp>
      <p:sp>
        <p:nvSpPr>
          <p:cNvPr id="75784" name="TextBox 23"/>
          <p:cNvSpPr txBox="1">
            <a:spLocks noChangeArrowheads="1"/>
          </p:cNvSpPr>
          <p:nvPr/>
        </p:nvSpPr>
        <p:spPr bwMode="auto">
          <a:xfrm>
            <a:off x="4916488" y="2755900"/>
            <a:ext cx="793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Polymerase</a:t>
            </a:r>
          </a:p>
        </p:txBody>
      </p:sp>
      <p:sp>
        <p:nvSpPr>
          <p:cNvPr id="75785" name="TextBox 24"/>
          <p:cNvSpPr txBox="1">
            <a:spLocks noChangeArrowheads="1"/>
          </p:cNvSpPr>
          <p:nvPr/>
        </p:nvSpPr>
        <p:spPr bwMode="auto">
          <a:xfrm>
            <a:off x="5429250" y="3027363"/>
            <a:ext cx="596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ea typeface="ヒラギノ角ゴ Pro W3" pitchFamily="-48" charset="-128"/>
              </a:rPr>
              <a:t>pgRNA</a:t>
            </a:r>
          </a:p>
        </p:txBody>
      </p:sp>
      <p:sp>
        <p:nvSpPr>
          <p:cNvPr id="75786" name="TextBox 26"/>
          <p:cNvSpPr txBox="1">
            <a:spLocks noChangeArrowheads="1"/>
          </p:cNvSpPr>
          <p:nvPr/>
        </p:nvSpPr>
        <p:spPr bwMode="auto">
          <a:xfrm>
            <a:off x="5048250" y="3421063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Core</a:t>
            </a:r>
          </a:p>
        </p:txBody>
      </p:sp>
      <p:sp>
        <p:nvSpPr>
          <p:cNvPr id="75787" name="TextBox 27"/>
          <p:cNvSpPr txBox="1">
            <a:spLocks noChangeArrowheads="1"/>
          </p:cNvSpPr>
          <p:nvPr/>
        </p:nvSpPr>
        <p:spPr bwMode="auto">
          <a:xfrm>
            <a:off x="4865688" y="2022475"/>
            <a:ext cx="614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Surface </a:t>
            </a:r>
            <a:b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</a:br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proteins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951288" y="4365625"/>
            <a:ext cx="295275" cy="14239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91880" y="5229200"/>
            <a:ext cx="1164258" cy="578882"/>
          </a:xfrm>
          <a:prstGeom prst="roundRect">
            <a:avLst/>
          </a:prstGeom>
          <a:solidFill>
            <a:schemeClr val="tx2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black"/>
                </a:solidFill>
              </a:rPr>
              <a:t>Targeting </a:t>
            </a:r>
            <a:r>
              <a:rPr lang="en-GB" sz="1400" b="1" dirty="0" err="1">
                <a:solidFill>
                  <a:prstClr val="black"/>
                </a:solidFill>
              </a:rPr>
              <a:t>cccDNA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42377" name="TextBox 2"/>
          <p:cNvSpPr txBox="1">
            <a:spLocks noChangeArrowheads="1"/>
          </p:cNvSpPr>
          <p:nvPr/>
        </p:nvSpPr>
        <p:spPr bwMode="auto">
          <a:xfrm>
            <a:off x="1476375" y="4508500"/>
            <a:ext cx="53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AU" altLang="en-US" sz="1000" b="1" smtClean="0">
                <a:solidFill>
                  <a:srgbClr val="000000"/>
                </a:solidFill>
                <a:ea typeface="+mn-ea"/>
                <a:cs typeface="Arial" pitchFamily="34" charset="0"/>
              </a:rPr>
              <a:t>NTCP</a:t>
            </a:r>
          </a:p>
        </p:txBody>
      </p:sp>
      <p:sp>
        <p:nvSpPr>
          <p:cNvPr id="142378" name="TextBox 5"/>
          <p:cNvSpPr txBox="1">
            <a:spLocks noChangeArrowheads="1"/>
          </p:cNvSpPr>
          <p:nvPr/>
        </p:nvSpPr>
        <p:spPr bwMode="auto">
          <a:xfrm>
            <a:off x="107950" y="4005263"/>
            <a:ext cx="235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AU" altLang="en-US" sz="1400" smtClean="0">
                <a:solidFill>
                  <a:srgbClr val="000000"/>
                </a:solidFill>
                <a:ea typeface="+mn-ea"/>
                <a:cs typeface="Arial" pitchFamily="34" charset="0"/>
              </a:rPr>
              <a:t>cIAP antagonist- Birinapant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6625" y="5330825"/>
            <a:ext cx="1243013" cy="954088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Eg</a:t>
            </a:r>
            <a:r>
              <a:rPr lang="en-AU" sz="14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CRISPR, </a:t>
            </a:r>
          </a:p>
          <a:p>
            <a:pPr>
              <a:defRPr/>
            </a:pPr>
            <a:r>
              <a:rPr lang="en-AU" sz="1400" b="1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Talens</a:t>
            </a:r>
            <a:endParaRPr lang="en-AU" sz="1400" b="1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sz="1400" b="1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HDACi</a:t>
            </a:r>
            <a:endParaRPr lang="en-AU" sz="1400" b="1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AU" sz="1400" b="1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6150" y="4491038"/>
            <a:ext cx="3171825" cy="1938337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AU" sz="2000" b="1" u="sng" dirty="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Best Suited</a:t>
            </a:r>
          </a:p>
          <a:p>
            <a:pPr>
              <a:defRPr/>
            </a:pPr>
            <a:r>
              <a:rPr lang="en-AU" sz="20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NTCP HepG2 infection model, PHH, </a:t>
            </a:r>
            <a:r>
              <a:rPr lang="en-AU" sz="2000" b="1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HepaRG</a:t>
            </a:r>
            <a:r>
              <a:rPr lang="en-AU" sz="20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AU" sz="20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-1mer transfection model should also be considered.  </a:t>
            </a:r>
          </a:p>
        </p:txBody>
      </p:sp>
      <p:sp>
        <p:nvSpPr>
          <p:cNvPr id="75796" name="Title 1"/>
          <p:cNvSpPr>
            <a:spLocks noGrp="1"/>
          </p:cNvSpPr>
          <p:nvPr>
            <p:ph type="title"/>
          </p:nvPr>
        </p:nvSpPr>
        <p:spPr>
          <a:xfrm>
            <a:off x="107950" y="66675"/>
            <a:ext cx="8826500" cy="119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4000" smtClean="0">
                <a:solidFill>
                  <a:srgbClr val="000090"/>
                </a:solidFill>
                <a:ea typeface="ヒラギノ角ゴ Pro W3" pitchFamily="-48" charset="-128"/>
              </a:rPr>
              <a:t>Minichromosome (cccDNA Generation and Processing)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9063" y="2254250"/>
          <a:ext cx="6810375" cy="434343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16963">
                  <a:extLst>
                    <a:ext uri="{9D8B030D-6E8A-4147-A177-3AD203B41FA5}"/>
                  </a:extLst>
                </a:gridCol>
                <a:gridCol w="704892">
                  <a:extLst>
                    <a:ext uri="{9D8B030D-6E8A-4147-A177-3AD203B41FA5}"/>
                  </a:extLst>
                </a:gridCol>
                <a:gridCol w="933618">
                  <a:extLst>
                    <a:ext uri="{9D8B030D-6E8A-4147-A177-3AD203B41FA5}"/>
                  </a:extLst>
                </a:gridCol>
                <a:gridCol w="994678">
                  <a:extLst>
                    <a:ext uri="{9D8B030D-6E8A-4147-A177-3AD203B41FA5}"/>
                  </a:extLst>
                </a:gridCol>
                <a:gridCol w="994678">
                  <a:extLst>
                    <a:ext uri="{9D8B030D-6E8A-4147-A177-3AD203B41FA5}"/>
                  </a:extLst>
                </a:gridCol>
                <a:gridCol w="1032773">
                  <a:extLst>
                    <a:ext uri="{9D8B030D-6E8A-4147-A177-3AD203B41FA5}"/>
                  </a:extLst>
                </a:gridCol>
                <a:gridCol w="1032773">
                  <a:extLst>
                    <a:ext uri="{9D8B030D-6E8A-4147-A177-3AD203B41FA5}"/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cccDNA</a:t>
                      </a:r>
                      <a:r>
                        <a:rPr lang="en-US" sz="1200" b="1" dirty="0"/>
                        <a:t> formation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/>
                        <a:t>cccDNA</a:t>
                      </a:r>
                      <a:endParaRPr lang="en-US" sz="1100" b="0" dirty="0"/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400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cccDNA</a:t>
                      </a:r>
                      <a:r>
                        <a:rPr lang="en-US" sz="1200" b="1" baseline="0" dirty="0"/>
                        <a:t> chromatin assembly</a:t>
                      </a:r>
                      <a:endParaRPr lang="en-US" sz="1200" b="1" dirty="0"/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/>
                        <a:t>cccDNA</a:t>
                      </a:r>
                      <a:endParaRPr lang="en-US" sz="1100" b="0" dirty="0"/>
                    </a:p>
                    <a:p>
                      <a:pPr algn="ctr"/>
                      <a:r>
                        <a:rPr lang="en-US" sz="1100" b="0" dirty="0" err="1"/>
                        <a:t>ChIP</a:t>
                      </a:r>
                      <a:endParaRPr lang="en-US" sz="1100" b="0" dirty="0"/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</a:t>
                      </a:r>
                      <a:r>
                        <a:rPr lang="en-US" sz="1400" b="1" baseline="0" dirty="0"/>
                        <a:t> *</a:t>
                      </a:r>
                      <a:endParaRPr lang="en-US" sz="1400" b="1" dirty="0"/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Y/N*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40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/>
                        <a:t>cccDNA</a:t>
                      </a:r>
                      <a:r>
                        <a:rPr lang="en-US" sz="1200" b="1" baseline="0" dirty="0"/>
                        <a:t> chromatin function</a:t>
                      </a:r>
                      <a:endParaRPr lang="en-US" sz="1200" b="1" dirty="0"/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/>
                        <a:t>cccDNA</a:t>
                      </a:r>
                      <a:endParaRPr lang="en-US" sz="1100" b="0" dirty="0"/>
                    </a:p>
                    <a:p>
                      <a:pPr algn="ctr"/>
                      <a:r>
                        <a:rPr lang="en-US" sz="1100" b="0" dirty="0" err="1"/>
                        <a:t>ChIP</a:t>
                      </a:r>
                      <a:endParaRPr lang="en-US" sz="1100" b="0" dirty="0"/>
                    </a:p>
                    <a:p>
                      <a:pPr algn="ctr"/>
                      <a:endParaRPr lang="en-US" sz="1100" b="0" dirty="0"/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Y/N*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Y/N*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Y/N*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cccDNA</a:t>
                      </a:r>
                      <a:r>
                        <a:rPr lang="en-US" sz="1200" b="1" baseline="0" dirty="0"/>
                        <a:t> </a:t>
                      </a:r>
                    </a:p>
                    <a:p>
                      <a:pPr algn="ctr"/>
                      <a:r>
                        <a:rPr lang="en-US" sz="1200" b="1" baseline="0" dirty="0"/>
                        <a:t>stability</a:t>
                      </a:r>
                      <a:endParaRPr lang="en-US" sz="1200" b="1" dirty="0"/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/>
                        <a:t>cccDNA</a:t>
                      </a:r>
                      <a:endParaRPr lang="en-US" sz="1100" b="0" dirty="0"/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cccDNA</a:t>
                      </a:r>
                      <a:r>
                        <a:rPr lang="en-US" sz="1200" b="1" dirty="0"/>
                        <a:t> transcription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/>
                        <a:t>pgRNA</a:t>
                      </a:r>
                      <a:endParaRPr lang="en-US" sz="1100" b="0" dirty="0"/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40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Core</a:t>
                      </a:r>
                      <a:r>
                        <a:rPr lang="en-US" sz="1200" b="1" baseline="0" dirty="0"/>
                        <a:t> particles recycling</a:t>
                      </a:r>
                      <a:endParaRPr lang="en-US" sz="1200" b="1" dirty="0"/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94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HBV</a:t>
                      </a:r>
                      <a:r>
                        <a:rPr lang="en-US" sz="1200" b="1" baseline="0" dirty="0"/>
                        <a:t> replication</a:t>
                      </a:r>
                      <a:endParaRPr lang="en-US" sz="1200" b="1" dirty="0"/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/>
                        <a:t>Cp</a:t>
                      </a:r>
                      <a:endParaRPr lang="en-US" sz="1100" b="0" dirty="0"/>
                    </a:p>
                    <a:p>
                      <a:pPr algn="ctr"/>
                      <a:r>
                        <a:rPr lang="en-US" sz="1100" b="0" dirty="0"/>
                        <a:t>HBV-</a:t>
                      </a:r>
                      <a:r>
                        <a:rPr lang="en-US" sz="1100" b="0" baseline="0" dirty="0"/>
                        <a:t>DNA</a:t>
                      </a:r>
                      <a:endParaRPr lang="en-US" sz="1100" b="0" dirty="0"/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7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Chronic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infection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Y/N</a:t>
                      </a:r>
                    </a:p>
                  </a:txBody>
                  <a:tcPr marL="91426" marR="91426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77900" name="Group 6"/>
          <p:cNvGrpSpPr>
            <a:grpSpLocks noChangeAspect="1"/>
          </p:cNvGrpSpPr>
          <p:nvPr/>
        </p:nvGrpSpPr>
        <p:grpSpPr bwMode="auto">
          <a:xfrm>
            <a:off x="1971675" y="1473200"/>
            <a:ext cx="708025" cy="727075"/>
            <a:chOff x="2936875" y="1089763"/>
            <a:chExt cx="1144588" cy="1175600"/>
          </a:xfrm>
        </p:grpSpPr>
        <p:sp>
          <p:nvSpPr>
            <p:cNvPr id="8" name="Ellipse 12"/>
            <p:cNvSpPr/>
            <p:nvPr/>
          </p:nvSpPr>
          <p:spPr bwMode="auto">
            <a:xfrm>
              <a:off x="3457843" y="1870074"/>
              <a:ext cx="346455" cy="17197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>
                <a:solidFill>
                  <a:prstClr val="white"/>
                </a:solidFill>
              </a:endParaRPr>
            </a:p>
          </p:txBody>
        </p:sp>
        <p:grpSp>
          <p:nvGrpSpPr>
            <p:cNvPr id="77935" name="Group 8"/>
            <p:cNvGrpSpPr>
              <a:grpSpLocks/>
            </p:cNvGrpSpPr>
            <p:nvPr/>
          </p:nvGrpSpPr>
          <p:grpSpPr bwMode="auto">
            <a:xfrm>
              <a:off x="2936875" y="1089763"/>
              <a:ext cx="1144588" cy="1175600"/>
              <a:chOff x="2936875" y="1089763"/>
              <a:chExt cx="1144588" cy="1175600"/>
            </a:xfrm>
          </p:grpSpPr>
          <p:sp>
            <p:nvSpPr>
              <p:cNvPr id="14" name="Forme libre 11"/>
              <p:cNvSpPr/>
              <p:nvPr/>
            </p:nvSpPr>
            <p:spPr bwMode="auto">
              <a:xfrm>
                <a:off x="2936875" y="1467085"/>
                <a:ext cx="1144588" cy="798278"/>
              </a:xfrm>
              <a:custGeom>
                <a:avLst/>
                <a:gdLst>
                  <a:gd name="connsiteX0" fmla="*/ 151836 w 1416540"/>
                  <a:gd name="connsiteY0" fmla="*/ 381000 h 990600"/>
                  <a:gd name="connsiteX1" fmla="*/ 113736 w 1416540"/>
                  <a:gd name="connsiteY1" fmla="*/ 457200 h 990600"/>
                  <a:gd name="connsiteX2" fmla="*/ 88336 w 1416540"/>
                  <a:gd name="connsiteY2" fmla="*/ 495300 h 990600"/>
                  <a:gd name="connsiteX3" fmla="*/ 75636 w 1416540"/>
                  <a:gd name="connsiteY3" fmla="*/ 533400 h 990600"/>
                  <a:gd name="connsiteX4" fmla="*/ 37536 w 1416540"/>
                  <a:gd name="connsiteY4" fmla="*/ 571500 h 990600"/>
                  <a:gd name="connsiteX5" fmla="*/ 24836 w 1416540"/>
                  <a:gd name="connsiteY5" fmla="*/ 609600 h 990600"/>
                  <a:gd name="connsiteX6" fmla="*/ 24836 w 1416540"/>
                  <a:gd name="connsiteY6" fmla="*/ 723900 h 990600"/>
                  <a:gd name="connsiteX7" fmla="*/ 101036 w 1416540"/>
                  <a:gd name="connsiteY7" fmla="*/ 800100 h 990600"/>
                  <a:gd name="connsiteX8" fmla="*/ 164536 w 1416540"/>
                  <a:gd name="connsiteY8" fmla="*/ 787400 h 990600"/>
                  <a:gd name="connsiteX9" fmla="*/ 240736 w 1416540"/>
                  <a:gd name="connsiteY9" fmla="*/ 723900 h 990600"/>
                  <a:gd name="connsiteX10" fmla="*/ 291536 w 1416540"/>
                  <a:gd name="connsiteY10" fmla="*/ 685800 h 990600"/>
                  <a:gd name="connsiteX11" fmla="*/ 329636 w 1416540"/>
                  <a:gd name="connsiteY11" fmla="*/ 647700 h 990600"/>
                  <a:gd name="connsiteX12" fmla="*/ 405836 w 1416540"/>
                  <a:gd name="connsiteY12" fmla="*/ 622300 h 990600"/>
                  <a:gd name="connsiteX13" fmla="*/ 443936 w 1416540"/>
                  <a:gd name="connsiteY13" fmla="*/ 635000 h 990600"/>
                  <a:gd name="connsiteX14" fmla="*/ 405836 w 1416540"/>
                  <a:gd name="connsiteY14" fmla="*/ 762000 h 990600"/>
                  <a:gd name="connsiteX15" fmla="*/ 393136 w 1416540"/>
                  <a:gd name="connsiteY15" fmla="*/ 812800 h 990600"/>
                  <a:gd name="connsiteX16" fmla="*/ 443936 w 1416540"/>
                  <a:gd name="connsiteY16" fmla="*/ 952500 h 990600"/>
                  <a:gd name="connsiteX17" fmla="*/ 520136 w 1416540"/>
                  <a:gd name="connsiteY17" fmla="*/ 977900 h 990600"/>
                  <a:gd name="connsiteX18" fmla="*/ 558236 w 1416540"/>
                  <a:gd name="connsiteY18" fmla="*/ 990600 h 990600"/>
                  <a:gd name="connsiteX19" fmla="*/ 875736 w 1416540"/>
                  <a:gd name="connsiteY19" fmla="*/ 977900 h 990600"/>
                  <a:gd name="connsiteX20" fmla="*/ 977336 w 1416540"/>
                  <a:gd name="connsiteY20" fmla="*/ 952500 h 990600"/>
                  <a:gd name="connsiteX21" fmla="*/ 1028136 w 1416540"/>
                  <a:gd name="connsiteY21" fmla="*/ 939800 h 990600"/>
                  <a:gd name="connsiteX22" fmla="*/ 1066236 w 1416540"/>
                  <a:gd name="connsiteY22" fmla="*/ 914400 h 990600"/>
                  <a:gd name="connsiteX23" fmla="*/ 1104336 w 1416540"/>
                  <a:gd name="connsiteY23" fmla="*/ 901700 h 990600"/>
                  <a:gd name="connsiteX24" fmla="*/ 1205936 w 1416540"/>
                  <a:gd name="connsiteY24" fmla="*/ 850900 h 990600"/>
                  <a:gd name="connsiteX25" fmla="*/ 1269436 w 1416540"/>
                  <a:gd name="connsiteY25" fmla="*/ 749300 h 990600"/>
                  <a:gd name="connsiteX26" fmla="*/ 1358336 w 1416540"/>
                  <a:gd name="connsiteY26" fmla="*/ 673100 h 990600"/>
                  <a:gd name="connsiteX27" fmla="*/ 1409136 w 1416540"/>
                  <a:gd name="connsiteY27" fmla="*/ 596900 h 990600"/>
                  <a:gd name="connsiteX28" fmla="*/ 1396436 w 1416540"/>
                  <a:gd name="connsiteY28" fmla="*/ 546100 h 990600"/>
                  <a:gd name="connsiteX29" fmla="*/ 1320236 w 1416540"/>
                  <a:gd name="connsiteY29" fmla="*/ 495300 h 990600"/>
                  <a:gd name="connsiteX30" fmla="*/ 1269436 w 1416540"/>
                  <a:gd name="connsiteY30" fmla="*/ 469900 h 990600"/>
                  <a:gd name="connsiteX31" fmla="*/ 1155136 w 1416540"/>
                  <a:gd name="connsiteY31" fmla="*/ 419100 h 990600"/>
                  <a:gd name="connsiteX32" fmla="*/ 1142436 w 1416540"/>
                  <a:gd name="connsiteY32" fmla="*/ 381000 h 990600"/>
                  <a:gd name="connsiteX33" fmla="*/ 1231336 w 1416540"/>
                  <a:gd name="connsiteY33" fmla="*/ 304800 h 990600"/>
                  <a:gd name="connsiteX34" fmla="*/ 1244036 w 1416540"/>
                  <a:gd name="connsiteY34" fmla="*/ 266700 h 990600"/>
                  <a:gd name="connsiteX35" fmla="*/ 1231336 w 1416540"/>
                  <a:gd name="connsiteY35" fmla="*/ 228600 h 990600"/>
                  <a:gd name="connsiteX36" fmla="*/ 1193236 w 1416540"/>
                  <a:gd name="connsiteY36" fmla="*/ 88900 h 990600"/>
                  <a:gd name="connsiteX37" fmla="*/ 1180536 w 1416540"/>
                  <a:gd name="connsiteY37" fmla="*/ 50800 h 990600"/>
                  <a:gd name="connsiteX38" fmla="*/ 1167836 w 1416540"/>
                  <a:gd name="connsiteY38" fmla="*/ 12700 h 990600"/>
                  <a:gd name="connsiteX39" fmla="*/ 1129736 w 1416540"/>
                  <a:gd name="connsiteY39" fmla="*/ 0 h 990600"/>
                  <a:gd name="connsiteX40" fmla="*/ 1053536 w 1416540"/>
                  <a:gd name="connsiteY40" fmla="*/ 25400 h 990600"/>
                  <a:gd name="connsiteX41" fmla="*/ 1015436 w 1416540"/>
                  <a:gd name="connsiteY41" fmla="*/ 50800 h 990600"/>
                  <a:gd name="connsiteX42" fmla="*/ 939236 w 1416540"/>
                  <a:gd name="connsiteY42" fmla="*/ 63500 h 990600"/>
                  <a:gd name="connsiteX43" fmla="*/ 850336 w 1416540"/>
                  <a:gd name="connsiteY43" fmla="*/ 88900 h 990600"/>
                  <a:gd name="connsiteX44" fmla="*/ 812236 w 1416540"/>
                  <a:gd name="connsiteY44" fmla="*/ 114300 h 990600"/>
                  <a:gd name="connsiteX45" fmla="*/ 786836 w 1416540"/>
                  <a:gd name="connsiteY45" fmla="*/ 152400 h 990600"/>
                  <a:gd name="connsiteX46" fmla="*/ 672536 w 1416540"/>
                  <a:gd name="connsiteY46" fmla="*/ 139700 h 990600"/>
                  <a:gd name="connsiteX47" fmla="*/ 532836 w 1416540"/>
                  <a:gd name="connsiteY47" fmla="*/ 101600 h 990600"/>
                  <a:gd name="connsiteX48" fmla="*/ 494736 w 1416540"/>
                  <a:gd name="connsiteY48" fmla="*/ 88900 h 990600"/>
                  <a:gd name="connsiteX49" fmla="*/ 456636 w 1416540"/>
                  <a:gd name="connsiteY49" fmla="*/ 76200 h 990600"/>
                  <a:gd name="connsiteX50" fmla="*/ 215336 w 1416540"/>
                  <a:gd name="connsiteY50" fmla="*/ 127000 h 990600"/>
                  <a:gd name="connsiteX51" fmla="*/ 151836 w 1416540"/>
                  <a:gd name="connsiteY51" fmla="*/ 152400 h 990600"/>
                  <a:gd name="connsiteX52" fmla="*/ 101036 w 1416540"/>
                  <a:gd name="connsiteY52" fmla="*/ 165100 h 990600"/>
                  <a:gd name="connsiteX53" fmla="*/ 62936 w 1416540"/>
                  <a:gd name="connsiteY53" fmla="*/ 177800 h 990600"/>
                  <a:gd name="connsiteX54" fmla="*/ 50236 w 1416540"/>
                  <a:gd name="connsiteY54" fmla="*/ 215900 h 990600"/>
                  <a:gd name="connsiteX55" fmla="*/ 88336 w 1416540"/>
                  <a:gd name="connsiteY55" fmla="*/ 241300 h 990600"/>
                  <a:gd name="connsiteX56" fmla="*/ 164536 w 1416540"/>
                  <a:gd name="connsiteY56" fmla="*/ 279400 h 990600"/>
                  <a:gd name="connsiteX57" fmla="*/ 151836 w 1416540"/>
                  <a:gd name="connsiteY57" fmla="*/ 3810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416540" h="990600">
                    <a:moveTo>
                      <a:pt x="151836" y="381000"/>
                    </a:moveTo>
                    <a:cubicBezTo>
                      <a:pt x="143369" y="410633"/>
                      <a:pt x="166316" y="352040"/>
                      <a:pt x="113736" y="457200"/>
                    </a:cubicBezTo>
                    <a:cubicBezTo>
                      <a:pt x="106910" y="470852"/>
                      <a:pt x="95162" y="481648"/>
                      <a:pt x="88336" y="495300"/>
                    </a:cubicBezTo>
                    <a:cubicBezTo>
                      <a:pt x="82349" y="507274"/>
                      <a:pt x="83062" y="522261"/>
                      <a:pt x="75636" y="533400"/>
                    </a:cubicBezTo>
                    <a:cubicBezTo>
                      <a:pt x="65673" y="548344"/>
                      <a:pt x="50236" y="558800"/>
                      <a:pt x="37536" y="571500"/>
                    </a:cubicBezTo>
                    <a:cubicBezTo>
                      <a:pt x="33303" y="584200"/>
                      <a:pt x="28514" y="596728"/>
                      <a:pt x="24836" y="609600"/>
                    </a:cubicBezTo>
                    <a:cubicBezTo>
                      <a:pt x="13946" y="647714"/>
                      <a:pt x="0" y="684871"/>
                      <a:pt x="24836" y="723900"/>
                    </a:cubicBezTo>
                    <a:cubicBezTo>
                      <a:pt x="44121" y="754205"/>
                      <a:pt x="101036" y="800100"/>
                      <a:pt x="101036" y="800100"/>
                    </a:cubicBezTo>
                    <a:cubicBezTo>
                      <a:pt x="122203" y="795867"/>
                      <a:pt x="144325" y="794979"/>
                      <a:pt x="164536" y="787400"/>
                    </a:cubicBezTo>
                    <a:cubicBezTo>
                      <a:pt x="197803" y="774925"/>
                      <a:pt x="215115" y="745861"/>
                      <a:pt x="240736" y="723900"/>
                    </a:cubicBezTo>
                    <a:cubicBezTo>
                      <a:pt x="256807" y="710125"/>
                      <a:pt x="275465" y="699575"/>
                      <a:pt x="291536" y="685800"/>
                    </a:cubicBezTo>
                    <a:cubicBezTo>
                      <a:pt x="305173" y="674111"/>
                      <a:pt x="313936" y="656422"/>
                      <a:pt x="329636" y="647700"/>
                    </a:cubicBezTo>
                    <a:cubicBezTo>
                      <a:pt x="353041" y="634697"/>
                      <a:pt x="405836" y="622300"/>
                      <a:pt x="405836" y="622300"/>
                    </a:cubicBezTo>
                    <a:cubicBezTo>
                      <a:pt x="418536" y="626533"/>
                      <a:pt x="440689" y="622013"/>
                      <a:pt x="443936" y="635000"/>
                    </a:cubicBezTo>
                    <a:cubicBezTo>
                      <a:pt x="458795" y="694434"/>
                      <a:pt x="432688" y="721723"/>
                      <a:pt x="405836" y="762000"/>
                    </a:cubicBezTo>
                    <a:cubicBezTo>
                      <a:pt x="401603" y="778933"/>
                      <a:pt x="393136" y="795346"/>
                      <a:pt x="393136" y="812800"/>
                    </a:cubicBezTo>
                    <a:cubicBezTo>
                      <a:pt x="393136" y="859337"/>
                      <a:pt x="398972" y="922524"/>
                      <a:pt x="443936" y="952500"/>
                    </a:cubicBezTo>
                    <a:cubicBezTo>
                      <a:pt x="466213" y="967352"/>
                      <a:pt x="494736" y="969433"/>
                      <a:pt x="520136" y="977900"/>
                    </a:cubicBezTo>
                    <a:lnTo>
                      <a:pt x="558236" y="990600"/>
                    </a:lnTo>
                    <a:cubicBezTo>
                      <a:pt x="664069" y="986367"/>
                      <a:pt x="770053" y="984946"/>
                      <a:pt x="875736" y="977900"/>
                    </a:cubicBezTo>
                    <a:cubicBezTo>
                      <a:pt x="926254" y="974532"/>
                      <a:pt x="934950" y="964610"/>
                      <a:pt x="977336" y="952500"/>
                    </a:cubicBezTo>
                    <a:cubicBezTo>
                      <a:pt x="994119" y="947705"/>
                      <a:pt x="1011203" y="944033"/>
                      <a:pt x="1028136" y="939800"/>
                    </a:cubicBezTo>
                    <a:cubicBezTo>
                      <a:pt x="1040836" y="931333"/>
                      <a:pt x="1052584" y="921226"/>
                      <a:pt x="1066236" y="914400"/>
                    </a:cubicBezTo>
                    <a:cubicBezTo>
                      <a:pt x="1078210" y="908413"/>
                      <a:pt x="1091801" y="906400"/>
                      <a:pt x="1104336" y="901700"/>
                    </a:cubicBezTo>
                    <a:cubicBezTo>
                      <a:pt x="1133442" y="890785"/>
                      <a:pt x="1181384" y="875452"/>
                      <a:pt x="1205936" y="850900"/>
                    </a:cubicBezTo>
                    <a:cubicBezTo>
                      <a:pt x="1283899" y="772937"/>
                      <a:pt x="1209076" y="829781"/>
                      <a:pt x="1269436" y="749300"/>
                    </a:cubicBezTo>
                    <a:cubicBezTo>
                      <a:pt x="1300232" y="708238"/>
                      <a:pt x="1319940" y="698698"/>
                      <a:pt x="1358336" y="673100"/>
                    </a:cubicBezTo>
                    <a:cubicBezTo>
                      <a:pt x="1375269" y="647700"/>
                      <a:pt x="1416540" y="626516"/>
                      <a:pt x="1409136" y="596900"/>
                    </a:cubicBezTo>
                    <a:cubicBezTo>
                      <a:pt x="1404903" y="579967"/>
                      <a:pt x="1405096" y="561255"/>
                      <a:pt x="1396436" y="546100"/>
                    </a:cubicBezTo>
                    <a:cubicBezTo>
                      <a:pt x="1370535" y="500774"/>
                      <a:pt x="1359226" y="512010"/>
                      <a:pt x="1320236" y="495300"/>
                    </a:cubicBezTo>
                    <a:cubicBezTo>
                      <a:pt x="1302835" y="487842"/>
                      <a:pt x="1287014" y="476931"/>
                      <a:pt x="1269436" y="469900"/>
                    </a:cubicBezTo>
                    <a:cubicBezTo>
                      <a:pt x="1156086" y="424560"/>
                      <a:pt x="1228437" y="467967"/>
                      <a:pt x="1155136" y="419100"/>
                    </a:cubicBezTo>
                    <a:cubicBezTo>
                      <a:pt x="1150903" y="406400"/>
                      <a:pt x="1137163" y="393305"/>
                      <a:pt x="1142436" y="381000"/>
                    </a:cubicBezTo>
                    <a:cubicBezTo>
                      <a:pt x="1154755" y="352257"/>
                      <a:pt x="1204717" y="322546"/>
                      <a:pt x="1231336" y="304800"/>
                    </a:cubicBezTo>
                    <a:cubicBezTo>
                      <a:pt x="1235569" y="292100"/>
                      <a:pt x="1244036" y="280087"/>
                      <a:pt x="1244036" y="266700"/>
                    </a:cubicBezTo>
                    <a:cubicBezTo>
                      <a:pt x="1244036" y="253313"/>
                      <a:pt x="1234583" y="241587"/>
                      <a:pt x="1231336" y="228600"/>
                    </a:cubicBezTo>
                    <a:cubicBezTo>
                      <a:pt x="1195434" y="84994"/>
                      <a:pt x="1247727" y="252374"/>
                      <a:pt x="1193236" y="88900"/>
                    </a:cubicBezTo>
                    <a:lnTo>
                      <a:pt x="1180536" y="50800"/>
                    </a:lnTo>
                    <a:cubicBezTo>
                      <a:pt x="1176303" y="38100"/>
                      <a:pt x="1180536" y="16933"/>
                      <a:pt x="1167836" y="12700"/>
                    </a:cubicBezTo>
                    <a:lnTo>
                      <a:pt x="1129736" y="0"/>
                    </a:lnTo>
                    <a:cubicBezTo>
                      <a:pt x="1104336" y="8467"/>
                      <a:pt x="1075813" y="10548"/>
                      <a:pt x="1053536" y="25400"/>
                    </a:cubicBezTo>
                    <a:cubicBezTo>
                      <a:pt x="1040836" y="33867"/>
                      <a:pt x="1029916" y="45973"/>
                      <a:pt x="1015436" y="50800"/>
                    </a:cubicBezTo>
                    <a:cubicBezTo>
                      <a:pt x="991007" y="58943"/>
                      <a:pt x="964486" y="58450"/>
                      <a:pt x="939236" y="63500"/>
                    </a:cubicBezTo>
                    <a:cubicBezTo>
                      <a:pt x="925672" y="66213"/>
                      <a:pt x="866475" y="80830"/>
                      <a:pt x="850336" y="88900"/>
                    </a:cubicBezTo>
                    <a:cubicBezTo>
                      <a:pt x="836684" y="95726"/>
                      <a:pt x="824936" y="105833"/>
                      <a:pt x="812236" y="114300"/>
                    </a:cubicBezTo>
                    <a:cubicBezTo>
                      <a:pt x="803769" y="127000"/>
                      <a:pt x="801853" y="149670"/>
                      <a:pt x="786836" y="152400"/>
                    </a:cubicBezTo>
                    <a:cubicBezTo>
                      <a:pt x="749120" y="159257"/>
                      <a:pt x="710485" y="145121"/>
                      <a:pt x="672536" y="139700"/>
                    </a:cubicBezTo>
                    <a:cubicBezTo>
                      <a:pt x="609708" y="130725"/>
                      <a:pt x="596116" y="122693"/>
                      <a:pt x="532836" y="101600"/>
                    </a:cubicBezTo>
                    <a:lnTo>
                      <a:pt x="494736" y="88900"/>
                    </a:lnTo>
                    <a:lnTo>
                      <a:pt x="456636" y="76200"/>
                    </a:lnTo>
                    <a:cubicBezTo>
                      <a:pt x="376203" y="93133"/>
                      <a:pt x="291654" y="96473"/>
                      <a:pt x="215336" y="127000"/>
                    </a:cubicBezTo>
                    <a:cubicBezTo>
                      <a:pt x="194169" y="135467"/>
                      <a:pt x="173463" y="145191"/>
                      <a:pt x="151836" y="152400"/>
                    </a:cubicBezTo>
                    <a:cubicBezTo>
                      <a:pt x="135277" y="157920"/>
                      <a:pt x="117819" y="160305"/>
                      <a:pt x="101036" y="165100"/>
                    </a:cubicBezTo>
                    <a:cubicBezTo>
                      <a:pt x="88164" y="168778"/>
                      <a:pt x="75636" y="173567"/>
                      <a:pt x="62936" y="177800"/>
                    </a:cubicBezTo>
                    <a:cubicBezTo>
                      <a:pt x="58703" y="190500"/>
                      <a:pt x="45264" y="203471"/>
                      <a:pt x="50236" y="215900"/>
                    </a:cubicBezTo>
                    <a:cubicBezTo>
                      <a:pt x="55905" y="230072"/>
                      <a:pt x="74684" y="234474"/>
                      <a:pt x="88336" y="241300"/>
                    </a:cubicBezTo>
                    <a:cubicBezTo>
                      <a:pt x="193496" y="293880"/>
                      <a:pt x="55347" y="206607"/>
                      <a:pt x="164536" y="279400"/>
                    </a:cubicBezTo>
                    <a:cubicBezTo>
                      <a:pt x="149980" y="352182"/>
                      <a:pt x="160303" y="351367"/>
                      <a:pt x="151836" y="381000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solidFill>
                    <a:prstClr val="white"/>
                  </a:solidFill>
                </a:endParaRPr>
              </a:p>
            </p:txBody>
          </p:sp>
          <p:pic>
            <p:nvPicPr>
              <p:cNvPr id="77939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6632" y="1089763"/>
                <a:ext cx="357817" cy="333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0" name="Connecteur droit avec flèche 17"/>
            <p:cNvCxnSpPr/>
            <p:nvPr/>
          </p:nvCxnSpPr>
          <p:spPr bwMode="auto">
            <a:xfrm>
              <a:off x="3460409" y="1402914"/>
              <a:ext cx="169378" cy="4132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79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771" y="1889724"/>
              <a:ext cx="296257" cy="10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901" name="ZoneTexte 13"/>
          <p:cNvSpPr txBox="1">
            <a:spLocks noChangeArrowheads="1"/>
          </p:cNvSpPr>
          <p:nvPr/>
        </p:nvSpPr>
        <p:spPr bwMode="auto">
          <a:xfrm>
            <a:off x="1841500" y="563563"/>
            <a:ext cx="952500" cy="769937"/>
          </a:xfrm>
          <a:prstGeom prst="rect">
            <a:avLst/>
          </a:prstGeom>
          <a:solidFill>
            <a:srgbClr val="FD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HepaRG</a:t>
            </a:r>
          </a:p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PHH</a:t>
            </a:r>
          </a:p>
          <a:p>
            <a:pPr algn="ctr" eaLnBrk="1" hangingPunct="1"/>
            <a:endParaRPr lang="fr-FR" altLang="en-US" sz="1100" b="1">
              <a:solidFill>
                <a:srgbClr val="595959"/>
              </a:solidFill>
            </a:endParaRPr>
          </a:p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[infection]</a:t>
            </a:r>
          </a:p>
        </p:txBody>
      </p:sp>
      <p:sp>
        <p:nvSpPr>
          <p:cNvPr id="77902" name="ZoneTexte 13"/>
          <p:cNvSpPr txBox="1">
            <a:spLocks noChangeArrowheads="1"/>
          </p:cNvSpPr>
          <p:nvPr/>
        </p:nvSpPr>
        <p:spPr bwMode="auto">
          <a:xfrm>
            <a:off x="2838450" y="563563"/>
            <a:ext cx="973138" cy="769937"/>
          </a:xfrm>
          <a:prstGeom prst="rect">
            <a:avLst/>
          </a:prstGeom>
          <a:solidFill>
            <a:srgbClr val="FD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NTCP</a:t>
            </a:r>
          </a:p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HepG2</a:t>
            </a:r>
          </a:p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HepaRG</a:t>
            </a:r>
          </a:p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[infection]</a:t>
            </a:r>
          </a:p>
        </p:txBody>
      </p:sp>
      <p:grpSp>
        <p:nvGrpSpPr>
          <p:cNvPr id="77903" name="Group 57"/>
          <p:cNvGrpSpPr>
            <a:grpSpLocks/>
          </p:cNvGrpSpPr>
          <p:nvPr/>
        </p:nvGrpSpPr>
        <p:grpSpPr bwMode="auto">
          <a:xfrm>
            <a:off x="3871913" y="1547813"/>
            <a:ext cx="865187" cy="506412"/>
            <a:chOff x="6719937" y="1887538"/>
            <a:chExt cx="864483" cy="506266"/>
          </a:xfrm>
        </p:grpSpPr>
        <p:grpSp>
          <p:nvGrpSpPr>
            <p:cNvPr id="77923" name="Group 94"/>
            <p:cNvGrpSpPr>
              <a:grpSpLocks/>
            </p:cNvGrpSpPr>
            <p:nvPr/>
          </p:nvGrpSpPr>
          <p:grpSpPr bwMode="auto">
            <a:xfrm>
              <a:off x="6719937" y="2009584"/>
              <a:ext cx="864483" cy="384220"/>
              <a:chOff x="373" y="806"/>
              <a:chExt cx="1366" cy="483"/>
            </a:xfrm>
          </p:grpSpPr>
          <p:grpSp>
            <p:nvGrpSpPr>
              <p:cNvPr id="77925" name="Group 72"/>
              <p:cNvGrpSpPr>
                <a:grpSpLocks/>
              </p:cNvGrpSpPr>
              <p:nvPr/>
            </p:nvGrpSpPr>
            <p:grpSpPr bwMode="auto">
              <a:xfrm>
                <a:off x="1067" y="806"/>
                <a:ext cx="672" cy="483"/>
                <a:chOff x="720" y="815"/>
                <a:chExt cx="1116" cy="775"/>
              </a:xfrm>
            </p:grpSpPr>
            <p:sp>
              <p:nvSpPr>
                <p:cNvPr id="46" name="Freeform 17"/>
                <p:cNvSpPr>
                  <a:spLocks/>
                </p:cNvSpPr>
                <p:nvPr/>
              </p:nvSpPr>
              <p:spPr bwMode="auto">
                <a:xfrm>
                  <a:off x="720" y="815"/>
                  <a:ext cx="1116" cy="775"/>
                </a:xfrm>
                <a:custGeom>
                  <a:avLst/>
                  <a:gdLst>
                    <a:gd name="T0" fmla="*/ 2147483647 w 616"/>
                    <a:gd name="T1" fmla="*/ 2147483647 h 385"/>
                    <a:gd name="T2" fmla="*/ 2147483647 w 616"/>
                    <a:gd name="T3" fmla="*/ 2147483647 h 385"/>
                    <a:gd name="T4" fmla="*/ 2147483647 w 616"/>
                    <a:gd name="T5" fmla="*/ 2147483647 h 385"/>
                    <a:gd name="T6" fmla="*/ 2147483647 w 616"/>
                    <a:gd name="T7" fmla="*/ 2147483647 h 385"/>
                    <a:gd name="T8" fmla="*/ 2147483647 w 616"/>
                    <a:gd name="T9" fmla="*/ 2147483647 h 385"/>
                    <a:gd name="T10" fmla="*/ 2147483647 w 616"/>
                    <a:gd name="T11" fmla="*/ 2147483647 h 385"/>
                    <a:gd name="T12" fmla="*/ 2147483647 w 616"/>
                    <a:gd name="T13" fmla="*/ 2147483647 h 385"/>
                    <a:gd name="T14" fmla="*/ 2147483647 w 616"/>
                    <a:gd name="T15" fmla="*/ 2147483647 h 385"/>
                    <a:gd name="T16" fmla="*/ 2147483647 w 616"/>
                    <a:gd name="T17" fmla="*/ 2147483647 h 385"/>
                    <a:gd name="T18" fmla="*/ 2147483647 w 616"/>
                    <a:gd name="T19" fmla="*/ 2147483647 h 385"/>
                    <a:gd name="T20" fmla="*/ 2147483647 w 616"/>
                    <a:gd name="T21" fmla="*/ 2147483647 h 385"/>
                    <a:gd name="T22" fmla="*/ 2147483647 w 616"/>
                    <a:gd name="T23" fmla="*/ 2147483647 h 385"/>
                    <a:gd name="T24" fmla="*/ 2147483647 w 616"/>
                    <a:gd name="T25" fmla="*/ 2147483647 h 385"/>
                    <a:gd name="T26" fmla="*/ 2147483647 w 616"/>
                    <a:gd name="T27" fmla="*/ 2147483647 h 385"/>
                    <a:gd name="T28" fmla="*/ 0 w 616"/>
                    <a:gd name="T29" fmla="*/ 2147483647 h 385"/>
                    <a:gd name="T30" fmla="*/ 2147483647 w 616"/>
                    <a:gd name="T31" fmla="*/ 2147483647 h 385"/>
                    <a:gd name="T32" fmla="*/ 2147483647 w 616"/>
                    <a:gd name="T33" fmla="*/ 2147483647 h 38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16"/>
                    <a:gd name="T52" fmla="*/ 0 h 385"/>
                    <a:gd name="T53" fmla="*/ 616 w 616"/>
                    <a:gd name="T54" fmla="*/ 385 h 38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16" h="385">
                      <a:moveTo>
                        <a:pt x="117" y="151"/>
                      </a:moveTo>
                      <a:cubicBezTo>
                        <a:pt x="174" y="141"/>
                        <a:pt x="233" y="128"/>
                        <a:pt x="281" y="96"/>
                      </a:cubicBezTo>
                      <a:cubicBezTo>
                        <a:pt x="293" y="57"/>
                        <a:pt x="308" y="26"/>
                        <a:pt x="343" y="3"/>
                      </a:cubicBezTo>
                      <a:cubicBezTo>
                        <a:pt x="372" y="7"/>
                        <a:pt x="406" y="0"/>
                        <a:pt x="429" y="18"/>
                      </a:cubicBezTo>
                      <a:cubicBezTo>
                        <a:pt x="439" y="26"/>
                        <a:pt x="477" y="132"/>
                        <a:pt x="491" y="159"/>
                      </a:cubicBezTo>
                      <a:cubicBezTo>
                        <a:pt x="495" y="166"/>
                        <a:pt x="492" y="177"/>
                        <a:pt x="499" y="182"/>
                      </a:cubicBezTo>
                      <a:cubicBezTo>
                        <a:pt x="520" y="197"/>
                        <a:pt x="565" y="204"/>
                        <a:pt x="592" y="213"/>
                      </a:cubicBezTo>
                      <a:cubicBezTo>
                        <a:pt x="597" y="221"/>
                        <a:pt x="607" y="227"/>
                        <a:pt x="608" y="237"/>
                      </a:cubicBezTo>
                      <a:cubicBezTo>
                        <a:pt x="616" y="322"/>
                        <a:pt x="573" y="311"/>
                        <a:pt x="514" y="322"/>
                      </a:cubicBezTo>
                      <a:cubicBezTo>
                        <a:pt x="504" y="355"/>
                        <a:pt x="504" y="366"/>
                        <a:pt x="475" y="385"/>
                      </a:cubicBezTo>
                      <a:cubicBezTo>
                        <a:pt x="445" y="383"/>
                        <a:pt x="363" y="384"/>
                        <a:pt x="327" y="361"/>
                      </a:cubicBezTo>
                      <a:cubicBezTo>
                        <a:pt x="295" y="340"/>
                        <a:pt x="248" y="307"/>
                        <a:pt x="211" y="299"/>
                      </a:cubicBezTo>
                      <a:cubicBezTo>
                        <a:pt x="140" y="284"/>
                        <a:pt x="120" y="283"/>
                        <a:pt x="55" y="276"/>
                      </a:cubicBezTo>
                      <a:cubicBezTo>
                        <a:pt x="44" y="259"/>
                        <a:pt x="26" y="247"/>
                        <a:pt x="16" y="229"/>
                      </a:cubicBezTo>
                      <a:cubicBezTo>
                        <a:pt x="8" y="215"/>
                        <a:pt x="0" y="182"/>
                        <a:pt x="0" y="182"/>
                      </a:cubicBezTo>
                      <a:cubicBezTo>
                        <a:pt x="34" y="132"/>
                        <a:pt x="42" y="143"/>
                        <a:pt x="109" y="151"/>
                      </a:cubicBezTo>
                      <a:cubicBezTo>
                        <a:pt x="139" y="161"/>
                        <a:pt x="141" y="163"/>
                        <a:pt x="117" y="15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7" name="Oval 18"/>
                <p:cNvSpPr>
                  <a:spLocks noChangeArrowheads="1"/>
                </p:cNvSpPr>
                <p:nvPr/>
              </p:nvSpPr>
              <p:spPr bwMode="auto">
                <a:xfrm>
                  <a:off x="1199" y="1107"/>
                  <a:ext cx="333" cy="237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>
                    <a:solidFill>
                      <a:srgbClr val="262626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77926" name="Group 61"/>
              <p:cNvGrpSpPr>
                <a:grpSpLocks noChangeAspect="1"/>
              </p:cNvGrpSpPr>
              <p:nvPr/>
            </p:nvGrpSpPr>
            <p:grpSpPr bwMode="auto">
              <a:xfrm>
                <a:off x="373" y="806"/>
                <a:ext cx="130" cy="319"/>
                <a:chOff x="3081" y="890"/>
                <a:chExt cx="265" cy="648"/>
              </a:xfrm>
            </p:grpSpPr>
            <p:sp>
              <p:nvSpPr>
                <p:cNvPr id="60541" name="Freeform 5"/>
                <p:cNvSpPr>
                  <a:spLocks noChangeAspect="1"/>
                </p:cNvSpPr>
                <p:nvPr/>
              </p:nvSpPr>
              <p:spPr bwMode="auto">
                <a:xfrm>
                  <a:off x="3142" y="1182"/>
                  <a:ext cx="189" cy="93"/>
                </a:xfrm>
                <a:custGeom>
                  <a:avLst/>
                  <a:gdLst>
                    <a:gd name="T0" fmla="*/ 0 w 186"/>
                    <a:gd name="T1" fmla="*/ 48 h 94"/>
                    <a:gd name="T2" fmla="*/ 106 w 186"/>
                    <a:gd name="T3" fmla="*/ 3 h 94"/>
                    <a:gd name="T4" fmla="*/ 117 w 186"/>
                    <a:gd name="T5" fmla="*/ 65 h 94"/>
                    <a:gd name="T6" fmla="*/ 175 w 186"/>
                    <a:gd name="T7" fmla="*/ 92 h 94"/>
                    <a:gd name="T8" fmla="*/ 186 w 186"/>
                    <a:gd name="T9" fmla="*/ 77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94"/>
                    <a:gd name="T17" fmla="*/ 186 w 186"/>
                    <a:gd name="T18" fmla="*/ 94 h 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94">
                      <a:moveTo>
                        <a:pt x="0" y="48"/>
                      </a:moveTo>
                      <a:cubicBezTo>
                        <a:pt x="18" y="40"/>
                        <a:pt x="87" y="0"/>
                        <a:pt x="106" y="3"/>
                      </a:cubicBezTo>
                      <a:cubicBezTo>
                        <a:pt x="125" y="6"/>
                        <a:pt x="106" y="50"/>
                        <a:pt x="117" y="65"/>
                      </a:cubicBezTo>
                      <a:cubicBezTo>
                        <a:pt x="128" y="80"/>
                        <a:pt x="164" y="90"/>
                        <a:pt x="175" y="92"/>
                      </a:cubicBezTo>
                      <a:cubicBezTo>
                        <a:pt x="186" y="94"/>
                        <a:pt x="184" y="80"/>
                        <a:pt x="186" y="77"/>
                      </a:cubicBezTo>
                    </a:path>
                  </a:pathLst>
                </a:custGeom>
                <a:solidFill>
                  <a:srgbClr val="CCD7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Gill Sans MT" panose="020B0502020104020203"/>
                    <a:ea typeface="+mn-ea"/>
                  </a:endParaRPr>
                </a:p>
              </p:txBody>
            </p:sp>
            <p:sp>
              <p:nvSpPr>
                <p:cNvPr id="44" name="Freeform 6"/>
                <p:cNvSpPr>
                  <a:spLocks noChangeAspect="1"/>
                </p:cNvSpPr>
                <p:nvPr/>
              </p:nvSpPr>
              <p:spPr bwMode="auto">
                <a:xfrm>
                  <a:off x="3081" y="1215"/>
                  <a:ext cx="240" cy="324"/>
                </a:xfrm>
                <a:custGeom>
                  <a:avLst/>
                  <a:gdLst>
                    <a:gd name="T0" fmla="*/ 64 w 241"/>
                    <a:gd name="T1" fmla="*/ 25 h 311"/>
                    <a:gd name="T2" fmla="*/ 232 w 241"/>
                    <a:gd name="T3" fmla="*/ 70 h 311"/>
                    <a:gd name="T4" fmla="*/ 118 w 241"/>
                    <a:gd name="T5" fmla="*/ 253 h 311"/>
                    <a:gd name="T6" fmla="*/ 28 w 241"/>
                    <a:gd name="T7" fmla="*/ 302 h 311"/>
                    <a:gd name="T8" fmla="*/ 6 w 241"/>
                    <a:gd name="T9" fmla="*/ 197 h 311"/>
                    <a:gd name="T10" fmla="*/ 64 w 241"/>
                    <a:gd name="T11" fmla="*/ 25 h 3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1"/>
                    <a:gd name="T19" fmla="*/ 0 h 311"/>
                    <a:gd name="T20" fmla="*/ 241 w 241"/>
                    <a:gd name="T21" fmla="*/ 311 h 3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1" h="311">
                      <a:moveTo>
                        <a:pt x="64" y="25"/>
                      </a:moveTo>
                      <a:cubicBezTo>
                        <a:pt x="101" y="0"/>
                        <a:pt x="223" y="32"/>
                        <a:pt x="232" y="70"/>
                      </a:cubicBezTo>
                      <a:cubicBezTo>
                        <a:pt x="241" y="108"/>
                        <a:pt x="152" y="214"/>
                        <a:pt x="118" y="253"/>
                      </a:cubicBezTo>
                      <a:cubicBezTo>
                        <a:pt x="84" y="292"/>
                        <a:pt x="47" y="311"/>
                        <a:pt x="28" y="302"/>
                      </a:cubicBezTo>
                      <a:cubicBezTo>
                        <a:pt x="9" y="293"/>
                        <a:pt x="0" y="243"/>
                        <a:pt x="6" y="197"/>
                      </a:cubicBezTo>
                      <a:cubicBezTo>
                        <a:pt x="12" y="151"/>
                        <a:pt x="52" y="61"/>
                        <a:pt x="64" y="25"/>
                      </a:cubicBez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7931" name="AutoShape 7"/>
                <p:cNvSpPr>
                  <a:spLocks noChangeAspect="1" noChangeArrowheads="1"/>
                </p:cNvSpPr>
                <p:nvPr/>
              </p:nvSpPr>
              <p:spPr bwMode="auto">
                <a:xfrm rot="7009644">
                  <a:off x="2926" y="1118"/>
                  <a:ext cx="648" cy="192"/>
                </a:xfrm>
                <a:prstGeom prst="flowChartDelay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 wrap="none" anchor="ctr"/>
                <a:lstStyle>
                  <a:lvl1pPr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800">
                    <a:solidFill>
                      <a:srgbClr val="262626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0539" name="Line 74"/>
              <p:cNvSpPr>
                <a:spLocks noChangeShapeType="1"/>
              </p:cNvSpPr>
              <p:nvPr/>
            </p:nvSpPr>
            <p:spPr bwMode="auto">
              <a:xfrm>
                <a:off x="679" y="912"/>
                <a:ext cx="2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Gill Sans MT" panose="020B0502020104020203"/>
                  <a:ea typeface="+mn-ea"/>
                </a:endParaRPr>
              </a:p>
            </p:txBody>
          </p:sp>
          <p:cxnSp>
            <p:nvCxnSpPr>
              <p:cNvPr id="77928" name="AutoShape 89"/>
              <p:cNvCxnSpPr>
                <a:cxnSpLocks noChangeShapeType="1"/>
                <a:stCxn id="77931" idx="0"/>
              </p:cNvCxnSpPr>
              <p:nvPr/>
            </p:nvCxnSpPr>
            <p:spPr bwMode="auto">
              <a:xfrm>
                <a:off x="509" y="991"/>
                <a:ext cx="539" cy="145"/>
              </a:xfrm>
              <a:prstGeom prst="bentConnector3">
                <a:avLst>
                  <a:gd name="adj1" fmla="val 55472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7924" name="Text Box 19"/>
            <p:cNvSpPr txBox="1">
              <a:spLocks noChangeArrowheads="1"/>
            </p:cNvSpPr>
            <p:nvPr/>
          </p:nvSpPr>
          <p:spPr bwMode="auto">
            <a:xfrm>
              <a:off x="6808297" y="1887538"/>
              <a:ext cx="429576" cy="215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rgbClr val="262626"/>
                  </a:solidFill>
                  <a:cs typeface="Arial" panose="020B0604020202020204" pitchFamily="34" charset="0"/>
                </a:rPr>
                <a:t> HBV</a:t>
              </a:r>
            </a:p>
          </p:txBody>
        </p:sp>
      </p:grpSp>
      <p:grpSp>
        <p:nvGrpSpPr>
          <p:cNvPr id="77904" name="Group 6"/>
          <p:cNvGrpSpPr>
            <a:grpSpLocks/>
          </p:cNvGrpSpPr>
          <p:nvPr/>
        </p:nvGrpSpPr>
        <p:grpSpPr bwMode="auto">
          <a:xfrm>
            <a:off x="6110288" y="1608138"/>
            <a:ext cx="563562" cy="477837"/>
            <a:chOff x="1938338" y="1412875"/>
            <a:chExt cx="1066800" cy="766763"/>
          </a:xfrm>
        </p:grpSpPr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938338" y="1412875"/>
              <a:ext cx="1066800" cy="766763"/>
            </a:xfrm>
            <a:custGeom>
              <a:avLst/>
              <a:gdLst>
                <a:gd name="T0" fmla="*/ 2147483647 w 616"/>
                <a:gd name="T1" fmla="*/ 2147483647 h 385"/>
                <a:gd name="T2" fmla="*/ 2147483647 w 616"/>
                <a:gd name="T3" fmla="*/ 2147483647 h 385"/>
                <a:gd name="T4" fmla="*/ 2147483647 w 616"/>
                <a:gd name="T5" fmla="*/ 2147483647 h 385"/>
                <a:gd name="T6" fmla="*/ 2147483647 w 616"/>
                <a:gd name="T7" fmla="*/ 2147483647 h 385"/>
                <a:gd name="T8" fmla="*/ 2147483647 w 616"/>
                <a:gd name="T9" fmla="*/ 2147483647 h 385"/>
                <a:gd name="T10" fmla="*/ 2147483647 w 616"/>
                <a:gd name="T11" fmla="*/ 2147483647 h 385"/>
                <a:gd name="T12" fmla="*/ 2147483647 w 616"/>
                <a:gd name="T13" fmla="*/ 2147483647 h 385"/>
                <a:gd name="T14" fmla="*/ 2147483647 w 616"/>
                <a:gd name="T15" fmla="*/ 2147483647 h 385"/>
                <a:gd name="T16" fmla="*/ 2147483647 w 616"/>
                <a:gd name="T17" fmla="*/ 2147483647 h 385"/>
                <a:gd name="T18" fmla="*/ 2147483647 w 616"/>
                <a:gd name="T19" fmla="*/ 2147483647 h 385"/>
                <a:gd name="T20" fmla="*/ 2147483647 w 616"/>
                <a:gd name="T21" fmla="*/ 2147483647 h 385"/>
                <a:gd name="T22" fmla="*/ 2147483647 w 616"/>
                <a:gd name="T23" fmla="*/ 2147483647 h 385"/>
                <a:gd name="T24" fmla="*/ 2147483647 w 616"/>
                <a:gd name="T25" fmla="*/ 2147483647 h 385"/>
                <a:gd name="T26" fmla="*/ 2147483647 w 616"/>
                <a:gd name="T27" fmla="*/ 2147483647 h 385"/>
                <a:gd name="T28" fmla="*/ 0 w 616"/>
                <a:gd name="T29" fmla="*/ 2147483647 h 385"/>
                <a:gd name="T30" fmla="*/ 2147483647 w 616"/>
                <a:gd name="T31" fmla="*/ 2147483647 h 385"/>
                <a:gd name="T32" fmla="*/ 2147483647 w 616"/>
                <a:gd name="T33" fmla="*/ 2147483647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6"/>
                <a:gd name="T52" fmla="*/ 0 h 385"/>
                <a:gd name="T53" fmla="*/ 616 w 616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6" h="385">
                  <a:moveTo>
                    <a:pt x="117" y="151"/>
                  </a:moveTo>
                  <a:cubicBezTo>
                    <a:pt x="174" y="141"/>
                    <a:pt x="233" y="128"/>
                    <a:pt x="281" y="96"/>
                  </a:cubicBezTo>
                  <a:cubicBezTo>
                    <a:pt x="293" y="57"/>
                    <a:pt x="308" y="26"/>
                    <a:pt x="343" y="3"/>
                  </a:cubicBezTo>
                  <a:cubicBezTo>
                    <a:pt x="372" y="7"/>
                    <a:pt x="406" y="0"/>
                    <a:pt x="429" y="18"/>
                  </a:cubicBezTo>
                  <a:cubicBezTo>
                    <a:pt x="439" y="26"/>
                    <a:pt x="477" y="132"/>
                    <a:pt x="491" y="159"/>
                  </a:cubicBezTo>
                  <a:cubicBezTo>
                    <a:pt x="495" y="166"/>
                    <a:pt x="492" y="177"/>
                    <a:pt x="499" y="182"/>
                  </a:cubicBezTo>
                  <a:cubicBezTo>
                    <a:pt x="520" y="197"/>
                    <a:pt x="565" y="204"/>
                    <a:pt x="592" y="213"/>
                  </a:cubicBezTo>
                  <a:cubicBezTo>
                    <a:pt x="597" y="221"/>
                    <a:pt x="607" y="227"/>
                    <a:pt x="608" y="237"/>
                  </a:cubicBezTo>
                  <a:cubicBezTo>
                    <a:pt x="616" y="322"/>
                    <a:pt x="573" y="311"/>
                    <a:pt x="514" y="322"/>
                  </a:cubicBezTo>
                  <a:cubicBezTo>
                    <a:pt x="504" y="355"/>
                    <a:pt x="504" y="366"/>
                    <a:pt x="475" y="385"/>
                  </a:cubicBezTo>
                  <a:cubicBezTo>
                    <a:pt x="445" y="383"/>
                    <a:pt x="363" y="384"/>
                    <a:pt x="327" y="361"/>
                  </a:cubicBezTo>
                  <a:cubicBezTo>
                    <a:pt x="295" y="340"/>
                    <a:pt x="248" y="307"/>
                    <a:pt x="211" y="299"/>
                  </a:cubicBezTo>
                  <a:cubicBezTo>
                    <a:pt x="140" y="284"/>
                    <a:pt x="120" y="283"/>
                    <a:pt x="55" y="276"/>
                  </a:cubicBezTo>
                  <a:cubicBezTo>
                    <a:pt x="44" y="259"/>
                    <a:pt x="26" y="247"/>
                    <a:pt x="16" y="229"/>
                  </a:cubicBezTo>
                  <a:cubicBezTo>
                    <a:pt x="8" y="215"/>
                    <a:pt x="0" y="182"/>
                    <a:pt x="0" y="182"/>
                  </a:cubicBezTo>
                  <a:cubicBezTo>
                    <a:pt x="34" y="132"/>
                    <a:pt x="42" y="143"/>
                    <a:pt x="109" y="151"/>
                  </a:cubicBezTo>
                  <a:cubicBezTo>
                    <a:pt x="139" y="161"/>
                    <a:pt x="141" y="163"/>
                    <a:pt x="117" y="1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Gill Sans MT" panose="020B0502020104020203"/>
                <a:ea typeface="ＭＳ Ｐゴシック" charset="0"/>
              </a:endParaRPr>
            </a:p>
          </p:txBody>
        </p:sp>
        <p:sp>
          <p:nvSpPr>
            <p:cNvPr id="53" name="Oval 18"/>
            <p:cNvSpPr>
              <a:spLocks noChangeArrowheads="1"/>
            </p:cNvSpPr>
            <p:nvPr/>
          </p:nvSpPr>
          <p:spPr bwMode="auto">
            <a:xfrm>
              <a:off x="2398113" y="1700729"/>
              <a:ext cx="318538" cy="23690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62626"/>
                </a:solidFill>
                <a:latin typeface="Gill Sans MT" panose="020B0502020104020203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7905" name="Group 1861"/>
          <p:cNvGrpSpPr>
            <a:grpSpLocks noChangeAspect="1"/>
          </p:cNvGrpSpPr>
          <p:nvPr/>
        </p:nvGrpSpPr>
        <p:grpSpPr bwMode="auto">
          <a:xfrm>
            <a:off x="5073650" y="1684338"/>
            <a:ext cx="584200" cy="371475"/>
            <a:chOff x="13968413" y="12307699"/>
            <a:chExt cx="1359211" cy="864522"/>
          </a:xfrm>
        </p:grpSpPr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13968413" y="12307699"/>
              <a:ext cx="1359211" cy="864522"/>
            </a:xfrm>
            <a:custGeom>
              <a:avLst/>
              <a:gdLst>
                <a:gd name="T0" fmla="*/ 2147483647 w 616"/>
                <a:gd name="T1" fmla="*/ 2147483647 h 385"/>
                <a:gd name="T2" fmla="*/ 2147483647 w 616"/>
                <a:gd name="T3" fmla="*/ 2147483647 h 385"/>
                <a:gd name="T4" fmla="*/ 2147483647 w 616"/>
                <a:gd name="T5" fmla="*/ 2147483647 h 385"/>
                <a:gd name="T6" fmla="*/ 2147483647 w 616"/>
                <a:gd name="T7" fmla="*/ 2147483647 h 385"/>
                <a:gd name="T8" fmla="*/ 2147483647 w 616"/>
                <a:gd name="T9" fmla="*/ 2147483647 h 385"/>
                <a:gd name="T10" fmla="*/ 2147483647 w 616"/>
                <a:gd name="T11" fmla="*/ 2147483647 h 385"/>
                <a:gd name="T12" fmla="*/ 2147483647 w 616"/>
                <a:gd name="T13" fmla="*/ 2147483647 h 385"/>
                <a:gd name="T14" fmla="*/ 2147483647 w 616"/>
                <a:gd name="T15" fmla="*/ 2147483647 h 385"/>
                <a:gd name="T16" fmla="*/ 2147483647 w 616"/>
                <a:gd name="T17" fmla="*/ 2147483647 h 385"/>
                <a:gd name="T18" fmla="*/ 2147483647 w 616"/>
                <a:gd name="T19" fmla="*/ 2147483647 h 385"/>
                <a:gd name="T20" fmla="*/ 2147483647 w 616"/>
                <a:gd name="T21" fmla="*/ 2147483647 h 385"/>
                <a:gd name="T22" fmla="*/ 2147483647 w 616"/>
                <a:gd name="T23" fmla="*/ 2147483647 h 385"/>
                <a:gd name="T24" fmla="*/ 2147483647 w 616"/>
                <a:gd name="T25" fmla="*/ 2147483647 h 385"/>
                <a:gd name="T26" fmla="*/ 2147483647 w 616"/>
                <a:gd name="T27" fmla="*/ 2147483647 h 385"/>
                <a:gd name="T28" fmla="*/ 0 w 616"/>
                <a:gd name="T29" fmla="*/ 2147483647 h 385"/>
                <a:gd name="T30" fmla="*/ 2147483647 w 616"/>
                <a:gd name="T31" fmla="*/ 2147483647 h 385"/>
                <a:gd name="T32" fmla="*/ 2147483647 w 616"/>
                <a:gd name="T33" fmla="*/ 2147483647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6"/>
                <a:gd name="T52" fmla="*/ 0 h 385"/>
                <a:gd name="T53" fmla="*/ 616 w 616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6" h="385">
                  <a:moveTo>
                    <a:pt x="117" y="151"/>
                  </a:moveTo>
                  <a:cubicBezTo>
                    <a:pt x="174" y="141"/>
                    <a:pt x="233" y="128"/>
                    <a:pt x="281" y="96"/>
                  </a:cubicBezTo>
                  <a:cubicBezTo>
                    <a:pt x="293" y="57"/>
                    <a:pt x="308" y="26"/>
                    <a:pt x="343" y="3"/>
                  </a:cubicBezTo>
                  <a:cubicBezTo>
                    <a:pt x="372" y="7"/>
                    <a:pt x="406" y="0"/>
                    <a:pt x="429" y="18"/>
                  </a:cubicBezTo>
                  <a:cubicBezTo>
                    <a:pt x="439" y="26"/>
                    <a:pt x="477" y="132"/>
                    <a:pt x="491" y="159"/>
                  </a:cubicBezTo>
                  <a:cubicBezTo>
                    <a:pt x="495" y="166"/>
                    <a:pt x="492" y="177"/>
                    <a:pt x="499" y="182"/>
                  </a:cubicBezTo>
                  <a:cubicBezTo>
                    <a:pt x="520" y="197"/>
                    <a:pt x="565" y="204"/>
                    <a:pt x="592" y="213"/>
                  </a:cubicBezTo>
                  <a:cubicBezTo>
                    <a:pt x="597" y="221"/>
                    <a:pt x="607" y="227"/>
                    <a:pt x="608" y="237"/>
                  </a:cubicBezTo>
                  <a:cubicBezTo>
                    <a:pt x="616" y="322"/>
                    <a:pt x="573" y="311"/>
                    <a:pt x="514" y="322"/>
                  </a:cubicBezTo>
                  <a:cubicBezTo>
                    <a:pt x="504" y="355"/>
                    <a:pt x="504" y="366"/>
                    <a:pt x="475" y="385"/>
                  </a:cubicBezTo>
                  <a:cubicBezTo>
                    <a:pt x="445" y="383"/>
                    <a:pt x="363" y="384"/>
                    <a:pt x="327" y="361"/>
                  </a:cubicBezTo>
                  <a:cubicBezTo>
                    <a:pt x="295" y="340"/>
                    <a:pt x="248" y="307"/>
                    <a:pt x="211" y="299"/>
                  </a:cubicBezTo>
                  <a:cubicBezTo>
                    <a:pt x="140" y="284"/>
                    <a:pt x="120" y="283"/>
                    <a:pt x="55" y="276"/>
                  </a:cubicBezTo>
                  <a:cubicBezTo>
                    <a:pt x="44" y="259"/>
                    <a:pt x="26" y="247"/>
                    <a:pt x="16" y="229"/>
                  </a:cubicBezTo>
                  <a:cubicBezTo>
                    <a:pt x="8" y="215"/>
                    <a:pt x="0" y="182"/>
                    <a:pt x="0" y="182"/>
                  </a:cubicBezTo>
                  <a:cubicBezTo>
                    <a:pt x="34" y="132"/>
                    <a:pt x="42" y="143"/>
                    <a:pt x="109" y="151"/>
                  </a:cubicBezTo>
                  <a:cubicBezTo>
                    <a:pt x="139" y="161"/>
                    <a:pt x="141" y="163"/>
                    <a:pt x="117" y="1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>
                <a:solidFill>
                  <a:prstClr val="black"/>
                </a:solidFill>
                <a:latin typeface="Gill Sans MT" panose="020B0502020104020203"/>
                <a:ea typeface="+mn-ea"/>
              </a:endParaRPr>
            </a:p>
          </p:txBody>
        </p:sp>
        <p:sp>
          <p:nvSpPr>
            <p:cNvPr id="56" name="Oval 18"/>
            <p:cNvSpPr>
              <a:spLocks noChangeArrowheads="1"/>
            </p:cNvSpPr>
            <p:nvPr/>
          </p:nvSpPr>
          <p:spPr bwMode="auto">
            <a:xfrm>
              <a:off x="14551987" y="12691931"/>
              <a:ext cx="409981" cy="2549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>
                <a:solidFill>
                  <a:srgbClr val="262626"/>
                </a:solidFill>
                <a:latin typeface="Gill Sans MT" panose="020B0502020104020203"/>
                <a:ea typeface="+mn-ea"/>
                <a:cs typeface="Arial" charset="0"/>
              </a:endParaRPr>
            </a:p>
          </p:txBody>
        </p:sp>
      </p:grpSp>
      <p:grpSp>
        <p:nvGrpSpPr>
          <p:cNvPr id="77906" name="Group 59"/>
          <p:cNvGrpSpPr>
            <a:grpSpLocks noChangeAspect="1"/>
          </p:cNvGrpSpPr>
          <p:nvPr/>
        </p:nvGrpSpPr>
        <p:grpSpPr bwMode="auto">
          <a:xfrm>
            <a:off x="2987675" y="1457325"/>
            <a:ext cx="708025" cy="727075"/>
            <a:chOff x="2936875" y="1089763"/>
            <a:chExt cx="1144588" cy="1175600"/>
          </a:xfrm>
        </p:grpSpPr>
        <p:sp>
          <p:nvSpPr>
            <p:cNvPr id="61" name="Ellipse 12"/>
            <p:cNvSpPr/>
            <p:nvPr/>
          </p:nvSpPr>
          <p:spPr bwMode="auto">
            <a:xfrm>
              <a:off x="3457843" y="1870074"/>
              <a:ext cx="346455" cy="17197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>
                <a:solidFill>
                  <a:prstClr val="white"/>
                </a:solidFill>
              </a:endParaRPr>
            </a:p>
          </p:txBody>
        </p:sp>
        <p:grpSp>
          <p:nvGrpSpPr>
            <p:cNvPr id="77914" name="Group 61"/>
            <p:cNvGrpSpPr>
              <a:grpSpLocks/>
            </p:cNvGrpSpPr>
            <p:nvPr/>
          </p:nvGrpSpPr>
          <p:grpSpPr bwMode="auto">
            <a:xfrm>
              <a:off x="2936875" y="1089763"/>
              <a:ext cx="1144588" cy="1175600"/>
              <a:chOff x="2936875" y="1089763"/>
              <a:chExt cx="1144588" cy="1175600"/>
            </a:xfrm>
          </p:grpSpPr>
          <p:sp>
            <p:nvSpPr>
              <p:cNvPr id="65" name="Forme libre 11"/>
              <p:cNvSpPr/>
              <p:nvPr/>
            </p:nvSpPr>
            <p:spPr bwMode="auto">
              <a:xfrm>
                <a:off x="2936875" y="1467085"/>
                <a:ext cx="1144588" cy="798278"/>
              </a:xfrm>
              <a:custGeom>
                <a:avLst/>
                <a:gdLst>
                  <a:gd name="connsiteX0" fmla="*/ 151836 w 1416540"/>
                  <a:gd name="connsiteY0" fmla="*/ 381000 h 990600"/>
                  <a:gd name="connsiteX1" fmla="*/ 113736 w 1416540"/>
                  <a:gd name="connsiteY1" fmla="*/ 457200 h 990600"/>
                  <a:gd name="connsiteX2" fmla="*/ 88336 w 1416540"/>
                  <a:gd name="connsiteY2" fmla="*/ 495300 h 990600"/>
                  <a:gd name="connsiteX3" fmla="*/ 75636 w 1416540"/>
                  <a:gd name="connsiteY3" fmla="*/ 533400 h 990600"/>
                  <a:gd name="connsiteX4" fmla="*/ 37536 w 1416540"/>
                  <a:gd name="connsiteY4" fmla="*/ 571500 h 990600"/>
                  <a:gd name="connsiteX5" fmla="*/ 24836 w 1416540"/>
                  <a:gd name="connsiteY5" fmla="*/ 609600 h 990600"/>
                  <a:gd name="connsiteX6" fmla="*/ 24836 w 1416540"/>
                  <a:gd name="connsiteY6" fmla="*/ 723900 h 990600"/>
                  <a:gd name="connsiteX7" fmla="*/ 101036 w 1416540"/>
                  <a:gd name="connsiteY7" fmla="*/ 800100 h 990600"/>
                  <a:gd name="connsiteX8" fmla="*/ 164536 w 1416540"/>
                  <a:gd name="connsiteY8" fmla="*/ 787400 h 990600"/>
                  <a:gd name="connsiteX9" fmla="*/ 240736 w 1416540"/>
                  <a:gd name="connsiteY9" fmla="*/ 723900 h 990600"/>
                  <a:gd name="connsiteX10" fmla="*/ 291536 w 1416540"/>
                  <a:gd name="connsiteY10" fmla="*/ 685800 h 990600"/>
                  <a:gd name="connsiteX11" fmla="*/ 329636 w 1416540"/>
                  <a:gd name="connsiteY11" fmla="*/ 647700 h 990600"/>
                  <a:gd name="connsiteX12" fmla="*/ 405836 w 1416540"/>
                  <a:gd name="connsiteY12" fmla="*/ 622300 h 990600"/>
                  <a:gd name="connsiteX13" fmla="*/ 443936 w 1416540"/>
                  <a:gd name="connsiteY13" fmla="*/ 635000 h 990600"/>
                  <a:gd name="connsiteX14" fmla="*/ 405836 w 1416540"/>
                  <a:gd name="connsiteY14" fmla="*/ 762000 h 990600"/>
                  <a:gd name="connsiteX15" fmla="*/ 393136 w 1416540"/>
                  <a:gd name="connsiteY15" fmla="*/ 812800 h 990600"/>
                  <a:gd name="connsiteX16" fmla="*/ 443936 w 1416540"/>
                  <a:gd name="connsiteY16" fmla="*/ 952500 h 990600"/>
                  <a:gd name="connsiteX17" fmla="*/ 520136 w 1416540"/>
                  <a:gd name="connsiteY17" fmla="*/ 977900 h 990600"/>
                  <a:gd name="connsiteX18" fmla="*/ 558236 w 1416540"/>
                  <a:gd name="connsiteY18" fmla="*/ 990600 h 990600"/>
                  <a:gd name="connsiteX19" fmla="*/ 875736 w 1416540"/>
                  <a:gd name="connsiteY19" fmla="*/ 977900 h 990600"/>
                  <a:gd name="connsiteX20" fmla="*/ 977336 w 1416540"/>
                  <a:gd name="connsiteY20" fmla="*/ 952500 h 990600"/>
                  <a:gd name="connsiteX21" fmla="*/ 1028136 w 1416540"/>
                  <a:gd name="connsiteY21" fmla="*/ 939800 h 990600"/>
                  <a:gd name="connsiteX22" fmla="*/ 1066236 w 1416540"/>
                  <a:gd name="connsiteY22" fmla="*/ 914400 h 990600"/>
                  <a:gd name="connsiteX23" fmla="*/ 1104336 w 1416540"/>
                  <a:gd name="connsiteY23" fmla="*/ 901700 h 990600"/>
                  <a:gd name="connsiteX24" fmla="*/ 1205936 w 1416540"/>
                  <a:gd name="connsiteY24" fmla="*/ 850900 h 990600"/>
                  <a:gd name="connsiteX25" fmla="*/ 1269436 w 1416540"/>
                  <a:gd name="connsiteY25" fmla="*/ 749300 h 990600"/>
                  <a:gd name="connsiteX26" fmla="*/ 1358336 w 1416540"/>
                  <a:gd name="connsiteY26" fmla="*/ 673100 h 990600"/>
                  <a:gd name="connsiteX27" fmla="*/ 1409136 w 1416540"/>
                  <a:gd name="connsiteY27" fmla="*/ 596900 h 990600"/>
                  <a:gd name="connsiteX28" fmla="*/ 1396436 w 1416540"/>
                  <a:gd name="connsiteY28" fmla="*/ 546100 h 990600"/>
                  <a:gd name="connsiteX29" fmla="*/ 1320236 w 1416540"/>
                  <a:gd name="connsiteY29" fmla="*/ 495300 h 990600"/>
                  <a:gd name="connsiteX30" fmla="*/ 1269436 w 1416540"/>
                  <a:gd name="connsiteY30" fmla="*/ 469900 h 990600"/>
                  <a:gd name="connsiteX31" fmla="*/ 1155136 w 1416540"/>
                  <a:gd name="connsiteY31" fmla="*/ 419100 h 990600"/>
                  <a:gd name="connsiteX32" fmla="*/ 1142436 w 1416540"/>
                  <a:gd name="connsiteY32" fmla="*/ 381000 h 990600"/>
                  <a:gd name="connsiteX33" fmla="*/ 1231336 w 1416540"/>
                  <a:gd name="connsiteY33" fmla="*/ 304800 h 990600"/>
                  <a:gd name="connsiteX34" fmla="*/ 1244036 w 1416540"/>
                  <a:gd name="connsiteY34" fmla="*/ 266700 h 990600"/>
                  <a:gd name="connsiteX35" fmla="*/ 1231336 w 1416540"/>
                  <a:gd name="connsiteY35" fmla="*/ 228600 h 990600"/>
                  <a:gd name="connsiteX36" fmla="*/ 1193236 w 1416540"/>
                  <a:gd name="connsiteY36" fmla="*/ 88900 h 990600"/>
                  <a:gd name="connsiteX37" fmla="*/ 1180536 w 1416540"/>
                  <a:gd name="connsiteY37" fmla="*/ 50800 h 990600"/>
                  <a:gd name="connsiteX38" fmla="*/ 1167836 w 1416540"/>
                  <a:gd name="connsiteY38" fmla="*/ 12700 h 990600"/>
                  <a:gd name="connsiteX39" fmla="*/ 1129736 w 1416540"/>
                  <a:gd name="connsiteY39" fmla="*/ 0 h 990600"/>
                  <a:gd name="connsiteX40" fmla="*/ 1053536 w 1416540"/>
                  <a:gd name="connsiteY40" fmla="*/ 25400 h 990600"/>
                  <a:gd name="connsiteX41" fmla="*/ 1015436 w 1416540"/>
                  <a:gd name="connsiteY41" fmla="*/ 50800 h 990600"/>
                  <a:gd name="connsiteX42" fmla="*/ 939236 w 1416540"/>
                  <a:gd name="connsiteY42" fmla="*/ 63500 h 990600"/>
                  <a:gd name="connsiteX43" fmla="*/ 850336 w 1416540"/>
                  <a:gd name="connsiteY43" fmla="*/ 88900 h 990600"/>
                  <a:gd name="connsiteX44" fmla="*/ 812236 w 1416540"/>
                  <a:gd name="connsiteY44" fmla="*/ 114300 h 990600"/>
                  <a:gd name="connsiteX45" fmla="*/ 786836 w 1416540"/>
                  <a:gd name="connsiteY45" fmla="*/ 152400 h 990600"/>
                  <a:gd name="connsiteX46" fmla="*/ 672536 w 1416540"/>
                  <a:gd name="connsiteY46" fmla="*/ 139700 h 990600"/>
                  <a:gd name="connsiteX47" fmla="*/ 532836 w 1416540"/>
                  <a:gd name="connsiteY47" fmla="*/ 101600 h 990600"/>
                  <a:gd name="connsiteX48" fmla="*/ 494736 w 1416540"/>
                  <a:gd name="connsiteY48" fmla="*/ 88900 h 990600"/>
                  <a:gd name="connsiteX49" fmla="*/ 456636 w 1416540"/>
                  <a:gd name="connsiteY49" fmla="*/ 76200 h 990600"/>
                  <a:gd name="connsiteX50" fmla="*/ 215336 w 1416540"/>
                  <a:gd name="connsiteY50" fmla="*/ 127000 h 990600"/>
                  <a:gd name="connsiteX51" fmla="*/ 151836 w 1416540"/>
                  <a:gd name="connsiteY51" fmla="*/ 152400 h 990600"/>
                  <a:gd name="connsiteX52" fmla="*/ 101036 w 1416540"/>
                  <a:gd name="connsiteY52" fmla="*/ 165100 h 990600"/>
                  <a:gd name="connsiteX53" fmla="*/ 62936 w 1416540"/>
                  <a:gd name="connsiteY53" fmla="*/ 177800 h 990600"/>
                  <a:gd name="connsiteX54" fmla="*/ 50236 w 1416540"/>
                  <a:gd name="connsiteY54" fmla="*/ 215900 h 990600"/>
                  <a:gd name="connsiteX55" fmla="*/ 88336 w 1416540"/>
                  <a:gd name="connsiteY55" fmla="*/ 241300 h 990600"/>
                  <a:gd name="connsiteX56" fmla="*/ 164536 w 1416540"/>
                  <a:gd name="connsiteY56" fmla="*/ 279400 h 990600"/>
                  <a:gd name="connsiteX57" fmla="*/ 151836 w 1416540"/>
                  <a:gd name="connsiteY57" fmla="*/ 3810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416540" h="990600">
                    <a:moveTo>
                      <a:pt x="151836" y="381000"/>
                    </a:moveTo>
                    <a:cubicBezTo>
                      <a:pt x="143369" y="410633"/>
                      <a:pt x="166316" y="352040"/>
                      <a:pt x="113736" y="457200"/>
                    </a:cubicBezTo>
                    <a:cubicBezTo>
                      <a:pt x="106910" y="470852"/>
                      <a:pt x="95162" y="481648"/>
                      <a:pt x="88336" y="495300"/>
                    </a:cubicBezTo>
                    <a:cubicBezTo>
                      <a:pt x="82349" y="507274"/>
                      <a:pt x="83062" y="522261"/>
                      <a:pt x="75636" y="533400"/>
                    </a:cubicBezTo>
                    <a:cubicBezTo>
                      <a:pt x="65673" y="548344"/>
                      <a:pt x="50236" y="558800"/>
                      <a:pt x="37536" y="571500"/>
                    </a:cubicBezTo>
                    <a:cubicBezTo>
                      <a:pt x="33303" y="584200"/>
                      <a:pt x="28514" y="596728"/>
                      <a:pt x="24836" y="609600"/>
                    </a:cubicBezTo>
                    <a:cubicBezTo>
                      <a:pt x="13946" y="647714"/>
                      <a:pt x="0" y="684871"/>
                      <a:pt x="24836" y="723900"/>
                    </a:cubicBezTo>
                    <a:cubicBezTo>
                      <a:pt x="44121" y="754205"/>
                      <a:pt x="101036" y="800100"/>
                      <a:pt x="101036" y="800100"/>
                    </a:cubicBezTo>
                    <a:cubicBezTo>
                      <a:pt x="122203" y="795867"/>
                      <a:pt x="144325" y="794979"/>
                      <a:pt x="164536" y="787400"/>
                    </a:cubicBezTo>
                    <a:cubicBezTo>
                      <a:pt x="197803" y="774925"/>
                      <a:pt x="215115" y="745861"/>
                      <a:pt x="240736" y="723900"/>
                    </a:cubicBezTo>
                    <a:cubicBezTo>
                      <a:pt x="256807" y="710125"/>
                      <a:pt x="275465" y="699575"/>
                      <a:pt x="291536" y="685800"/>
                    </a:cubicBezTo>
                    <a:cubicBezTo>
                      <a:pt x="305173" y="674111"/>
                      <a:pt x="313936" y="656422"/>
                      <a:pt x="329636" y="647700"/>
                    </a:cubicBezTo>
                    <a:cubicBezTo>
                      <a:pt x="353041" y="634697"/>
                      <a:pt x="405836" y="622300"/>
                      <a:pt x="405836" y="622300"/>
                    </a:cubicBezTo>
                    <a:cubicBezTo>
                      <a:pt x="418536" y="626533"/>
                      <a:pt x="440689" y="622013"/>
                      <a:pt x="443936" y="635000"/>
                    </a:cubicBezTo>
                    <a:cubicBezTo>
                      <a:pt x="458795" y="694434"/>
                      <a:pt x="432688" y="721723"/>
                      <a:pt x="405836" y="762000"/>
                    </a:cubicBezTo>
                    <a:cubicBezTo>
                      <a:pt x="401603" y="778933"/>
                      <a:pt x="393136" y="795346"/>
                      <a:pt x="393136" y="812800"/>
                    </a:cubicBezTo>
                    <a:cubicBezTo>
                      <a:pt x="393136" y="859337"/>
                      <a:pt x="398972" y="922524"/>
                      <a:pt x="443936" y="952500"/>
                    </a:cubicBezTo>
                    <a:cubicBezTo>
                      <a:pt x="466213" y="967352"/>
                      <a:pt x="494736" y="969433"/>
                      <a:pt x="520136" y="977900"/>
                    </a:cubicBezTo>
                    <a:lnTo>
                      <a:pt x="558236" y="990600"/>
                    </a:lnTo>
                    <a:cubicBezTo>
                      <a:pt x="664069" y="986367"/>
                      <a:pt x="770053" y="984946"/>
                      <a:pt x="875736" y="977900"/>
                    </a:cubicBezTo>
                    <a:cubicBezTo>
                      <a:pt x="926254" y="974532"/>
                      <a:pt x="934950" y="964610"/>
                      <a:pt x="977336" y="952500"/>
                    </a:cubicBezTo>
                    <a:cubicBezTo>
                      <a:pt x="994119" y="947705"/>
                      <a:pt x="1011203" y="944033"/>
                      <a:pt x="1028136" y="939800"/>
                    </a:cubicBezTo>
                    <a:cubicBezTo>
                      <a:pt x="1040836" y="931333"/>
                      <a:pt x="1052584" y="921226"/>
                      <a:pt x="1066236" y="914400"/>
                    </a:cubicBezTo>
                    <a:cubicBezTo>
                      <a:pt x="1078210" y="908413"/>
                      <a:pt x="1091801" y="906400"/>
                      <a:pt x="1104336" y="901700"/>
                    </a:cubicBezTo>
                    <a:cubicBezTo>
                      <a:pt x="1133442" y="890785"/>
                      <a:pt x="1181384" y="875452"/>
                      <a:pt x="1205936" y="850900"/>
                    </a:cubicBezTo>
                    <a:cubicBezTo>
                      <a:pt x="1283899" y="772937"/>
                      <a:pt x="1209076" y="829781"/>
                      <a:pt x="1269436" y="749300"/>
                    </a:cubicBezTo>
                    <a:cubicBezTo>
                      <a:pt x="1300232" y="708238"/>
                      <a:pt x="1319940" y="698698"/>
                      <a:pt x="1358336" y="673100"/>
                    </a:cubicBezTo>
                    <a:cubicBezTo>
                      <a:pt x="1375269" y="647700"/>
                      <a:pt x="1416540" y="626516"/>
                      <a:pt x="1409136" y="596900"/>
                    </a:cubicBezTo>
                    <a:cubicBezTo>
                      <a:pt x="1404903" y="579967"/>
                      <a:pt x="1405096" y="561255"/>
                      <a:pt x="1396436" y="546100"/>
                    </a:cubicBezTo>
                    <a:cubicBezTo>
                      <a:pt x="1370535" y="500774"/>
                      <a:pt x="1359226" y="512010"/>
                      <a:pt x="1320236" y="495300"/>
                    </a:cubicBezTo>
                    <a:cubicBezTo>
                      <a:pt x="1302835" y="487842"/>
                      <a:pt x="1287014" y="476931"/>
                      <a:pt x="1269436" y="469900"/>
                    </a:cubicBezTo>
                    <a:cubicBezTo>
                      <a:pt x="1156086" y="424560"/>
                      <a:pt x="1228437" y="467967"/>
                      <a:pt x="1155136" y="419100"/>
                    </a:cubicBezTo>
                    <a:cubicBezTo>
                      <a:pt x="1150903" y="406400"/>
                      <a:pt x="1137163" y="393305"/>
                      <a:pt x="1142436" y="381000"/>
                    </a:cubicBezTo>
                    <a:cubicBezTo>
                      <a:pt x="1154755" y="352257"/>
                      <a:pt x="1204717" y="322546"/>
                      <a:pt x="1231336" y="304800"/>
                    </a:cubicBezTo>
                    <a:cubicBezTo>
                      <a:pt x="1235569" y="292100"/>
                      <a:pt x="1244036" y="280087"/>
                      <a:pt x="1244036" y="266700"/>
                    </a:cubicBezTo>
                    <a:cubicBezTo>
                      <a:pt x="1244036" y="253313"/>
                      <a:pt x="1234583" y="241587"/>
                      <a:pt x="1231336" y="228600"/>
                    </a:cubicBezTo>
                    <a:cubicBezTo>
                      <a:pt x="1195434" y="84994"/>
                      <a:pt x="1247727" y="252374"/>
                      <a:pt x="1193236" y="88900"/>
                    </a:cubicBezTo>
                    <a:lnTo>
                      <a:pt x="1180536" y="50800"/>
                    </a:lnTo>
                    <a:cubicBezTo>
                      <a:pt x="1176303" y="38100"/>
                      <a:pt x="1180536" y="16933"/>
                      <a:pt x="1167836" y="12700"/>
                    </a:cubicBezTo>
                    <a:lnTo>
                      <a:pt x="1129736" y="0"/>
                    </a:lnTo>
                    <a:cubicBezTo>
                      <a:pt x="1104336" y="8467"/>
                      <a:pt x="1075813" y="10548"/>
                      <a:pt x="1053536" y="25400"/>
                    </a:cubicBezTo>
                    <a:cubicBezTo>
                      <a:pt x="1040836" y="33867"/>
                      <a:pt x="1029916" y="45973"/>
                      <a:pt x="1015436" y="50800"/>
                    </a:cubicBezTo>
                    <a:cubicBezTo>
                      <a:pt x="991007" y="58943"/>
                      <a:pt x="964486" y="58450"/>
                      <a:pt x="939236" y="63500"/>
                    </a:cubicBezTo>
                    <a:cubicBezTo>
                      <a:pt x="925672" y="66213"/>
                      <a:pt x="866475" y="80830"/>
                      <a:pt x="850336" y="88900"/>
                    </a:cubicBezTo>
                    <a:cubicBezTo>
                      <a:pt x="836684" y="95726"/>
                      <a:pt x="824936" y="105833"/>
                      <a:pt x="812236" y="114300"/>
                    </a:cubicBezTo>
                    <a:cubicBezTo>
                      <a:pt x="803769" y="127000"/>
                      <a:pt x="801853" y="149670"/>
                      <a:pt x="786836" y="152400"/>
                    </a:cubicBezTo>
                    <a:cubicBezTo>
                      <a:pt x="749120" y="159257"/>
                      <a:pt x="710485" y="145121"/>
                      <a:pt x="672536" y="139700"/>
                    </a:cubicBezTo>
                    <a:cubicBezTo>
                      <a:pt x="609708" y="130725"/>
                      <a:pt x="596116" y="122693"/>
                      <a:pt x="532836" y="101600"/>
                    </a:cubicBezTo>
                    <a:lnTo>
                      <a:pt x="494736" y="88900"/>
                    </a:lnTo>
                    <a:lnTo>
                      <a:pt x="456636" y="76200"/>
                    </a:lnTo>
                    <a:cubicBezTo>
                      <a:pt x="376203" y="93133"/>
                      <a:pt x="291654" y="96473"/>
                      <a:pt x="215336" y="127000"/>
                    </a:cubicBezTo>
                    <a:cubicBezTo>
                      <a:pt x="194169" y="135467"/>
                      <a:pt x="173463" y="145191"/>
                      <a:pt x="151836" y="152400"/>
                    </a:cubicBezTo>
                    <a:cubicBezTo>
                      <a:pt x="135277" y="157920"/>
                      <a:pt x="117819" y="160305"/>
                      <a:pt x="101036" y="165100"/>
                    </a:cubicBezTo>
                    <a:cubicBezTo>
                      <a:pt x="88164" y="168778"/>
                      <a:pt x="75636" y="173567"/>
                      <a:pt x="62936" y="177800"/>
                    </a:cubicBezTo>
                    <a:cubicBezTo>
                      <a:pt x="58703" y="190500"/>
                      <a:pt x="45264" y="203471"/>
                      <a:pt x="50236" y="215900"/>
                    </a:cubicBezTo>
                    <a:cubicBezTo>
                      <a:pt x="55905" y="230072"/>
                      <a:pt x="74684" y="234474"/>
                      <a:pt x="88336" y="241300"/>
                    </a:cubicBezTo>
                    <a:cubicBezTo>
                      <a:pt x="193496" y="293880"/>
                      <a:pt x="55347" y="206607"/>
                      <a:pt x="164536" y="279400"/>
                    </a:cubicBezTo>
                    <a:cubicBezTo>
                      <a:pt x="149980" y="352182"/>
                      <a:pt x="160303" y="351367"/>
                      <a:pt x="151836" y="381000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solidFill>
                    <a:prstClr val="white"/>
                  </a:solidFill>
                </a:endParaRPr>
              </a:p>
            </p:txBody>
          </p:sp>
          <p:pic>
            <p:nvPicPr>
              <p:cNvPr id="77918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6632" y="1089763"/>
                <a:ext cx="357817" cy="333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3" name="Connecteur droit avec flèche 17"/>
            <p:cNvCxnSpPr/>
            <p:nvPr/>
          </p:nvCxnSpPr>
          <p:spPr bwMode="auto">
            <a:xfrm>
              <a:off x="3460409" y="1402914"/>
              <a:ext cx="169378" cy="4132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79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771" y="1889724"/>
              <a:ext cx="296257" cy="10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907" name="ZoneTexte 13"/>
          <p:cNvSpPr txBox="1">
            <a:spLocks noChangeArrowheads="1"/>
          </p:cNvSpPr>
          <p:nvPr/>
        </p:nvSpPr>
        <p:spPr bwMode="auto">
          <a:xfrm>
            <a:off x="3740150" y="563563"/>
            <a:ext cx="1079500" cy="769937"/>
          </a:xfrm>
          <a:prstGeom prst="rect">
            <a:avLst/>
          </a:prstGeom>
          <a:solidFill>
            <a:srgbClr val="FD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HepG2</a:t>
            </a:r>
          </a:p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HBV  1.0 </a:t>
            </a:r>
          </a:p>
          <a:p>
            <a:pPr algn="ctr" eaLnBrk="1" hangingPunct="1"/>
            <a:endParaRPr lang="fr-FR" altLang="en-US" sz="1100" b="1">
              <a:solidFill>
                <a:srgbClr val="595959"/>
              </a:solidFill>
            </a:endParaRPr>
          </a:p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[transfection]</a:t>
            </a:r>
          </a:p>
        </p:txBody>
      </p:sp>
      <p:sp>
        <p:nvSpPr>
          <p:cNvPr id="77908" name="ZoneTexte 13"/>
          <p:cNvSpPr txBox="1">
            <a:spLocks noChangeArrowheads="1"/>
          </p:cNvSpPr>
          <p:nvPr/>
        </p:nvSpPr>
        <p:spPr bwMode="auto">
          <a:xfrm>
            <a:off x="4868863" y="563563"/>
            <a:ext cx="971550" cy="769937"/>
          </a:xfrm>
          <a:prstGeom prst="rect">
            <a:avLst/>
          </a:prstGeom>
          <a:solidFill>
            <a:srgbClr val="FD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HepG2</a:t>
            </a:r>
          </a:p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HBV H1.3 </a:t>
            </a:r>
          </a:p>
          <a:p>
            <a:pPr algn="ctr" eaLnBrk="1" hangingPunct="1"/>
            <a:endParaRPr lang="fr-FR" altLang="en-US" sz="1100" b="1">
              <a:solidFill>
                <a:srgbClr val="595959"/>
              </a:solidFill>
            </a:endParaRPr>
          </a:p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[stable]</a:t>
            </a:r>
          </a:p>
        </p:txBody>
      </p:sp>
      <p:sp>
        <p:nvSpPr>
          <p:cNvPr id="77909" name="ZoneTexte 13"/>
          <p:cNvSpPr txBox="1">
            <a:spLocks noChangeArrowheads="1"/>
          </p:cNvSpPr>
          <p:nvPr/>
        </p:nvSpPr>
        <p:spPr bwMode="auto">
          <a:xfrm>
            <a:off x="5878513" y="563563"/>
            <a:ext cx="971550" cy="769937"/>
          </a:xfrm>
          <a:prstGeom prst="rect">
            <a:avLst/>
          </a:prstGeom>
          <a:solidFill>
            <a:srgbClr val="FD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HepG2</a:t>
            </a:r>
          </a:p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AD38</a:t>
            </a:r>
          </a:p>
          <a:p>
            <a:pPr algn="ctr" eaLnBrk="1" hangingPunct="1"/>
            <a:endParaRPr lang="fr-FR" altLang="en-US" sz="1100" b="1">
              <a:solidFill>
                <a:srgbClr val="595959"/>
              </a:solidFill>
            </a:endParaRPr>
          </a:p>
          <a:p>
            <a:pPr algn="ctr" eaLnBrk="1" hangingPunct="1"/>
            <a:r>
              <a:rPr lang="fr-FR" altLang="en-US" sz="1100" b="1">
                <a:solidFill>
                  <a:srgbClr val="595959"/>
                </a:solidFill>
              </a:rPr>
              <a:t>[inducible]</a:t>
            </a:r>
          </a:p>
        </p:txBody>
      </p:sp>
      <p:sp>
        <p:nvSpPr>
          <p:cNvPr id="77910" name="TextBox 72"/>
          <p:cNvSpPr txBox="1">
            <a:spLocks noChangeArrowheads="1"/>
          </p:cNvSpPr>
          <p:nvPr/>
        </p:nvSpPr>
        <p:spPr bwMode="auto">
          <a:xfrm>
            <a:off x="101600" y="6505575"/>
            <a:ext cx="317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*</a:t>
            </a:r>
            <a:r>
              <a:rPr lang="en-US" altLang="en-US" sz="1100">
                <a:solidFill>
                  <a:srgbClr val="000000"/>
                </a:solidFill>
              </a:rPr>
              <a:t> inferred; direct study limited by cccDNA levels</a:t>
            </a:r>
          </a:p>
        </p:txBody>
      </p:sp>
      <p:sp>
        <p:nvSpPr>
          <p:cNvPr id="77911" name="TextBox 73"/>
          <p:cNvSpPr txBox="1">
            <a:spLocks noChangeArrowheads="1"/>
          </p:cNvSpPr>
          <p:nvPr/>
        </p:nvSpPr>
        <p:spPr bwMode="auto">
          <a:xfrm>
            <a:off x="352425" y="12700"/>
            <a:ext cx="844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404040"/>
                </a:solidFill>
              </a:rPr>
              <a:t>In vitro </a:t>
            </a:r>
            <a:r>
              <a:rPr lang="en-US" altLang="en-US" sz="2800" b="1">
                <a:solidFill>
                  <a:srgbClr val="404040"/>
                </a:solidFill>
              </a:rPr>
              <a:t>Models for Studying cccDNA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83450" y="6297613"/>
            <a:ext cx="18605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AU" sz="1400" i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Slide provided by </a:t>
            </a:r>
            <a:r>
              <a:rPr lang="en-AU" sz="1400" i="1" dirty="0" err="1">
                <a:solidFill>
                  <a:prstClr val="black"/>
                </a:solidFill>
                <a:latin typeface="Times New Roman" pitchFamily="18" charset="0"/>
                <a:ea typeface="+mn-ea"/>
              </a:rPr>
              <a:t>Prof.</a:t>
            </a:r>
            <a:r>
              <a:rPr lang="en-AU" sz="1400" i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Massimo </a:t>
            </a:r>
            <a:r>
              <a:rPr lang="en-AU" sz="1400" i="1" dirty="0" err="1">
                <a:solidFill>
                  <a:prstClr val="black"/>
                </a:solidFill>
                <a:latin typeface="Times New Roman" pitchFamily="18" charset="0"/>
                <a:ea typeface="+mn-ea"/>
              </a:rPr>
              <a:t>Levrero</a:t>
            </a:r>
            <a:endParaRPr lang="en-AU" sz="1400" i="1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K:\David Vincent\BMS263 - CURE Figure png's\BMS263 CURE_slide 9 fig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150938"/>
            <a:ext cx="6592888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itle 1"/>
          <p:cNvSpPr>
            <a:spLocks noGrp="1"/>
          </p:cNvSpPr>
          <p:nvPr>
            <p:ph type="title"/>
          </p:nvPr>
        </p:nvSpPr>
        <p:spPr>
          <a:xfrm>
            <a:off x="107950" y="123825"/>
            <a:ext cx="8942388" cy="957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3200" smtClean="0">
                <a:solidFill>
                  <a:srgbClr val="000090"/>
                </a:solidFill>
                <a:ea typeface="ヒラギノ角ゴ Pro W3" pitchFamily="-48" charset="-128"/>
              </a:rPr>
              <a:t>Target &amp; Drug Discovery to Cure HBV Infection</a:t>
            </a:r>
          </a:p>
        </p:txBody>
      </p:sp>
      <p:sp>
        <p:nvSpPr>
          <p:cNvPr id="142343" name="Rectangle 17"/>
          <p:cNvSpPr>
            <a:spLocks noChangeArrowheads="1"/>
          </p:cNvSpPr>
          <p:nvPr/>
        </p:nvSpPr>
        <p:spPr bwMode="auto">
          <a:xfrm>
            <a:off x="107950" y="6396038"/>
            <a:ext cx="868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defTabSz="4572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200" i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Zoulim</a:t>
            </a:r>
            <a:r>
              <a:rPr lang="en-GB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 F, et al. </a:t>
            </a:r>
            <a:r>
              <a:rPr lang="pt-BR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Antiviral Res 2012;96(2):256–9; HBF Drug Watch, Available at: </a:t>
            </a:r>
            <a:r>
              <a:rPr lang="en-GB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  <a:hlinkClick r:id="rId4"/>
              </a:rPr>
              <a:t>http://www.hepb.org/professionals/hbf_drug_watch.htm</a:t>
            </a:r>
            <a:r>
              <a:rPr lang="en-GB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6625" y="2457450"/>
            <a:ext cx="43973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HBx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97063" y="5059363"/>
            <a:ext cx="8302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Endosome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1550" y="4721225"/>
            <a:ext cx="5826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rcDNA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92500" y="3997325"/>
            <a:ext cx="6715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cccDNA</a:t>
            </a:r>
          </a:p>
        </p:txBody>
      </p:sp>
      <p:sp>
        <p:nvSpPr>
          <p:cNvPr id="80905" name="TextBox 23"/>
          <p:cNvSpPr txBox="1">
            <a:spLocks noChangeArrowheads="1"/>
          </p:cNvSpPr>
          <p:nvPr/>
        </p:nvSpPr>
        <p:spPr bwMode="auto">
          <a:xfrm>
            <a:off x="4916488" y="2755900"/>
            <a:ext cx="793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Polymerase</a:t>
            </a:r>
          </a:p>
        </p:txBody>
      </p:sp>
      <p:sp>
        <p:nvSpPr>
          <p:cNvPr id="80906" name="TextBox 24"/>
          <p:cNvSpPr txBox="1">
            <a:spLocks noChangeArrowheads="1"/>
          </p:cNvSpPr>
          <p:nvPr/>
        </p:nvSpPr>
        <p:spPr bwMode="auto">
          <a:xfrm>
            <a:off x="5429250" y="3027363"/>
            <a:ext cx="596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ea typeface="ヒラギノ角ゴ Pro W3" pitchFamily="-48" charset="-128"/>
              </a:rPr>
              <a:t>pgRNA</a:t>
            </a:r>
          </a:p>
        </p:txBody>
      </p:sp>
      <p:sp>
        <p:nvSpPr>
          <p:cNvPr id="80907" name="TextBox 26"/>
          <p:cNvSpPr txBox="1">
            <a:spLocks noChangeArrowheads="1"/>
          </p:cNvSpPr>
          <p:nvPr/>
        </p:nvSpPr>
        <p:spPr bwMode="auto">
          <a:xfrm>
            <a:off x="5048250" y="3421063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Core</a:t>
            </a:r>
          </a:p>
        </p:txBody>
      </p:sp>
      <p:sp>
        <p:nvSpPr>
          <p:cNvPr id="80908" name="TextBox 27"/>
          <p:cNvSpPr txBox="1">
            <a:spLocks noChangeArrowheads="1"/>
          </p:cNvSpPr>
          <p:nvPr/>
        </p:nvSpPr>
        <p:spPr bwMode="auto">
          <a:xfrm>
            <a:off x="4865688" y="2022475"/>
            <a:ext cx="614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Surface </a:t>
            </a:r>
            <a:b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</a:br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proteins</a:t>
            </a:r>
          </a:p>
        </p:txBody>
      </p:sp>
      <p:sp>
        <p:nvSpPr>
          <p:cNvPr id="142377" name="TextBox 2"/>
          <p:cNvSpPr txBox="1">
            <a:spLocks noChangeArrowheads="1"/>
          </p:cNvSpPr>
          <p:nvPr/>
        </p:nvSpPr>
        <p:spPr bwMode="auto">
          <a:xfrm>
            <a:off x="1476375" y="4508500"/>
            <a:ext cx="53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AU" altLang="en-US" sz="1000" b="1" smtClean="0">
                <a:solidFill>
                  <a:srgbClr val="000000"/>
                </a:solidFill>
                <a:ea typeface="+mn-ea"/>
                <a:cs typeface="Arial" pitchFamily="34" charset="0"/>
              </a:rPr>
              <a:t>NTCP</a:t>
            </a:r>
          </a:p>
        </p:txBody>
      </p:sp>
      <p:sp>
        <p:nvSpPr>
          <p:cNvPr id="142378" name="TextBox 5"/>
          <p:cNvSpPr txBox="1">
            <a:spLocks noChangeArrowheads="1"/>
          </p:cNvSpPr>
          <p:nvPr/>
        </p:nvSpPr>
        <p:spPr bwMode="auto">
          <a:xfrm>
            <a:off x="107950" y="4005263"/>
            <a:ext cx="235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AU" altLang="en-US" sz="1400" smtClean="0">
                <a:solidFill>
                  <a:srgbClr val="000000"/>
                </a:solidFill>
                <a:ea typeface="+mn-ea"/>
                <a:cs typeface="Arial" pitchFamily="34" charset="0"/>
              </a:rPr>
              <a:t>cIAP antagonist- Birinapant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03988" y="6523038"/>
            <a:ext cx="25558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AU" sz="1200" i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Slide provided by </a:t>
            </a:r>
            <a:r>
              <a:rPr lang="en-AU" sz="1200" i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Prof.</a:t>
            </a:r>
            <a:r>
              <a:rPr lang="en-AU" sz="1200" i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Fabien </a:t>
            </a:r>
            <a:r>
              <a:rPr lang="en-AU" sz="1200" i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Zoulim</a:t>
            </a:r>
            <a:endParaRPr lang="en-AU" sz="1200" i="1" dirty="0">
              <a:solidFill>
                <a:srgbClr val="0000FF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07950" y="1038225"/>
            <a:ext cx="2025650" cy="17176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AU" b="1" dirty="0">
                <a:solidFill>
                  <a:schemeClr val="bg2"/>
                </a:solidFill>
                <a:latin typeface="Arial" charset="0"/>
              </a:rPr>
              <a:t>Innate Immunity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dirty="0">
                <a:solidFill>
                  <a:schemeClr val="bg2"/>
                </a:solidFill>
                <a:latin typeface="Arial" charset="0"/>
              </a:rPr>
              <a:t>RIG-I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dirty="0">
                <a:solidFill>
                  <a:schemeClr val="bg2"/>
                </a:solidFill>
                <a:latin typeface="Arial" charset="0"/>
              </a:rPr>
              <a:t>TLRs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dirty="0">
                <a:solidFill>
                  <a:schemeClr val="bg2"/>
                </a:solidFill>
                <a:latin typeface="Arial" charset="0"/>
              </a:rPr>
              <a:t>NOD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dirty="0">
                <a:solidFill>
                  <a:schemeClr val="bg2"/>
                </a:solidFill>
                <a:latin typeface="Arial" charset="0"/>
              </a:rPr>
              <a:t>NK/NK T-cells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034213" y="3722688"/>
            <a:ext cx="2025650" cy="1368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AU" b="1" dirty="0">
                <a:solidFill>
                  <a:schemeClr val="bg2"/>
                </a:solidFill>
                <a:latin typeface="Arial" charset="0"/>
              </a:rPr>
              <a:t>Adaptive Immunity *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dirty="0">
                <a:solidFill>
                  <a:schemeClr val="bg2"/>
                </a:solidFill>
                <a:latin typeface="Arial" charset="0"/>
              </a:rPr>
              <a:t>CD4/CD8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dirty="0">
                <a:solidFill>
                  <a:schemeClr val="bg2"/>
                </a:solidFill>
                <a:latin typeface="Arial" charset="0"/>
              </a:rPr>
              <a:t>B-cells</a:t>
            </a:r>
          </a:p>
        </p:txBody>
      </p:sp>
      <p:sp>
        <p:nvSpPr>
          <p:cNvPr id="80914" name="TextBox 3"/>
          <p:cNvSpPr txBox="1">
            <a:spLocks noChangeArrowheads="1"/>
          </p:cNvSpPr>
          <p:nvPr/>
        </p:nvSpPr>
        <p:spPr bwMode="auto">
          <a:xfrm>
            <a:off x="6461125" y="5313363"/>
            <a:ext cx="268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AU" altLang="en-US" sz="1200" i="1">
                <a:solidFill>
                  <a:schemeClr val="bg2"/>
                </a:solidFill>
              </a:rPr>
              <a:t>* Hoh, A et al 2015. J Virol;89:7433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Welt4-blauge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88"/>
            <a:ext cx="91440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00"/>
            <a:ext cx="9144000" cy="838200"/>
          </a:xfrm>
          <a:solidFill>
            <a:srgbClr val="FFFF00"/>
          </a:solidFill>
        </p:spPr>
        <p:txBody>
          <a:bodyPr/>
          <a:lstStyle/>
          <a:p>
            <a:r>
              <a:rPr lang="de-DE" altLang="en-AU" sz="3200" smtClean="0">
                <a:solidFill>
                  <a:schemeClr val="bg2"/>
                </a:solidFill>
              </a:rPr>
              <a:t>Geographic distribution of HBV genotypes</a:t>
            </a:r>
            <a:endParaRPr lang="de-DE" altLang="en-AU" sz="3200" smtClean="0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1828800" y="3810000"/>
            <a:ext cx="1371600" cy="24384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914400" y="1600200"/>
            <a:ext cx="1371600" cy="24384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3733800" y="3733800"/>
            <a:ext cx="1524000" cy="990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3657600" y="2895600"/>
            <a:ext cx="1752600" cy="990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4572000" y="1828800"/>
            <a:ext cx="2590800" cy="16002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4572000" y="4038600"/>
            <a:ext cx="1143000" cy="16764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6781800" y="1828800"/>
            <a:ext cx="1981200" cy="2514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7086600" y="4572000"/>
            <a:ext cx="1752600" cy="12954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3505200" y="1828800"/>
            <a:ext cx="1752600" cy="12954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6629400" y="2438400"/>
            <a:ext cx="1752600" cy="18288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3810000" y="2209800"/>
            <a:ext cx="5334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 sz="3200">
                <a:solidFill>
                  <a:srgbClr val="FFFF00"/>
                </a:solidFill>
              </a:rPr>
              <a:t>A2</a:t>
            </a:r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1371600" y="2743200"/>
            <a:ext cx="5334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 sz="3200">
                <a:solidFill>
                  <a:srgbClr val="FFFF00"/>
                </a:solidFill>
              </a:rPr>
              <a:t>A2</a:t>
            </a:r>
          </a:p>
        </p:txBody>
      </p:sp>
      <p:sp>
        <p:nvSpPr>
          <p:cNvPr id="82960" name="Oval 16"/>
          <p:cNvSpPr>
            <a:spLocks noChangeArrowheads="1"/>
          </p:cNvSpPr>
          <p:nvPr/>
        </p:nvSpPr>
        <p:spPr bwMode="auto">
          <a:xfrm>
            <a:off x="2286000" y="4572000"/>
            <a:ext cx="5334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 sz="3200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82961" name="Oval 17"/>
          <p:cNvSpPr>
            <a:spLocks noChangeArrowheads="1"/>
          </p:cNvSpPr>
          <p:nvPr/>
        </p:nvSpPr>
        <p:spPr bwMode="auto">
          <a:xfrm>
            <a:off x="5029200" y="4953000"/>
            <a:ext cx="5334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 sz="3200">
                <a:solidFill>
                  <a:srgbClr val="FFFF00"/>
                </a:solidFill>
              </a:rPr>
              <a:t>A1</a:t>
            </a:r>
          </a:p>
        </p:txBody>
      </p:sp>
      <p:sp>
        <p:nvSpPr>
          <p:cNvPr id="82962" name="Oval 18"/>
          <p:cNvSpPr>
            <a:spLocks noChangeArrowheads="1"/>
          </p:cNvSpPr>
          <p:nvPr/>
        </p:nvSpPr>
        <p:spPr bwMode="auto">
          <a:xfrm>
            <a:off x="4267200" y="3962400"/>
            <a:ext cx="5334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 sz="320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82963" name="Oval 19"/>
          <p:cNvSpPr>
            <a:spLocks noChangeArrowheads="1"/>
          </p:cNvSpPr>
          <p:nvPr/>
        </p:nvSpPr>
        <p:spPr bwMode="auto">
          <a:xfrm>
            <a:off x="4267200" y="3200400"/>
            <a:ext cx="5334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 sz="320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82964" name="Oval 20"/>
          <p:cNvSpPr>
            <a:spLocks noChangeArrowheads="1"/>
          </p:cNvSpPr>
          <p:nvPr/>
        </p:nvSpPr>
        <p:spPr bwMode="auto">
          <a:xfrm>
            <a:off x="5638800" y="2362200"/>
            <a:ext cx="5334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 sz="320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82965" name="Oval 21"/>
          <p:cNvSpPr>
            <a:spLocks noChangeArrowheads="1"/>
          </p:cNvSpPr>
          <p:nvPr/>
        </p:nvSpPr>
        <p:spPr bwMode="auto">
          <a:xfrm>
            <a:off x="8001000" y="2743200"/>
            <a:ext cx="5334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 sz="32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82966" name="Oval 22"/>
          <p:cNvSpPr>
            <a:spLocks noChangeArrowheads="1"/>
          </p:cNvSpPr>
          <p:nvPr/>
        </p:nvSpPr>
        <p:spPr bwMode="auto">
          <a:xfrm>
            <a:off x="7543800" y="3429000"/>
            <a:ext cx="5334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 sz="32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82967" name="Oval 23"/>
          <p:cNvSpPr>
            <a:spLocks noChangeArrowheads="1"/>
          </p:cNvSpPr>
          <p:nvPr/>
        </p:nvSpPr>
        <p:spPr bwMode="auto">
          <a:xfrm>
            <a:off x="7696200" y="4876800"/>
            <a:ext cx="5334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 sz="32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82968" name="Oval 24"/>
          <p:cNvSpPr>
            <a:spLocks noChangeArrowheads="1"/>
          </p:cNvSpPr>
          <p:nvPr/>
        </p:nvSpPr>
        <p:spPr bwMode="auto">
          <a:xfrm>
            <a:off x="4038600" y="2971800"/>
            <a:ext cx="304800" cy="2286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82969" name="Oval 25"/>
          <p:cNvSpPr>
            <a:spLocks noChangeArrowheads="1"/>
          </p:cNvSpPr>
          <p:nvPr/>
        </p:nvSpPr>
        <p:spPr bwMode="auto">
          <a:xfrm>
            <a:off x="1219200" y="3200400"/>
            <a:ext cx="304800" cy="2286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82970" name="Oval 26"/>
          <p:cNvSpPr>
            <a:spLocks noChangeArrowheads="1"/>
          </p:cNvSpPr>
          <p:nvPr/>
        </p:nvSpPr>
        <p:spPr bwMode="auto">
          <a:xfrm>
            <a:off x="2362200" y="4267200"/>
            <a:ext cx="304800" cy="3048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>
                <a:solidFill>
                  <a:srgbClr val="FFFF00"/>
                </a:solidFill>
              </a:rPr>
              <a:t>H</a:t>
            </a:r>
            <a:endParaRPr lang="de-DE" altLang="en-AU" sz="3200">
              <a:solidFill>
                <a:srgbClr val="FFFF00"/>
              </a:solidFill>
            </a:endParaRPr>
          </a:p>
        </p:txBody>
      </p:sp>
      <p:sp>
        <p:nvSpPr>
          <p:cNvPr id="82971" name="Oval 27"/>
          <p:cNvSpPr>
            <a:spLocks noChangeArrowheads="1"/>
          </p:cNvSpPr>
          <p:nvPr/>
        </p:nvSpPr>
        <p:spPr bwMode="auto">
          <a:xfrm>
            <a:off x="7010400" y="3429000"/>
            <a:ext cx="5334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 sz="3200">
                <a:solidFill>
                  <a:srgbClr val="FFFF00"/>
                </a:solidFill>
              </a:rPr>
              <a:t>Ba</a:t>
            </a:r>
          </a:p>
        </p:txBody>
      </p:sp>
      <p:sp>
        <p:nvSpPr>
          <p:cNvPr id="82972" name="Oval 28"/>
          <p:cNvSpPr>
            <a:spLocks noChangeArrowheads="1"/>
          </p:cNvSpPr>
          <p:nvPr/>
        </p:nvSpPr>
        <p:spPr bwMode="auto">
          <a:xfrm>
            <a:off x="7924800" y="3124200"/>
            <a:ext cx="304800" cy="3048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>
                <a:solidFill>
                  <a:srgbClr val="FFFF00"/>
                </a:solidFill>
              </a:rPr>
              <a:t>Bj/B1</a:t>
            </a:r>
            <a:endParaRPr lang="de-DE" altLang="en-AU" sz="3200">
              <a:solidFill>
                <a:srgbClr val="FFFF00"/>
              </a:solidFill>
            </a:endParaRPr>
          </a:p>
        </p:txBody>
      </p:sp>
      <p:sp>
        <p:nvSpPr>
          <p:cNvPr id="82973" name="Oval 29"/>
          <p:cNvSpPr>
            <a:spLocks noChangeArrowheads="1"/>
          </p:cNvSpPr>
          <p:nvPr/>
        </p:nvSpPr>
        <p:spPr bwMode="auto">
          <a:xfrm>
            <a:off x="7620000" y="2667000"/>
            <a:ext cx="685800" cy="8382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74" name="Oval 30"/>
          <p:cNvSpPr>
            <a:spLocks noChangeArrowheads="1"/>
          </p:cNvSpPr>
          <p:nvPr/>
        </p:nvSpPr>
        <p:spPr bwMode="auto">
          <a:xfrm>
            <a:off x="5715000" y="3124200"/>
            <a:ext cx="5334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 sz="3200">
                <a:solidFill>
                  <a:srgbClr val="FFFF00"/>
                </a:solidFill>
              </a:rPr>
              <a:t>A2</a:t>
            </a:r>
          </a:p>
        </p:txBody>
      </p:sp>
      <p:sp>
        <p:nvSpPr>
          <p:cNvPr id="82975" name="Oval 31"/>
          <p:cNvSpPr>
            <a:spLocks noChangeArrowheads="1"/>
          </p:cNvSpPr>
          <p:nvPr/>
        </p:nvSpPr>
        <p:spPr bwMode="auto">
          <a:xfrm>
            <a:off x="6211888" y="3124200"/>
            <a:ext cx="5334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 sz="320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82976" name="Oval 32"/>
          <p:cNvSpPr>
            <a:spLocks noChangeArrowheads="1"/>
          </p:cNvSpPr>
          <p:nvPr/>
        </p:nvSpPr>
        <p:spPr bwMode="auto">
          <a:xfrm>
            <a:off x="5486400" y="2819400"/>
            <a:ext cx="1447800" cy="1524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77" name="Oval 33"/>
          <p:cNvSpPr>
            <a:spLocks noChangeArrowheads="1"/>
          </p:cNvSpPr>
          <p:nvPr/>
        </p:nvSpPr>
        <p:spPr bwMode="auto">
          <a:xfrm>
            <a:off x="7086600" y="4876800"/>
            <a:ext cx="7620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>
                <a:solidFill>
                  <a:srgbClr val="FFFF00"/>
                </a:solidFill>
              </a:rPr>
              <a:t>A2</a:t>
            </a:r>
            <a:r>
              <a:rPr lang="de-DE" altLang="en-AU" sz="32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82978" name="Oval 34"/>
          <p:cNvSpPr>
            <a:spLocks noChangeArrowheads="1"/>
          </p:cNvSpPr>
          <p:nvPr/>
        </p:nvSpPr>
        <p:spPr bwMode="auto">
          <a:xfrm>
            <a:off x="8153400" y="4914900"/>
            <a:ext cx="533400" cy="457200"/>
          </a:xfrm>
          <a:prstGeom prst="ellipse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en-AU" sz="320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82979" name="TextBox 1"/>
          <p:cNvSpPr txBox="1">
            <a:spLocks noChangeArrowheads="1"/>
          </p:cNvSpPr>
          <p:nvPr/>
        </p:nvSpPr>
        <p:spPr bwMode="auto">
          <a:xfrm>
            <a:off x="7218363" y="5870575"/>
            <a:ext cx="1333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FF0000"/>
                </a:solidFill>
              </a:rPr>
              <a:t>Also A1, E</a:t>
            </a:r>
          </a:p>
          <a:p>
            <a:endParaRPr lang="en-AU" altLang="en-US">
              <a:solidFill>
                <a:schemeClr val="bg2"/>
              </a:solidFill>
            </a:endParaRPr>
          </a:p>
        </p:txBody>
      </p:sp>
      <p:cxnSp>
        <p:nvCxnSpPr>
          <p:cNvPr id="82980" name="Straight Arrow Connector 3"/>
          <p:cNvCxnSpPr>
            <a:cxnSpLocks noChangeShapeType="1"/>
          </p:cNvCxnSpPr>
          <p:nvPr/>
        </p:nvCxnSpPr>
        <p:spPr bwMode="auto">
          <a:xfrm flipV="1">
            <a:off x="7612063" y="5586413"/>
            <a:ext cx="495300" cy="382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1" name="Straight Connector 5"/>
          <p:cNvCxnSpPr>
            <a:cxnSpLocks noChangeShapeType="1"/>
          </p:cNvCxnSpPr>
          <p:nvPr/>
        </p:nvCxnSpPr>
        <p:spPr bwMode="auto">
          <a:xfrm>
            <a:off x="1828800" y="5715000"/>
            <a:ext cx="914400" cy="914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82" name="TextBox 1"/>
          <p:cNvSpPr txBox="1">
            <a:spLocks noChangeArrowheads="1"/>
          </p:cNvSpPr>
          <p:nvPr/>
        </p:nvSpPr>
        <p:spPr bwMode="auto">
          <a:xfrm>
            <a:off x="3505200" y="6543675"/>
            <a:ext cx="554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AU" altLang="en-US" sz="1200" i="1"/>
              <a:t>Modified from Spradling, PR et al 2014. In Viral Hepatitis, 4</a:t>
            </a:r>
            <a:r>
              <a:rPr lang="en-AU" altLang="en-US" sz="1200" i="1" baseline="30000"/>
              <a:t>th</a:t>
            </a:r>
            <a:r>
              <a:rPr lang="en-AU" altLang="en-US" sz="1200" i="1"/>
              <a:t> Edition. 81-95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161925"/>
            <a:ext cx="7772400" cy="733425"/>
          </a:xfrm>
        </p:spPr>
        <p:txBody>
          <a:bodyPr/>
          <a:lstStyle/>
          <a:p>
            <a:r>
              <a:rPr lang="en-AU" altLang="en-US" sz="4000" smtClean="0">
                <a:solidFill>
                  <a:srgbClr val="FFFF99"/>
                </a:solidFill>
              </a:rPr>
              <a:t>HBV Genotypes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1049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sz="2800" smtClean="0"/>
              <a:t>To date, 9 different genotypes have been identified (A to I- plus “minor genotype” J), based on nucleotide sequence divergence of at least 8% over the complete genome.</a:t>
            </a:r>
          </a:p>
          <a:p>
            <a:pPr>
              <a:lnSpc>
                <a:spcPct val="90000"/>
              </a:lnSpc>
            </a:pPr>
            <a:endParaRPr lang="en-AU" altLang="en-US" sz="2800" smtClean="0"/>
          </a:p>
          <a:p>
            <a:pPr>
              <a:lnSpc>
                <a:spcPct val="90000"/>
              </a:lnSpc>
            </a:pPr>
            <a:r>
              <a:rPr lang="en-AU" altLang="en-US" sz="2800" smtClean="0"/>
              <a:t>The different genotypes have a geographically restricted distribution and differ widely in natural history, disease progression and response to therapy.</a:t>
            </a:r>
          </a:p>
          <a:p>
            <a:pPr>
              <a:lnSpc>
                <a:spcPct val="90000"/>
              </a:lnSpc>
            </a:pPr>
            <a:endParaRPr lang="en-AU" altLang="en-US" smtClean="0"/>
          </a:p>
          <a:p>
            <a:pPr>
              <a:lnSpc>
                <a:spcPct val="90000"/>
              </a:lnSpc>
            </a:pPr>
            <a:r>
              <a:rPr lang="en-AU" altLang="en-US" smtClean="0">
                <a:solidFill>
                  <a:schemeClr val="accent1"/>
                </a:solidFill>
              </a:rPr>
              <a:t>Chronic HBV should not be considered a “one size fits all disease” BECAUSE…….</a:t>
            </a:r>
          </a:p>
          <a:p>
            <a:pPr>
              <a:lnSpc>
                <a:spcPct val="90000"/>
              </a:lnSpc>
            </a:pPr>
            <a:endParaRPr lang="en-AU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2"/>
          <p:cNvSpPr txBox="1">
            <a:spLocks noChangeArrowheads="1"/>
          </p:cNvSpPr>
          <p:nvPr/>
        </p:nvSpPr>
        <p:spPr bwMode="auto">
          <a:xfrm>
            <a:off x="777875" y="877888"/>
            <a:ext cx="76152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AU" altLang="en-US" sz="4000" b="1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r>
              <a:rPr lang="en-AU" altLang="en-US" sz="4000" b="1">
                <a:solidFill>
                  <a:schemeClr val="tx2"/>
                </a:solidFill>
                <a:cs typeface="Arial" panose="020B0604020202020204" pitchFamily="34" charset="0"/>
              </a:rPr>
              <a:t>HBV genotype influences natural history, disease progression, response to therapy and replication phenotype.</a:t>
            </a:r>
          </a:p>
          <a:p>
            <a:pPr algn="ctr"/>
            <a:endParaRPr lang="en-AU" altLang="en-US" sz="4000" b="1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endParaRPr lang="en-AU" altLang="en-US" sz="4000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8" y="92075"/>
            <a:ext cx="8791575" cy="1123950"/>
          </a:xfrm>
        </p:spPr>
        <p:txBody>
          <a:bodyPr/>
          <a:lstStyle/>
          <a:p>
            <a:pPr>
              <a:defRPr/>
            </a:pPr>
            <a:r>
              <a:rPr lang="en-A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Terminology for Pharmacological Interactions </a:t>
            </a:r>
            <a:br>
              <a:rPr lang="en-A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A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Between Drugs in Combination</a:t>
            </a:r>
            <a:r>
              <a:rPr lang="en-A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A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AU" sz="2000" dirty="0" smtClean="0">
                <a:solidFill>
                  <a:schemeClr val="tx1"/>
                </a:solidFill>
              </a:rPr>
              <a:t>(when the individual components are active alone)</a:t>
            </a:r>
            <a:endParaRPr lang="en-A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17525" y="2014538"/>
          <a:ext cx="7388226" cy="1820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742"/>
                <a:gridCol w="2462742"/>
                <a:gridCol w="2462742"/>
              </a:tblGrid>
              <a:tr h="38687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baseline="0" dirty="0" smtClean="0">
                          <a:solidFill>
                            <a:schemeClr val="bg2"/>
                          </a:solidFill>
                        </a:rPr>
                        <a:t>If t</a:t>
                      </a:r>
                      <a:r>
                        <a:rPr lang="en-AU" sz="1600" b="1" dirty="0" smtClean="0">
                          <a:solidFill>
                            <a:schemeClr val="bg2"/>
                          </a:solidFill>
                        </a:rPr>
                        <a:t>he observed</a:t>
                      </a:r>
                      <a:r>
                        <a:rPr lang="en-AU" sz="1600" b="1" baseline="0" dirty="0" smtClean="0">
                          <a:solidFill>
                            <a:schemeClr val="bg2"/>
                          </a:solidFill>
                        </a:rPr>
                        <a:t> combined effect is</a:t>
                      </a:r>
                      <a:endParaRPr lang="en-AU" sz="16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42" marR="91442" marT="45728" marB="457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81062">
                <a:tc>
                  <a:txBody>
                    <a:bodyPr/>
                    <a:lstStyle/>
                    <a:p>
                      <a:pPr algn="ctr"/>
                      <a:r>
                        <a:rPr lang="en-AU" sz="1600" b="1" i="1" dirty="0" smtClean="0">
                          <a:solidFill>
                            <a:schemeClr val="bg2"/>
                          </a:solidFill>
                        </a:rPr>
                        <a:t>greater than </a:t>
                      </a:r>
                      <a:endParaRPr lang="en-AU" sz="1600" b="1" i="1" dirty="0">
                        <a:solidFill>
                          <a:schemeClr val="bg2"/>
                        </a:solidFill>
                      </a:endParaRPr>
                    </a:p>
                  </a:txBody>
                  <a:tcPr marL="91442" marR="91442" marT="45728" marB="4572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i="1" dirty="0" smtClean="0">
                          <a:solidFill>
                            <a:schemeClr val="bg2"/>
                          </a:solidFill>
                        </a:rPr>
                        <a:t>the same as</a:t>
                      </a:r>
                      <a:endParaRPr lang="en-AU" sz="1600" b="1" i="1" dirty="0">
                        <a:solidFill>
                          <a:schemeClr val="bg2"/>
                        </a:solidFill>
                      </a:endParaRPr>
                    </a:p>
                  </a:txBody>
                  <a:tcPr marL="91442" marR="91442" marT="45728" marB="4572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i="1" dirty="0" smtClean="0">
                          <a:solidFill>
                            <a:schemeClr val="bg2"/>
                          </a:solidFill>
                        </a:rPr>
                        <a:t>less than</a:t>
                      </a:r>
                      <a:endParaRPr lang="en-AU" sz="1600" b="1" i="1" dirty="0">
                        <a:solidFill>
                          <a:schemeClr val="bg2"/>
                        </a:solidFill>
                      </a:endParaRPr>
                    </a:p>
                  </a:txBody>
                  <a:tcPr marL="91442" marR="91442" marT="45728" marB="4572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64923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bg2"/>
                          </a:solidFill>
                        </a:rPr>
                        <a:t>what</a:t>
                      </a:r>
                      <a:r>
                        <a:rPr lang="en-AU" sz="1600" b="1" baseline="0" dirty="0" smtClean="0">
                          <a:solidFill>
                            <a:schemeClr val="bg2"/>
                          </a:solidFill>
                        </a:rPr>
                        <a:t> has been </a:t>
                      </a:r>
                      <a:r>
                        <a:rPr lang="en-AU" sz="1600" b="1" dirty="0" smtClean="0">
                          <a:solidFill>
                            <a:schemeClr val="bg2"/>
                          </a:solidFill>
                        </a:rPr>
                        <a:t>predicted</a:t>
                      </a:r>
                      <a:r>
                        <a:rPr lang="en-AU" sz="1600" b="1" baseline="0" dirty="0" smtClean="0">
                          <a:solidFill>
                            <a:schemeClr val="bg2"/>
                          </a:solidFill>
                        </a:rPr>
                        <a:t> based on individual concentration-response plots, the combined effect can be described as</a:t>
                      </a:r>
                      <a:endParaRPr lang="en-AU" sz="16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42" marR="91442" marT="45728" marB="457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800" dirty="0" smtClean="0"/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4" marB="45724"/>
                </a:tc>
              </a:tr>
              <a:tr h="403693">
                <a:tc>
                  <a:txBody>
                    <a:bodyPr/>
                    <a:lstStyle/>
                    <a:p>
                      <a:pPr algn="ctr"/>
                      <a:r>
                        <a:rPr lang="en-AU" sz="1600" b="1" i="1" dirty="0" smtClean="0">
                          <a:solidFill>
                            <a:schemeClr val="bg2"/>
                          </a:solidFill>
                        </a:rPr>
                        <a:t>synergistic</a:t>
                      </a:r>
                      <a:endParaRPr lang="en-AU" sz="1600" b="1" i="1" dirty="0">
                        <a:solidFill>
                          <a:schemeClr val="bg2"/>
                        </a:solidFill>
                      </a:endParaRPr>
                    </a:p>
                  </a:txBody>
                  <a:tcPr marL="91442" marR="91442" marT="45728" marB="457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i="1" dirty="0" smtClean="0">
                          <a:solidFill>
                            <a:schemeClr val="bg2"/>
                          </a:solidFill>
                        </a:rPr>
                        <a:t>additive</a:t>
                      </a:r>
                    </a:p>
                  </a:txBody>
                  <a:tcPr marL="91442" marR="91442" marT="45728" marB="457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i="1" dirty="0" smtClean="0">
                          <a:solidFill>
                            <a:schemeClr val="bg2"/>
                          </a:solidFill>
                        </a:rPr>
                        <a:t>antagonistic</a:t>
                      </a:r>
                      <a:endParaRPr lang="en-AU" sz="1600" b="1" i="1" dirty="0">
                        <a:solidFill>
                          <a:schemeClr val="bg2"/>
                        </a:solidFill>
                      </a:endParaRPr>
                    </a:p>
                  </a:txBody>
                  <a:tcPr marL="91442" marR="91442" marT="45728" marB="457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563" y="4127500"/>
            <a:ext cx="74771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rgbClr val="FFFFFF"/>
                </a:solidFill>
                <a:latin typeface="Arial" charset="0"/>
              </a:rPr>
              <a:t>Observed interactions may be different at different drug concentration ratios and at different time points.</a:t>
            </a:r>
          </a:p>
          <a:p>
            <a:pPr>
              <a:defRPr/>
            </a:pPr>
            <a:endParaRPr lang="en-AU" dirty="0">
              <a:solidFill>
                <a:srgbClr val="FFFFFF"/>
              </a:solidFill>
              <a:latin typeface="Arial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rgbClr val="FFFFFF"/>
                </a:solidFill>
                <a:latin typeface="Arial" charset="0"/>
              </a:rPr>
              <a:t>Diagnosis of interaction depends on the reference model used to define additivity (i.e. non-interaction).</a:t>
            </a:r>
          </a:p>
          <a:p>
            <a:pPr>
              <a:buClr>
                <a:schemeClr val="accent1"/>
              </a:buClr>
              <a:defRPr/>
            </a:pPr>
            <a:endParaRPr lang="en-AU" dirty="0">
              <a:solidFill>
                <a:srgbClr val="FFFFFF"/>
              </a:solidFill>
              <a:latin typeface="Arial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rgbClr val="FFFFFF"/>
                </a:solidFill>
                <a:latin typeface="Arial" charset="0"/>
              </a:rPr>
              <a:t>There are two generally accepted alternative definitions….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742950" y="161925"/>
            <a:ext cx="7772400" cy="904875"/>
          </a:xfrm>
        </p:spPr>
        <p:txBody>
          <a:bodyPr/>
          <a:lstStyle/>
          <a:p>
            <a:r>
              <a:rPr lang="en-AU" altLang="en-US" sz="4000" smtClean="0">
                <a:solidFill>
                  <a:srgbClr val="FFFF99"/>
                </a:solidFill>
              </a:rPr>
              <a:t>Conclusion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790575" y="1295400"/>
            <a:ext cx="7772400" cy="4752975"/>
          </a:xfrm>
        </p:spPr>
        <p:txBody>
          <a:bodyPr/>
          <a:lstStyle/>
          <a:p>
            <a:r>
              <a:rPr lang="en-AU" altLang="en-US" sz="2800" dirty="0" smtClean="0"/>
              <a:t>Although major advances have been made in the establishment of </a:t>
            </a:r>
            <a:r>
              <a:rPr lang="en-AU" altLang="en-US" sz="2800" i="1" dirty="0" smtClean="0"/>
              <a:t>in vitro </a:t>
            </a:r>
            <a:r>
              <a:rPr lang="en-AU" altLang="en-US" sz="2800" dirty="0" smtClean="0"/>
              <a:t>models which permit studies of </a:t>
            </a:r>
            <a:r>
              <a:rPr lang="en-AU" altLang="en-US" sz="2800" b="1" dirty="0" smtClean="0">
                <a:solidFill>
                  <a:schemeClr val="accent1"/>
                </a:solidFill>
              </a:rPr>
              <a:t>the complete HBV lifecycle</a:t>
            </a:r>
            <a:r>
              <a:rPr lang="en-AU" altLang="en-US" sz="2800" dirty="0" smtClean="0"/>
              <a:t>, much improved and more robust models are urgently required to permit studies on the impact of new treatments and </a:t>
            </a:r>
            <a:r>
              <a:rPr lang="en-AU" altLang="en-US" sz="4000" dirty="0" smtClean="0">
                <a:solidFill>
                  <a:srgbClr val="FF0000"/>
                </a:solidFill>
              </a:rPr>
              <a:t>curative</a:t>
            </a:r>
            <a:r>
              <a:rPr lang="en-AU" altLang="en-US" sz="2800" dirty="0" smtClean="0"/>
              <a:t> regimens on </a:t>
            </a:r>
            <a:r>
              <a:rPr lang="en-AU" altLang="en-US" sz="2800" b="1" dirty="0" smtClean="0">
                <a:solidFill>
                  <a:schemeClr val="accent1"/>
                </a:solidFill>
              </a:rPr>
              <a:t>different HBV genotypes</a:t>
            </a:r>
            <a:r>
              <a:rPr lang="en-AU" altLang="en-US" sz="2800" dirty="0" smtClean="0"/>
              <a:t>, as well as novel variants associated with different stages of HBV natural history (</a:t>
            </a:r>
            <a:r>
              <a:rPr lang="en-AU" altLang="en-US" sz="2800" dirty="0" err="1" smtClean="0"/>
              <a:t>eg</a:t>
            </a:r>
            <a:r>
              <a:rPr lang="en-AU" altLang="en-US" sz="2800" dirty="0" smtClean="0"/>
              <a:t> </a:t>
            </a:r>
            <a:r>
              <a:rPr lang="en-AU" altLang="en-US" sz="2800" dirty="0" err="1" smtClean="0"/>
              <a:t>HBeAg</a:t>
            </a:r>
            <a:r>
              <a:rPr lang="en-AU" altLang="en-US" sz="2800" dirty="0" smtClean="0"/>
              <a:t> negative CHB).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260350" y="103188"/>
            <a:ext cx="867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AU" altLang="en-US" sz="4000" b="1" dirty="0">
                <a:solidFill>
                  <a:srgbClr val="FFFF99"/>
                </a:solidFill>
              </a:rPr>
              <a:t>Acknowledgments</a:t>
            </a:r>
          </a:p>
        </p:txBody>
      </p:sp>
      <p:sp>
        <p:nvSpPr>
          <p:cNvPr id="100358" name="Rectangle 5"/>
          <p:cNvSpPr>
            <a:spLocks noChangeArrowheads="1"/>
          </p:cNvSpPr>
          <p:nvPr/>
        </p:nvSpPr>
        <p:spPr bwMode="auto">
          <a:xfrm>
            <a:off x="974480" y="114129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dirty="0" smtClean="0"/>
              <a:t>Stephen </a:t>
            </a:r>
            <a:r>
              <a:rPr lang="en-AU" altLang="en-US" dirty="0" err="1"/>
              <a:t>Locarnini</a:t>
            </a:r>
            <a:endParaRPr lang="en-A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23825" y="104775"/>
            <a:ext cx="8858250" cy="695325"/>
          </a:xfrm>
        </p:spPr>
        <p:txBody>
          <a:bodyPr/>
          <a:lstStyle/>
          <a:p>
            <a:r>
              <a:rPr lang="en-AU" altLang="en-US" sz="3600" dirty="0" smtClean="0">
                <a:solidFill>
                  <a:srgbClr val="FFFF99"/>
                </a:solidFill>
              </a:rPr>
              <a:t>HBV  a complex and compact virus</a:t>
            </a:r>
            <a:endParaRPr lang="en-AU" altLang="en-US" sz="3600" dirty="0" smtClean="0">
              <a:solidFill>
                <a:srgbClr val="FFFF99"/>
              </a:solidFill>
            </a:endParaRPr>
          </a:p>
        </p:txBody>
      </p:sp>
      <p:pic>
        <p:nvPicPr>
          <p:cNvPr id="72707" name="Picture 2" descr="C:\Users\candyt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022350"/>
            <a:ext cx="51689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7105650" y="5800725"/>
            <a:ext cx="2038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AU" altLang="en-US" sz="1400" i="1">
                <a:solidFill>
                  <a:srgbClr val="FFFFFF"/>
                </a:solidFill>
              </a:rPr>
              <a:t>Kann, M. In Hepatitis B Virus. 1</a:t>
            </a:r>
            <a:r>
              <a:rPr lang="en-AU" altLang="en-US" sz="1400" i="1" baseline="30000">
                <a:solidFill>
                  <a:srgbClr val="FFFFFF"/>
                </a:solidFill>
              </a:rPr>
              <a:t>st</a:t>
            </a:r>
            <a:r>
              <a:rPr lang="en-AU" altLang="en-US" sz="1400" i="1">
                <a:solidFill>
                  <a:srgbClr val="FFFFFF"/>
                </a:solidFill>
              </a:rPr>
              <a:t> Ed. Edited by CL Lai &amp; S Locarnini 2002, pages  9-22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04775" y="28575"/>
            <a:ext cx="8953500" cy="1143000"/>
          </a:xfrm>
        </p:spPr>
        <p:txBody>
          <a:bodyPr/>
          <a:lstStyle/>
          <a:p>
            <a:r>
              <a:rPr lang="en-AU" altLang="en-US" sz="3600" smtClean="0">
                <a:solidFill>
                  <a:srgbClr val="FFFF99"/>
                </a:solidFill>
              </a:rPr>
              <a:t>HBV Attachment and Entry into Hepatocytes</a:t>
            </a:r>
          </a:p>
        </p:txBody>
      </p:sp>
      <p:pic>
        <p:nvPicPr>
          <p:cNvPr id="655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176338"/>
            <a:ext cx="4567237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6684963" y="5407025"/>
            <a:ext cx="1925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1200" i="1">
                <a:solidFill>
                  <a:srgbClr val="FFFFFF"/>
                </a:solidFill>
              </a:rPr>
              <a:t>Urban, S et al 2014. Gastroenterol;147:48-64</a:t>
            </a:r>
          </a:p>
        </p:txBody>
      </p:sp>
      <p:sp>
        <p:nvSpPr>
          <p:cNvPr id="65541" name="Rechteck 6"/>
          <p:cNvSpPr>
            <a:spLocks noChangeArrowheads="1"/>
          </p:cNvSpPr>
          <p:nvPr/>
        </p:nvSpPr>
        <p:spPr bwMode="auto">
          <a:xfrm>
            <a:off x="6630988" y="6540500"/>
            <a:ext cx="24749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 i="1">
                <a:solidFill>
                  <a:srgbClr val="FFFF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*Yan et al, eLife, November 2012</a:t>
            </a:r>
            <a:endParaRPr lang="de-DE" altLang="en-US" sz="1200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5542" name="TextBox 2"/>
          <p:cNvSpPr txBox="1">
            <a:spLocks noChangeArrowheads="1"/>
          </p:cNvSpPr>
          <p:nvPr/>
        </p:nvSpPr>
        <p:spPr bwMode="auto">
          <a:xfrm>
            <a:off x="1552575" y="6199188"/>
            <a:ext cx="5741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FFFF"/>
                </a:solidFill>
              </a:rPr>
              <a:t> NTCP = high affinity receptor for HBV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61925" y="123825"/>
            <a:ext cx="8763000" cy="114300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FFFF99"/>
                </a:solidFill>
              </a:rPr>
              <a:t>Inhibitors of HBV Attachment and Entry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6346825" y="1676400"/>
            <a:ext cx="2733675" cy="17462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smtClean="0"/>
              <a:t>Sodium taurocholate cotransporting polypeptide (NTCP) identified as HBV and HDV receptor in 2012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1288"/>
            <a:ext cx="5886450" cy="508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TextBox 3"/>
          <p:cNvSpPr txBox="1">
            <a:spLocks noChangeArrowheads="1"/>
          </p:cNvSpPr>
          <p:nvPr/>
        </p:nvSpPr>
        <p:spPr bwMode="auto">
          <a:xfrm>
            <a:off x="5715000" y="6365875"/>
            <a:ext cx="335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 i="1">
                <a:solidFill>
                  <a:srgbClr val="FFFFFF"/>
                </a:solidFill>
                <a:cs typeface="Arial" panose="020B0604020202020204" pitchFamily="34" charset="0"/>
              </a:rPr>
              <a:t>Yan H, Elife 2012; 1:e00049</a:t>
            </a:r>
          </a:p>
          <a:p>
            <a:pPr algn="r" eaLnBrk="1" hangingPunct="1"/>
            <a:r>
              <a:rPr lang="en-US" altLang="en-US" sz="1200" i="1">
                <a:solidFill>
                  <a:srgbClr val="FFFFFF"/>
                </a:solidFill>
                <a:cs typeface="Arial" panose="020B0604020202020204" pitchFamily="34" charset="0"/>
              </a:rPr>
              <a:t>Lempp  RA, Urban S. Intervirol 2014’; 57: 151</a:t>
            </a:r>
          </a:p>
        </p:txBody>
      </p:sp>
      <p:sp>
        <p:nvSpPr>
          <p:cNvPr id="66566" name="TextBox 1"/>
          <p:cNvSpPr txBox="1">
            <a:spLocks noChangeArrowheads="1"/>
          </p:cNvSpPr>
          <p:nvPr/>
        </p:nvSpPr>
        <p:spPr bwMode="auto">
          <a:xfrm>
            <a:off x="6372225" y="3810000"/>
            <a:ext cx="24955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FFFFFF"/>
                </a:solidFill>
              </a:rPr>
              <a:t>Myrcludex in phase 2 trials in chronic HBV and chronic HDV decrease in HBV DNA and HDV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K:\David Vincent\BMS263 - CURE Figure png's\BMS263 CURE_slide 9 fig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150938"/>
            <a:ext cx="6592888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itle 1"/>
          <p:cNvSpPr>
            <a:spLocks noGrp="1"/>
          </p:cNvSpPr>
          <p:nvPr>
            <p:ph type="title"/>
          </p:nvPr>
        </p:nvSpPr>
        <p:spPr>
          <a:xfrm>
            <a:off x="107950" y="198438"/>
            <a:ext cx="8826500" cy="6397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4000" smtClean="0">
                <a:solidFill>
                  <a:srgbClr val="000090"/>
                </a:solidFill>
                <a:ea typeface="ヒラギノ角ゴ Pro W3" pitchFamily="-48" charset="-128"/>
              </a:rPr>
              <a:t>Target Polymerase</a:t>
            </a:r>
          </a:p>
        </p:txBody>
      </p:sp>
      <p:sp>
        <p:nvSpPr>
          <p:cNvPr id="142343" name="Rectangle 17"/>
          <p:cNvSpPr>
            <a:spLocks noChangeArrowheads="1"/>
          </p:cNvSpPr>
          <p:nvPr/>
        </p:nvSpPr>
        <p:spPr bwMode="auto">
          <a:xfrm>
            <a:off x="107950" y="6396038"/>
            <a:ext cx="868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defTabSz="4572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200" i="1" smtClean="0">
                <a:solidFill>
                  <a:srgbClr val="000000"/>
                </a:solidFill>
                <a:ea typeface="+mn-ea"/>
                <a:cs typeface="Arial" pitchFamily="34" charset="0"/>
              </a:rPr>
              <a:t>Zoulim F, et al. </a:t>
            </a:r>
            <a:r>
              <a:rPr lang="pt-BR" altLang="en-US" sz="1200" i="1" smtClean="0">
                <a:solidFill>
                  <a:srgbClr val="000000"/>
                </a:solidFill>
                <a:ea typeface="+mn-ea"/>
                <a:cs typeface="Arial" pitchFamily="34" charset="0"/>
              </a:rPr>
              <a:t>Antiviral Res 2012;96(2):256–9; HBF Drug Watch, Available at: </a:t>
            </a:r>
            <a:r>
              <a:rPr lang="en-GB" altLang="en-US" sz="1200" i="1" smtClean="0">
                <a:solidFill>
                  <a:srgbClr val="000000"/>
                </a:solidFill>
                <a:ea typeface="+mn-ea"/>
                <a:cs typeface="Arial" pitchFamily="34" charset="0"/>
                <a:hlinkClick r:id="rId4"/>
              </a:rPr>
              <a:t>http://www.hepb.org/professionals/hbf_drug_watch.htm</a:t>
            </a:r>
            <a:r>
              <a:rPr lang="en-GB" altLang="en-US" sz="1200" i="1" smtClean="0">
                <a:solidFill>
                  <a:srgbClr val="000000"/>
                </a:solidFill>
                <a:ea typeface="+mn-ea"/>
                <a:cs typeface="Arial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6625" y="2457450"/>
            <a:ext cx="43973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HBx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97063" y="5059363"/>
            <a:ext cx="8302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Endosome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1550" y="4721225"/>
            <a:ext cx="5826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rcDNA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92500" y="3997325"/>
            <a:ext cx="6715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cccDNA</a:t>
            </a:r>
          </a:p>
        </p:txBody>
      </p:sp>
      <p:sp>
        <p:nvSpPr>
          <p:cNvPr id="69641" name="TextBox 23"/>
          <p:cNvSpPr txBox="1">
            <a:spLocks noChangeArrowheads="1"/>
          </p:cNvSpPr>
          <p:nvPr/>
        </p:nvSpPr>
        <p:spPr bwMode="auto">
          <a:xfrm>
            <a:off x="4916488" y="2755900"/>
            <a:ext cx="793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Polymerase</a:t>
            </a:r>
          </a:p>
        </p:txBody>
      </p:sp>
      <p:sp>
        <p:nvSpPr>
          <p:cNvPr id="69642" name="TextBox 24"/>
          <p:cNvSpPr txBox="1">
            <a:spLocks noChangeArrowheads="1"/>
          </p:cNvSpPr>
          <p:nvPr/>
        </p:nvSpPr>
        <p:spPr bwMode="auto">
          <a:xfrm>
            <a:off x="5429250" y="3027363"/>
            <a:ext cx="596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ea typeface="ヒラギノ角ゴ Pro W3" pitchFamily="-48" charset="-128"/>
              </a:rPr>
              <a:t>pgRNA</a:t>
            </a:r>
          </a:p>
        </p:txBody>
      </p:sp>
      <p:sp>
        <p:nvSpPr>
          <p:cNvPr id="69643" name="TextBox 26"/>
          <p:cNvSpPr txBox="1">
            <a:spLocks noChangeArrowheads="1"/>
          </p:cNvSpPr>
          <p:nvPr/>
        </p:nvSpPr>
        <p:spPr bwMode="auto">
          <a:xfrm>
            <a:off x="5048250" y="3421063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Core</a:t>
            </a:r>
          </a:p>
        </p:txBody>
      </p:sp>
      <p:sp>
        <p:nvSpPr>
          <p:cNvPr id="69644" name="TextBox 27"/>
          <p:cNvSpPr txBox="1">
            <a:spLocks noChangeArrowheads="1"/>
          </p:cNvSpPr>
          <p:nvPr/>
        </p:nvSpPr>
        <p:spPr bwMode="auto">
          <a:xfrm>
            <a:off x="4865688" y="2022475"/>
            <a:ext cx="614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Surface </a:t>
            </a:r>
            <a:b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</a:br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proteins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710238" y="2871788"/>
            <a:ext cx="1473200" cy="301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92280" y="2209713"/>
            <a:ext cx="2016224" cy="1770698"/>
          </a:xfrm>
          <a:prstGeom prst="roundRect">
            <a:avLst/>
          </a:prstGeom>
          <a:solidFill>
            <a:schemeClr val="tx2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black"/>
                </a:solidFill>
              </a:rPr>
              <a:t>Polymerase inhibitors </a:t>
            </a:r>
          </a:p>
          <a:p>
            <a:pPr marL="180975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Nucleotide analogues, e.g. TAF Gilead, </a:t>
            </a:r>
            <a:r>
              <a:rPr lang="en-GB" sz="1400" dirty="0">
                <a:solidFill>
                  <a:srgbClr val="000000"/>
                </a:solidFill>
              </a:rPr>
              <a:t>LB80380</a:t>
            </a:r>
          </a:p>
          <a:p>
            <a:pPr marL="180975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err="1">
                <a:solidFill>
                  <a:srgbClr val="000000"/>
                </a:solidFill>
              </a:rPr>
              <a:t>RNAseH</a:t>
            </a:r>
            <a:r>
              <a:rPr lang="en-GB" sz="1400" dirty="0">
                <a:solidFill>
                  <a:srgbClr val="000000"/>
                </a:solidFill>
              </a:rPr>
              <a:t> inhibitors</a:t>
            </a:r>
          </a:p>
        </p:txBody>
      </p:sp>
      <p:sp>
        <p:nvSpPr>
          <p:cNvPr id="142377" name="TextBox 2"/>
          <p:cNvSpPr txBox="1">
            <a:spLocks noChangeArrowheads="1"/>
          </p:cNvSpPr>
          <p:nvPr/>
        </p:nvSpPr>
        <p:spPr bwMode="auto">
          <a:xfrm>
            <a:off x="1476375" y="4508500"/>
            <a:ext cx="53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AU" altLang="en-US" sz="1000" b="1" smtClean="0">
                <a:solidFill>
                  <a:srgbClr val="000000"/>
                </a:solidFill>
                <a:ea typeface="+mn-ea"/>
                <a:cs typeface="Arial" pitchFamily="34" charset="0"/>
              </a:rPr>
              <a:t>NTCP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0238" y="4594225"/>
            <a:ext cx="3340100" cy="2246313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AU" sz="2000" b="1" u="sng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Best Suited</a:t>
            </a:r>
          </a:p>
          <a:p>
            <a:pPr>
              <a:defRPr/>
            </a:pP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HepG2/Huh7 transfection models (high level viral replication) may be preferable to current NTCP-HepG2 or PHH /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</a:rPr>
              <a:t>HepaRG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infection models.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K:\David Vincent\BMS263 - CURE Figure png's\BMS263 CURE_slide 9 fig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150938"/>
            <a:ext cx="6592888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3" name="Rectangle 17"/>
          <p:cNvSpPr>
            <a:spLocks noChangeArrowheads="1"/>
          </p:cNvSpPr>
          <p:nvPr/>
        </p:nvSpPr>
        <p:spPr bwMode="auto">
          <a:xfrm>
            <a:off x="107950" y="6396038"/>
            <a:ext cx="868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defTabSz="4572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200" i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Zoulim</a:t>
            </a:r>
            <a:r>
              <a:rPr lang="en-GB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 F, et al. </a:t>
            </a:r>
            <a:r>
              <a:rPr lang="pt-BR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Antiviral Res 2012;96(2):256–9; HBF Drug Watch, Available at: </a:t>
            </a:r>
            <a:r>
              <a:rPr lang="en-GB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  <a:hlinkClick r:id="rId4"/>
              </a:rPr>
              <a:t>http://www.hepb.org/professionals/hbf_drug_watch.htm</a:t>
            </a:r>
            <a:r>
              <a:rPr lang="en-GB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6625" y="2457450"/>
            <a:ext cx="43973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HBx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97063" y="5059363"/>
            <a:ext cx="8302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Endosome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1550" y="4721225"/>
            <a:ext cx="5826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rcDNA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92500" y="3997325"/>
            <a:ext cx="6715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cccDNA</a:t>
            </a:r>
          </a:p>
        </p:txBody>
      </p:sp>
      <p:sp>
        <p:nvSpPr>
          <p:cNvPr id="70664" name="TextBox 23"/>
          <p:cNvSpPr txBox="1">
            <a:spLocks noChangeArrowheads="1"/>
          </p:cNvSpPr>
          <p:nvPr/>
        </p:nvSpPr>
        <p:spPr bwMode="auto">
          <a:xfrm>
            <a:off x="4916488" y="2755900"/>
            <a:ext cx="793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Polymerase</a:t>
            </a:r>
          </a:p>
        </p:txBody>
      </p:sp>
      <p:sp>
        <p:nvSpPr>
          <p:cNvPr id="70665" name="TextBox 24"/>
          <p:cNvSpPr txBox="1">
            <a:spLocks noChangeArrowheads="1"/>
          </p:cNvSpPr>
          <p:nvPr/>
        </p:nvSpPr>
        <p:spPr bwMode="auto">
          <a:xfrm>
            <a:off x="5429250" y="3027363"/>
            <a:ext cx="596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ea typeface="ヒラギノ角ゴ Pro W3" pitchFamily="-48" charset="-128"/>
              </a:rPr>
              <a:t>pgRNA</a:t>
            </a:r>
          </a:p>
        </p:txBody>
      </p:sp>
      <p:sp>
        <p:nvSpPr>
          <p:cNvPr id="70666" name="TextBox 26"/>
          <p:cNvSpPr txBox="1">
            <a:spLocks noChangeArrowheads="1"/>
          </p:cNvSpPr>
          <p:nvPr/>
        </p:nvSpPr>
        <p:spPr bwMode="auto">
          <a:xfrm>
            <a:off x="5048250" y="3421063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Core</a:t>
            </a:r>
          </a:p>
        </p:txBody>
      </p:sp>
      <p:sp>
        <p:nvSpPr>
          <p:cNvPr id="70667" name="TextBox 27"/>
          <p:cNvSpPr txBox="1">
            <a:spLocks noChangeArrowheads="1"/>
          </p:cNvSpPr>
          <p:nvPr/>
        </p:nvSpPr>
        <p:spPr bwMode="auto">
          <a:xfrm>
            <a:off x="4865688" y="2022475"/>
            <a:ext cx="614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Surface </a:t>
            </a:r>
            <a:b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</a:br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proteins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5710238" y="3859213"/>
            <a:ext cx="1238250" cy="15224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53390" y="5157199"/>
            <a:ext cx="3096344" cy="817245"/>
          </a:xfrm>
          <a:prstGeom prst="roundRect">
            <a:avLst/>
          </a:prstGeom>
          <a:solidFill>
            <a:schemeClr val="tx2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black"/>
                </a:solidFill>
              </a:rPr>
              <a:t>Inhibition of </a:t>
            </a:r>
            <a:r>
              <a:rPr lang="en-GB" sz="1400" b="1" dirty="0" err="1">
                <a:solidFill>
                  <a:prstClr val="black"/>
                </a:solidFill>
              </a:rPr>
              <a:t>nucleocapsid</a:t>
            </a:r>
            <a:r>
              <a:rPr lang="en-GB" sz="1400" b="1" dirty="0">
                <a:solidFill>
                  <a:prstClr val="black"/>
                </a:solidFill>
              </a:rPr>
              <a:t> assembly</a:t>
            </a:r>
            <a:r>
              <a:rPr lang="en-GB" sz="1400" dirty="0">
                <a:solidFill>
                  <a:prstClr val="black"/>
                </a:solidFill>
              </a:rPr>
              <a:t>, </a:t>
            </a:r>
            <a:r>
              <a:rPr lang="en-GB" sz="1400" dirty="0" err="1">
                <a:solidFill>
                  <a:prstClr val="black"/>
                </a:solidFill>
              </a:rPr>
              <a:t>Novira</a:t>
            </a:r>
            <a:r>
              <a:rPr lang="en-GB" sz="1400" dirty="0">
                <a:solidFill>
                  <a:prstClr val="black"/>
                </a:solidFill>
              </a:rPr>
              <a:t>, </a:t>
            </a:r>
            <a:r>
              <a:rPr lang="en-GB" sz="1400" dirty="0" err="1">
                <a:solidFill>
                  <a:prstClr val="black"/>
                </a:solidFill>
              </a:rPr>
              <a:t>AssemblyBiosc</a:t>
            </a:r>
            <a:r>
              <a:rPr lang="en-GB" sz="1400" dirty="0">
                <a:solidFill>
                  <a:prstClr val="black"/>
                </a:solidFill>
              </a:rPr>
              <a:t>, Gilead, Janssen, Roche</a:t>
            </a:r>
            <a:endParaRPr lang="en-GB" sz="1400" dirty="0">
              <a:solidFill>
                <a:srgbClr val="F68921">
                  <a:lumMod val="75000"/>
                </a:srgbClr>
              </a:solidFill>
            </a:endParaRPr>
          </a:p>
        </p:txBody>
      </p:sp>
      <p:sp>
        <p:nvSpPr>
          <p:cNvPr id="142377" name="TextBox 2"/>
          <p:cNvSpPr txBox="1">
            <a:spLocks noChangeArrowheads="1"/>
          </p:cNvSpPr>
          <p:nvPr/>
        </p:nvSpPr>
        <p:spPr bwMode="auto">
          <a:xfrm>
            <a:off x="1476375" y="4508500"/>
            <a:ext cx="53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AU" altLang="en-US" sz="1000" b="1" smtClean="0">
                <a:solidFill>
                  <a:srgbClr val="000000"/>
                </a:solidFill>
                <a:ea typeface="+mn-ea"/>
                <a:cs typeface="Arial" pitchFamily="34" charset="0"/>
              </a:rPr>
              <a:t>NTCP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74863" y="4343400"/>
            <a:ext cx="3340100" cy="22479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AU" sz="2000" b="1" u="sng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Best Suited</a:t>
            </a:r>
          </a:p>
          <a:p>
            <a:pPr>
              <a:defRPr/>
            </a:pP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HepG2/Huh7 transfection models (high level viral replication) may be preferable to current NTCP-HepG2 or PHH infection models.</a:t>
            </a:r>
          </a:p>
        </p:txBody>
      </p:sp>
      <p:sp>
        <p:nvSpPr>
          <p:cNvPr id="70674" name="Title 1"/>
          <p:cNvSpPr>
            <a:spLocks noGrp="1"/>
          </p:cNvSpPr>
          <p:nvPr>
            <p:ph type="title"/>
          </p:nvPr>
        </p:nvSpPr>
        <p:spPr>
          <a:xfrm>
            <a:off x="107950" y="198438"/>
            <a:ext cx="8826500" cy="687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4000" smtClean="0">
                <a:solidFill>
                  <a:srgbClr val="000090"/>
                </a:solidFill>
                <a:ea typeface="ヒラギノ角ゴ Pro W3" pitchFamily="-48" charset="-128"/>
              </a:rPr>
              <a:t>Target Nucleocapsid Assembly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K:\David Vincent\BMS263 - CURE Figure png's\BMS263 CURE_slide 9 fig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150938"/>
            <a:ext cx="6592888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3" name="Rectangle 17"/>
          <p:cNvSpPr>
            <a:spLocks noChangeArrowheads="1"/>
          </p:cNvSpPr>
          <p:nvPr/>
        </p:nvSpPr>
        <p:spPr bwMode="auto">
          <a:xfrm>
            <a:off x="107950" y="6396038"/>
            <a:ext cx="868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defTabSz="4572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200" i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Zoulim</a:t>
            </a:r>
            <a:r>
              <a:rPr lang="en-GB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 F, et al. </a:t>
            </a:r>
            <a:r>
              <a:rPr lang="pt-BR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Antiviral Res 2012;96(2):256–9; HBF Drug Watch, Available at: </a:t>
            </a:r>
            <a:r>
              <a:rPr lang="en-GB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  <a:hlinkClick r:id="rId4"/>
              </a:rPr>
              <a:t>http://www.hepb.org/professionals/hbf_drug_watch.htm</a:t>
            </a:r>
            <a:r>
              <a:rPr lang="en-GB" altLang="en-US" sz="1200" i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6625" y="2457450"/>
            <a:ext cx="43973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HBx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97063" y="5059363"/>
            <a:ext cx="8302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Endosome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1550" y="4721225"/>
            <a:ext cx="5826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rcDNA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92500" y="3997325"/>
            <a:ext cx="6715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cccDNA</a:t>
            </a:r>
          </a:p>
        </p:txBody>
      </p:sp>
      <p:sp>
        <p:nvSpPr>
          <p:cNvPr id="71688" name="TextBox 23"/>
          <p:cNvSpPr txBox="1">
            <a:spLocks noChangeArrowheads="1"/>
          </p:cNvSpPr>
          <p:nvPr/>
        </p:nvSpPr>
        <p:spPr bwMode="auto">
          <a:xfrm>
            <a:off x="4916488" y="2755900"/>
            <a:ext cx="793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Polymerase</a:t>
            </a:r>
          </a:p>
        </p:txBody>
      </p:sp>
      <p:sp>
        <p:nvSpPr>
          <p:cNvPr id="71689" name="TextBox 24"/>
          <p:cNvSpPr txBox="1">
            <a:spLocks noChangeArrowheads="1"/>
          </p:cNvSpPr>
          <p:nvPr/>
        </p:nvSpPr>
        <p:spPr bwMode="auto">
          <a:xfrm>
            <a:off x="5429250" y="3027363"/>
            <a:ext cx="596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ea typeface="ヒラギノ角ゴ Pro W3" pitchFamily="-48" charset="-128"/>
              </a:rPr>
              <a:t>pgRNA</a:t>
            </a:r>
          </a:p>
        </p:txBody>
      </p:sp>
      <p:sp>
        <p:nvSpPr>
          <p:cNvPr id="71690" name="TextBox 26"/>
          <p:cNvSpPr txBox="1">
            <a:spLocks noChangeArrowheads="1"/>
          </p:cNvSpPr>
          <p:nvPr/>
        </p:nvSpPr>
        <p:spPr bwMode="auto">
          <a:xfrm>
            <a:off x="5048250" y="3421063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Core</a:t>
            </a:r>
          </a:p>
        </p:txBody>
      </p:sp>
      <p:sp>
        <p:nvSpPr>
          <p:cNvPr id="71691" name="TextBox 27"/>
          <p:cNvSpPr txBox="1">
            <a:spLocks noChangeArrowheads="1"/>
          </p:cNvSpPr>
          <p:nvPr/>
        </p:nvSpPr>
        <p:spPr bwMode="auto">
          <a:xfrm>
            <a:off x="4865688" y="2022475"/>
            <a:ext cx="614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Surface </a:t>
            </a:r>
            <a:b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</a:br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proteins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163888" y="1730375"/>
            <a:ext cx="812800" cy="4762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409170" y="1081601"/>
            <a:ext cx="2047405" cy="817245"/>
          </a:xfrm>
          <a:prstGeom prst="roundRect">
            <a:avLst/>
          </a:prstGeom>
          <a:solidFill>
            <a:schemeClr val="tx2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RNA interference</a:t>
            </a:r>
            <a:r>
              <a:rPr lang="en-GB" sz="1400" kern="0" dirty="0">
                <a:solidFill>
                  <a:prstClr val="black"/>
                </a:solidFill>
              </a:rPr>
              <a:t>,</a:t>
            </a:r>
            <a:r>
              <a:rPr lang="en-GB" sz="1400" b="1" kern="0" dirty="0">
                <a:solidFill>
                  <a:prstClr val="black"/>
                </a:solidFill>
              </a:rPr>
              <a:t> </a:t>
            </a:r>
            <a:br>
              <a:rPr lang="en-GB" sz="1400" b="1" kern="0" dirty="0">
                <a:solidFill>
                  <a:prstClr val="black"/>
                </a:solidFill>
              </a:rPr>
            </a:br>
            <a:r>
              <a:rPr lang="en-GB" sz="1400" kern="0" dirty="0">
                <a:solidFill>
                  <a:prstClr val="black"/>
                </a:solidFill>
              </a:rPr>
              <a:t>Arrowhead, Arbutus, </a:t>
            </a:r>
            <a:r>
              <a:rPr lang="en-GB" sz="1400" kern="0" dirty="0" err="1">
                <a:solidFill>
                  <a:prstClr val="black"/>
                </a:solidFill>
              </a:rPr>
              <a:t>Alnylam</a:t>
            </a:r>
            <a:r>
              <a:rPr lang="en-GB" sz="1400" kern="0" dirty="0">
                <a:solidFill>
                  <a:prstClr val="black"/>
                </a:solidFill>
              </a:rPr>
              <a:t>, GSK</a:t>
            </a:r>
            <a:endParaRPr lang="en-GB" sz="1400" kern="0" dirty="0">
              <a:solidFill>
                <a:srgbClr val="A4CF4F">
                  <a:lumMod val="75000"/>
                </a:srgbClr>
              </a:solidFill>
            </a:endParaRPr>
          </a:p>
        </p:txBody>
      </p:sp>
      <p:sp>
        <p:nvSpPr>
          <p:cNvPr id="142377" name="TextBox 2"/>
          <p:cNvSpPr txBox="1">
            <a:spLocks noChangeArrowheads="1"/>
          </p:cNvSpPr>
          <p:nvPr/>
        </p:nvSpPr>
        <p:spPr bwMode="auto">
          <a:xfrm>
            <a:off x="1476375" y="4508500"/>
            <a:ext cx="53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AU" altLang="en-US" sz="1000" b="1" smtClean="0">
                <a:solidFill>
                  <a:srgbClr val="000000"/>
                </a:solidFill>
                <a:ea typeface="+mn-ea"/>
                <a:cs typeface="Arial" pitchFamily="34" charset="0"/>
              </a:rPr>
              <a:t>NTCP</a:t>
            </a:r>
          </a:p>
        </p:txBody>
      </p:sp>
      <p:sp>
        <p:nvSpPr>
          <p:cNvPr id="142378" name="TextBox 5"/>
          <p:cNvSpPr txBox="1">
            <a:spLocks noChangeArrowheads="1"/>
          </p:cNvSpPr>
          <p:nvPr/>
        </p:nvSpPr>
        <p:spPr bwMode="auto">
          <a:xfrm>
            <a:off x="107950" y="4005263"/>
            <a:ext cx="235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AU" altLang="en-US" sz="1400" smtClean="0">
                <a:solidFill>
                  <a:srgbClr val="000000"/>
                </a:solidFill>
                <a:ea typeface="+mn-ea"/>
                <a:cs typeface="Arial" pitchFamily="34" charset="0"/>
              </a:rPr>
              <a:t>cIAP antagonist- Birinapant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138" y="1490663"/>
            <a:ext cx="3171825" cy="2862262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AU" sz="2000" b="1" u="sng" dirty="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Best Suited</a:t>
            </a:r>
          </a:p>
          <a:p>
            <a:pPr>
              <a:defRPr/>
            </a:pPr>
            <a:r>
              <a:rPr lang="en-AU" sz="20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If </a:t>
            </a:r>
            <a:r>
              <a:rPr lang="en-AU" sz="2000" b="1" i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in vitro </a:t>
            </a:r>
            <a:r>
              <a:rPr lang="en-AU" sz="20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studies are performed they should be done using the NTCP infection model, to determine the impact of siRNAs on </a:t>
            </a:r>
            <a:r>
              <a:rPr lang="en-AU" sz="2000" b="1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cccDNA</a:t>
            </a:r>
            <a:r>
              <a:rPr lang="en-AU" sz="20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(or integrant) mediated </a:t>
            </a:r>
            <a:r>
              <a:rPr lang="en-AU" sz="2000" b="1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HBsAg</a:t>
            </a:r>
            <a:r>
              <a:rPr lang="en-AU" sz="20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expression.</a:t>
            </a:r>
          </a:p>
        </p:txBody>
      </p:sp>
      <p:sp>
        <p:nvSpPr>
          <p:cNvPr id="71699" name="Title 1"/>
          <p:cNvSpPr>
            <a:spLocks noGrp="1"/>
          </p:cNvSpPr>
          <p:nvPr>
            <p:ph type="title"/>
          </p:nvPr>
        </p:nvSpPr>
        <p:spPr>
          <a:xfrm>
            <a:off x="107950" y="112713"/>
            <a:ext cx="8826500" cy="687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4000" smtClean="0">
                <a:solidFill>
                  <a:srgbClr val="000090"/>
                </a:solidFill>
                <a:ea typeface="ヒラギノ角ゴ Pro W3" pitchFamily="-48" charset="-128"/>
              </a:rPr>
              <a:t>Molecular Based Therapy: RNAi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K:\David Vincent\BMS263 - CURE Figure png's\BMS263 CURE_slide 9 fig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150938"/>
            <a:ext cx="6592888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3" name="Rectangle 17"/>
          <p:cNvSpPr>
            <a:spLocks noChangeArrowheads="1"/>
          </p:cNvSpPr>
          <p:nvPr/>
        </p:nvSpPr>
        <p:spPr bwMode="auto">
          <a:xfrm>
            <a:off x="107950" y="6396038"/>
            <a:ext cx="868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defTabSz="4572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200" i="1" smtClean="0">
                <a:solidFill>
                  <a:srgbClr val="000000"/>
                </a:solidFill>
                <a:ea typeface="+mn-ea"/>
                <a:cs typeface="Arial" pitchFamily="34" charset="0"/>
              </a:rPr>
              <a:t>Zoulim F, et al. </a:t>
            </a:r>
            <a:r>
              <a:rPr lang="pt-BR" altLang="en-US" sz="1200" i="1" smtClean="0">
                <a:solidFill>
                  <a:srgbClr val="000000"/>
                </a:solidFill>
                <a:ea typeface="+mn-ea"/>
                <a:cs typeface="Arial" pitchFamily="34" charset="0"/>
              </a:rPr>
              <a:t>Antiviral Res 2012;96(2):256–9; HBF Drug Watch, Available at: </a:t>
            </a:r>
            <a:r>
              <a:rPr lang="en-GB" altLang="en-US" sz="1200" i="1" smtClean="0">
                <a:solidFill>
                  <a:srgbClr val="000000"/>
                </a:solidFill>
                <a:ea typeface="+mn-ea"/>
                <a:cs typeface="Arial" pitchFamily="34" charset="0"/>
                <a:hlinkClick r:id="rId4"/>
              </a:rPr>
              <a:t>http://www.hepb.org/professionals/hbf_drug_watch.htm</a:t>
            </a:r>
            <a:r>
              <a:rPr lang="en-GB" altLang="en-US" sz="1200" i="1" smtClean="0">
                <a:solidFill>
                  <a:srgbClr val="000000"/>
                </a:solidFill>
                <a:ea typeface="+mn-ea"/>
                <a:cs typeface="Arial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6625" y="2457450"/>
            <a:ext cx="43973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HBx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97063" y="5059363"/>
            <a:ext cx="8302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Endosome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1550" y="4721225"/>
            <a:ext cx="5826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rcDNA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92500" y="3997325"/>
            <a:ext cx="6715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cccDNA</a:t>
            </a:r>
          </a:p>
        </p:txBody>
      </p:sp>
      <p:sp>
        <p:nvSpPr>
          <p:cNvPr id="73736" name="TextBox 23"/>
          <p:cNvSpPr txBox="1">
            <a:spLocks noChangeArrowheads="1"/>
          </p:cNvSpPr>
          <p:nvPr/>
        </p:nvSpPr>
        <p:spPr bwMode="auto">
          <a:xfrm>
            <a:off x="4916488" y="2755900"/>
            <a:ext cx="793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Polymerase</a:t>
            </a:r>
          </a:p>
        </p:txBody>
      </p:sp>
      <p:sp>
        <p:nvSpPr>
          <p:cNvPr id="73737" name="TextBox 24"/>
          <p:cNvSpPr txBox="1">
            <a:spLocks noChangeArrowheads="1"/>
          </p:cNvSpPr>
          <p:nvPr/>
        </p:nvSpPr>
        <p:spPr bwMode="auto">
          <a:xfrm>
            <a:off x="5429250" y="3027363"/>
            <a:ext cx="596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ea typeface="ヒラギノ角ゴ Pro W3" pitchFamily="-48" charset="-128"/>
              </a:rPr>
              <a:t>pgRNA</a:t>
            </a:r>
          </a:p>
        </p:txBody>
      </p:sp>
      <p:sp>
        <p:nvSpPr>
          <p:cNvPr id="73738" name="TextBox 26"/>
          <p:cNvSpPr txBox="1">
            <a:spLocks noChangeArrowheads="1"/>
          </p:cNvSpPr>
          <p:nvPr/>
        </p:nvSpPr>
        <p:spPr bwMode="auto">
          <a:xfrm>
            <a:off x="5048250" y="3421063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Core</a:t>
            </a:r>
          </a:p>
        </p:txBody>
      </p:sp>
      <p:sp>
        <p:nvSpPr>
          <p:cNvPr id="73739" name="TextBox 27"/>
          <p:cNvSpPr txBox="1">
            <a:spLocks noChangeArrowheads="1"/>
          </p:cNvSpPr>
          <p:nvPr/>
        </p:nvSpPr>
        <p:spPr bwMode="auto">
          <a:xfrm>
            <a:off x="4865688" y="2022475"/>
            <a:ext cx="614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Surface </a:t>
            </a:r>
            <a:b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</a:br>
            <a:r>
              <a:rPr lang="en-GB" altLang="en-US" sz="900">
                <a:solidFill>
                  <a:srgbClr val="000000"/>
                </a:solidFill>
                <a:ea typeface="ヒラギノ角ゴ Pro W3" pitchFamily="-48" charset="-128"/>
              </a:rPr>
              <a:t>proteins</a:t>
            </a:r>
          </a:p>
        </p:txBody>
      </p:sp>
      <p:cxnSp>
        <p:nvCxnSpPr>
          <p:cNvPr id="5" name="Straight Connector 4"/>
          <p:cNvCxnSpPr>
            <a:endCxn id="73739" idx="0"/>
          </p:cNvCxnSpPr>
          <p:nvPr/>
        </p:nvCxnSpPr>
        <p:spPr>
          <a:xfrm>
            <a:off x="5048250" y="1703388"/>
            <a:ext cx="123825" cy="3190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45887" y="1266111"/>
            <a:ext cx="2160241" cy="817245"/>
          </a:xfrm>
          <a:prstGeom prst="roundRect">
            <a:avLst/>
          </a:prstGeom>
          <a:solidFill>
            <a:schemeClr val="tx2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black"/>
                </a:solidFill>
              </a:rPr>
              <a:t>Targeting </a:t>
            </a:r>
            <a:r>
              <a:rPr lang="en-GB" sz="1400" b="1" dirty="0" err="1">
                <a:solidFill>
                  <a:prstClr val="black"/>
                </a:solidFill>
              </a:rPr>
              <a:t>HBsAg</a:t>
            </a:r>
            <a:endParaRPr lang="en-GB" sz="1400" b="1" dirty="0">
              <a:solidFill>
                <a:prstClr val="black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</a:rPr>
              <a:t>Mab: Gilead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err="1">
                <a:solidFill>
                  <a:prstClr val="black"/>
                </a:solidFill>
              </a:rPr>
              <a:t>RNAi</a:t>
            </a:r>
            <a:r>
              <a:rPr lang="en-GB" sz="1400" dirty="0">
                <a:solidFill>
                  <a:prstClr val="black"/>
                </a:solidFill>
              </a:rPr>
              <a:t> Therapies</a:t>
            </a:r>
          </a:p>
        </p:txBody>
      </p:sp>
      <p:sp>
        <p:nvSpPr>
          <p:cNvPr id="142377" name="TextBox 2"/>
          <p:cNvSpPr txBox="1">
            <a:spLocks noChangeArrowheads="1"/>
          </p:cNvSpPr>
          <p:nvPr/>
        </p:nvSpPr>
        <p:spPr bwMode="auto">
          <a:xfrm>
            <a:off x="1476375" y="4508500"/>
            <a:ext cx="53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AU" altLang="en-US" sz="1000" b="1" smtClean="0">
                <a:solidFill>
                  <a:srgbClr val="000000"/>
                </a:solidFill>
                <a:ea typeface="+mn-ea"/>
                <a:cs typeface="Arial" pitchFamily="34" charset="0"/>
              </a:rPr>
              <a:t>NTCP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56338" y="3181350"/>
            <a:ext cx="2887662" cy="3478213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AU" sz="2000" b="1" u="sng" dirty="0">
                <a:solidFill>
                  <a:srgbClr val="0000FF"/>
                </a:solidFill>
                <a:ea typeface="+mn-ea"/>
                <a:cs typeface="Arial" panose="020B0604020202020204" pitchFamily="34" charset="0"/>
              </a:rPr>
              <a:t>Best Suited</a:t>
            </a:r>
          </a:p>
          <a:p>
            <a:pPr>
              <a:defRPr/>
            </a:pPr>
            <a:r>
              <a:rPr lang="en-AU" sz="20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Infection models (PHH, </a:t>
            </a:r>
            <a:r>
              <a:rPr lang="en-AU" sz="2000" b="1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HepaRG</a:t>
            </a:r>
            <a:r>
              <a:rPr lang="en-AU" sz="20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, NTCP-HepG2)</a:t>
            </a:r>
          </a:p>
          <a:p>
            <a:pPr>
              <a:defRPr/>
            </a:pPr>
            <a:r>
              <a:rPr lang="en-AU" sz="20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which permit studies on the impact of </a:t>
            </a:r>
            <a:r>
              <a:rPr lang="en-AU" sz="2000" b="1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cccDNA</a:t>
            </a:r>
            <a:r>
              <a:rPr lang="en-AU" sz="20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generated </a:t>
            </a:r>
            <a:r>
              <a:rPr lang="en-AU" sz="2000" b="1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HBsAg</a:t>
            </a:r>
            <a:r>
              <a:rPr lang="en-AU" sz="20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(instead of plasmid generated </a:t>
            </a:r>
            <a:r>
              <a:rPr lang="en-AU" sz="2000" b="1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HBsAg</a:t>
            </a:r>
            <a:r>
              <a:rPr lang="en-AU" sz="20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in transfection models</a:t>
            </a:r>
          </a:p>
        </p:txBody>
      </p:sp>
      <p:sp>
        <p:nvSpPr>
          <p:cNvPr id="73746" name="Title 1"/>
          <p:cNvSpPr>
            <a:spLocks noGrp="1"/>
          </p:cNvSpPr>
          <p:nvPr>
            <p:ph type="title"/>
          </p:nvPr>
        </p:nvSpPr>
        <p:spPr>
          <a:xfrm>
            <a:off x="107950" y="198438"/>
            <a:ext cx="8826500" cy="6588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4000" smtClean="0">
                <a:solidFill>
                  <a:srgbClr val="000090"/>
                </a:solidFill>
                <a:ea typeface="ヒラギノ角ゴ Pro W3" pitchFamily="-48" charset="-128"/>
              </a:rPr>
              <a:t>Target: HBsAg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107950" y="44450"/>
            <a:ext cx="880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AU" altLang="en-US" sz="2800" b="1">
                <a:solidFill>
                  <a:srgbClr val="000000"/>
                </a:solidFill>
                <a:cs typeface="Arial" panose="020B0604020202020204" pitchFamily="34" charset="0"/>
              </a:rPr>
              <a:t>Immune Regulation by HBsAg</a:t>
            </a:r>
          </a:p>
        </p:txBody>
      </p:sp>
      <p:sp>
        <p:nvSpPr>
          <p:cNvPr id="95236" name="TextBox 1"/>
          <p:cNvSpPr txBox="1">
            <a:spLocks noChangeArrowheads="1"/>
          </p:cNvSpPr>
          <p:nvPr/>
        </p:nvSpPr>
        <p:spPr bwMode="auto">
          <a:xfrm>
            <a:off x="5076825" y="965200"/>
            <a:ext cx="38385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AU" sz="1800" dirty="0" smtClean="0">
                <a:solidFill>
                  <a:srgbClr val="000000"/>
                </a:solidFill>
              </a:rPr>
              <a:t>HBsAg secreted in vast excess over virions (&gt;10</a:t>
            </a:r>
            <a:r>
              <a:rPr lang="en-AU" sz="1800" baseline="30000" dirty="0" smtClean="0">
                <a:solidFill>
                  <a:srgbClr val="000000"/>
                </a:solidFill>
              </a:rPr>
              <a:t>3</a:t>
            </a:r>
            <a:r>
              <a:rPr lang="en-AU" sz="1800" dirty="0" smtClean="0">
                <a:solidFill>
                  <a:srgbClr val="000000"/>
                </a:solidFill>
              </a:rPr>
              <a:t> fold)</a:t>
            </a:r>
          </a:p>
          <a:p>
            <a:pPr>
              <a:buFont typeface="Arial" charset="0"/>
              <a:buChar char="•"/>
              <a:defRPr/>
            </a:pPr>
            <a:endParaRPr lang="en-AU" sz="1800" dirty="0" smtClean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AU" sz="1800" dirty="0" smtClean="0">
                <a:solidFill>
                  <a:srgbClr val="000000"/>
                </a:solidFill>
              </a:rPr>
              <a:t>Circulate in blood 100-400 </a:t>
            </a:r>
            <a:r>
              <a:rPr lang="en-AU" sz="1800" dirty="0" smtClean="0">
                <a:solidFill>
                  <a:srgbClr val="000000"/>
                </a:solidFill>
                <a:sym typeface="Symbol" pitchFamily="18" charset="2"/>
              </a:rPr>
              <a:t>g/ml</a:t>
            </a:r>
          </a:p>
          <a:p>
            <a:pPr marL="0" indent="0">
              <a:defRPr/>
            </a:pPr>
            <a:r>
              <a:rPr lang="en-AU" sz="18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AU" sz="1800" dirty="0" smtClean="0">
                <a:solidFill>
                  <a:srgbClr val="000000"/>
                </a:solidFill>
                <a:sym typeface="Symbol" pitchFamily="18" charset="2"/>
              </a:rPr>
              <a:t>    (1% of total serum protein)</a:t>
            </a:r>
          </a:p>
          <a:p>
            <a:pPr marL="0" indent="0">
              <a:defRPr/>
            </a:pPr>
            <a:endParaRPr lang="en-AU" sz="1800" dirty="0" smtClean="0">
              <a:solidFill>
                <a:srgbClr val="000000"/>
              </a:solidFill>
              <a:sym typeface="Symbol" pitchFamily="18" charset="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AU" sz="1800" dirty="0">
                <a:solidFill>
                  <a:srgbClr val="000000"/>
                </a:solidFill>
              </a:rPr>
              <a:t>Unique conformational </a:t>
            </a:r>
            <a:r>
              <a:rPr lang="en-AU" sz="1800" dirty="0" smtClean="0">
                <a:solidFill>
                  <a:srgbClr val="000000"/>
                </a:solidFill>
              </a:rPr>
              <a:t>structure (8 </a:t>
            </a:r>
            <a:r>
              <a:rPr lang="en-AU" sz="1800" dirty="0" err="1" smtClean="0">
                <a:solidFill>
                  <a:srgbClr val="000000"/>
                </a:solidFill>
              </a:rPr>
              <a:t>cysteines</a:t>
            </a:r>
            <a:r>
              <a:rPr lang="en-AU" sz="1800" dirty="0" smtClean="0">
                <a:solidFill>
                  <a:srgbClr val="000000"/>
                </a:solidFill>
              </a:rPr>
              <a:t>    and 8 </a:t>
            </a:r>
            <a:r>
              <a:rPr lang="en-AU" sz="1800" dirty="0" err="1" smtClean="0">
                <a:solidFill>
                  <a:srgbClr val="000000"/>
                </a:solidFill>
              </a:rPr>
              <a:t>prolines</a:t>
            </a:r>
            <a:r>
              <a:rPr lang="en-AU" sz="1800" dirty="0" smtClean="0">
                <a:solidFill>
                  <a:srgbClr val="000000"/>
                </a:solidFill>
              </a:rPr>
              <a:t>   )</a:t>
            </a:r>
          </a:p>
          <a:p>
            <a:pPr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rgbClr val="000000"/>
                </a:solidFill>
                <a:sym typeface="Symbol" pitchFamily="18" charset="2"/>
              </a:rPr>
              <a:t>Associated with increased risk of HCC </a:t>
            </a:r>
            <a:r>
              <a:rPr lang="en-AU" sz="1050" i="1" dirty="0" smtClean="0">
                <a:solidFill>
                  <a:srgbClr val="000000"/>
                </a:solidFill>
                <a:sym typeface="Symbol" pitchFamily="18" charset="2"/>
              </a:rPr>
              <a:t>(Yuen, MF. et al 2008. Gastro;</a:t>
            </a:r>
            <a:r>
              <a:rPr lang="en-AU" sz="1050" i="1" dirty="0" smtClean="0">
                <a:solidFill>
                  <a:prstClr val="black"/>
                </a:solidFill>
              </a:rPr>
              <a:t>135:1192–1199)</a:t>
            </a:r>
            <a:endParaRPr lang="en-AU" sz="1050" i="1" dirty="0" smtClean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5076825" y="4278313"/>
            <a:ext cx="386556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AU" altLang="en-US">
                <a:solidFill>
                  <a:srgbClr val="000000"/>
                </a:solidFill>
              </a:rPr>
              <a:t>Plays a key role in HBV persistence</a:t>
            </a:r>
          </a:p>
          <a:p>
            <a:pPr>
              <a:buFont typeface="Arial" panose="020B0604020202020204" pitchFamily="34" charset="0"/>
              <a:buChar char="•"/>
            </a:pPr>
            <a:endParaRPr lang="en-AU" altLang="en-US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>
                <a:solidFill>
                  <a:srgbClr val="000000"/>
                </a:solidFill>
              </a:rPr>
              <a:t>Suppress both innate (TLR-2, TLR-9 and IFN-α) as well as adaptive (mDC) responses to infection</a:t>
            </a:r>
          </a:p>
        </p:txBody>
      </p:sp>
      <p:sp>
        <p:nvSpPr>
          <p:cNvPr id="95238" name="TextBox 3"/>
          <p:cNvSpPr txBox="1">
            <a:spLocks noChangeArrowheads="1"/>
          </p:cNvSpPr>
          <p:nvPr/>
        </p:nvSpPr>
        <p:spPr bwMode="auto">
          <a:xfrm>
            <a:off x="6084888" y="6235700"/>
            <a:ext cx="29400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AU" sz="1050" i="1" dirty="0" smtClean="0">
                <a:solidFill>
                  <a:prstClr val="black"/>
                </a:solidFill>
              </a:rPr>
              <a:t>Wang, S et al 2013. J Immunol;190:5142.; </a:t>
            </a:r>
            <a:r>
              <a:rPr lang="en-AU" sz="1050" i="1" dirty="0" err="1" smtClean="0">
                <a:solidFill>
                  <a:prstClr val="black"/>
                </a:solidFill>
              </a:rPr>
              <a:t>Xu</a:t>
            </a:r>
            <a:r>
              <a:rPr lang="en-AU" sz="1050" i="1" dirty="0" smtClean="0">
                <a:solidFill>
                  <a:prstClr val="black"/>
                </a:solidFill>
              </a:rPr>
              <a:t>, Y et al 2009. </a:t>
            </a:r>
            <a:r>
              <a:rPr lang="en-AU" sz="1050" i="1" dirty="0" err="1" smtClean="0">
                <a:solidFill>
                  <a:prstClr val="black"/>
                </a:solidFill>
              </a:rPr>
              <a:t>Mol</a:t>
            </a:r>
            <a:r>
              <a:rPr lang="en-AU" sz="1050" i="1" dirty="0" smtClean="0">
                <a:solidFill>
                  <a:prstClr val="black"/>
                </a:solidFill>
              </a:rPr>
              <a:t> Immunol;46:2640.; Op den </a:t>
            </a:r>
            <a:r>
              <a:rPr lang="en-AU" sz="1050" i="1" dirty="0" err="1" smtClean="0">
                <a:solidFill>
                  <a:prstClr val="black"/>
                </a:solidFill>
              </a:rPr>
              <a:t>Brouw</a:t>
            </a:r>
            <a:r>
              <a:rPr lang="en-AU" sz="1050" i="1" dirty="0" smtClean="0">
                <a:solidFill>
                  <a:prstClr val="black"/>
                </a:solidFill>
              </a:rPr>
              <a:t>, ML et al 2009. Immunol;126:280.</a:t>
            </a:r>
          </a:p>
        </p:txBody>
      </p:sp>
      <p:grpSp>
        <p:nvGrpSpPr>
          <p:cNvPr id="74758" name="Group 3"/>
          <p:cNvGrpSpPr>
            <a:grpSpLocks/>
          </p:cNvGrpSpPr>
          <p:nvPr/>
        </p:nvGrpSpPr>
        <p:grpSpPr bwMode="auto">
          <a:xfrm>
            <a:off x="552450" y="1963738"/>
            <a:ext cx="3959225" cy="4849812"/>
            <a:chOff x="107950" y="739774"/>
            <a:chExt cx="4709500" cy="6006802"/>
          </a:xfrm>
        </p:grpSpPr>
        <p:pic>
          <p:nvPicPr>
            <p:cNvPr id="74765" name="Picture 2" descr="HBsAg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739774"/>
              <a:ext cx="4709500" cy="600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 rot="2654487">
              <a:off x="1471326" y="1162511"/>
              <a:ext cx="351230" cy="2084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7960868">
              <a:off x="2563403" y="1453863"/>
              <a:ext cx="349987" cy="207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6641754">
              <a:off x="1412427" y="3729762"/>
              <a:ext cx="351953" cy="207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10800000">
              <a:off x="1831998" y="3502313"/>
              <a:ext cx="351230" cy="2084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11748845">
              <a:off x="2353177" y="3083508"/>
              <a:ext cx="351230" cy="2064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8123564">
              <a:off x="2526904" y="4491322"/>
              <a:ext cx="353117" cy="2005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1824767">
              <a:off x="2991434" y="3138563"/>
              <a:ext cx="351230" cy="2064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2567710">
              <a:off x="3157607" y="2729589"/>
              <a:ext cx="351230" cy="2084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white"/>
                </a:solidFill>
              </a:endParaRPr>
            </a:p>
          </p:txBody>
        </p:sp>
      </p:grpSp>
      <p:pic>
        <p:nvPicPr>
          <p:cNvPr id="747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661988"/>
            <a:ext cx="23987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60" name="Group 16"/>
          <p:cNvGrpSpPr>
            <a:grpSpLocks/>
          </p:cNvGrpSpPr>
          <p:nvPr/>
        </p:nvGrpSpPr>
        <p:grpSpPr bwMode="auto">
          <a:xfrm>
            <a:off x="1681163" y="836613"/>
            <a:ext cx="615950" cy="1144587"/>
            <a:chOff x="1680735" y="836712"/>
            <a:chExt cx="615916" cy="1144577"/>
          </a:xfrm>
        </p:grpSpPr>
        <p:sp>
          <p:nvSpPr>
            <p:cNvPr id="5" name="Oval 4"/>
            <p:cNvSpPr/>
            <p:nvPr/>
          </p:nvSpPr>
          <p:spPr>
            <a:xfrm>
              <a:off x="1680735" y="836712"/>
              <a:ext cx="615916" cy="647694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>
              <a:stCxn id="5" idx="4"/>
            </p:cNvCxnSpPr>
            <p:nvPr/>
          </p:nvCxnSpPr>
          <p:spPr>
            <a:xfrm>
              <a:off x="1988693" y="1484406"/>
              <a:ext cx="0" cy="49688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5"/>
          <p:cNvSpPr/>
          <p:nvPr/>
        </p:nvSpPr>
        <p:spPr>
          <a:xfrm>
            <a:off x="6732588" y="3008313"/>
            <a:ext cx="142875" cy="1444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8423275" y="2970213"/>
            <a:ext cx="109538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template">
  <a:themeElements>
    <a:clrScheme name="1_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6.xml><?xml version="1.0" encoding="utf-8"?>
<a:theme xmlns:a="http://schemas.openxmlformats.org/drawingml/2006/main" name="2_template">
  <a:themeElements>
    <a:clrScheme name="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emplate">
  <a:themeElements>
    <a:clrScheme name="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 Powerpoint Template</Template>
  <TotalTime>2516</TotalTime>
  <Words>1148</Words>
  <Application>Microsoft Office PowerPoint</Application>
  <PresentationFormat>On-screen Show (4:3)</PresentationFormat>
  <Paragraphs>282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Gill Sans MT</vt:lpstr>
      <vt:lpstr>Helvetica</vt:lpstr>
      <vt:lpstr>Symbol</vt:lpstr>
      <vt:lpstr>Times New Roman</vt:lpstr>
      <vt:lpstr>Wingdings</vt:lpstr>
      <vt:lpstr>Wingdings 2</vt:lpstr>
      <vt:lpstr>ヒラギノ角ゴ Pro W3</vt:lpstr>
      <vt:lpstr>template</vt:lpstr>
      <vt:lpstr>1_デザインの設定</vt:lpstr>
      <vt:lpstr>1_template</vt:lpstr>
      <vt:lpstr>7_template</vt:lpstr>
      <vt:lpstr>Dividend</vt:lpstr>
      <vt:lpstr>2_template</vt:lpstr>
      <vt:lpstr>3_template</vt:lpstr>
      <vt:lpstr>1_Office Theme</vt:lpstr>
      <vt:lpstr>Bitmap Image</vt:lpstr>
      <vt:lpstr>Evaluating New HBV Treatments  SF HBV Free</vt:lpstr>
      <vt:lpstr>HBV  a complex and compact virus</vt:lpstr>
      <vt:lpstr>HBV Attachment and Entry into Hepatocytes</vt:lpstr>
      <vt:lpstr>Inhibitors of HBV Attachment and Entry</vt:lpstr>
      <vt:lpstr>Target Polymerase</vt:lpstr>
      <vt:lpstr>Target Nucleocapsid Assembly</vt:lpstr>
      <vt:lpstr>Molecular Based Therapy: RNAi</vt:lpstr>
      <vt:lpstr>Target: HBsAg</vt:lpstr>
      <vt:lpstr>PowerPoint Presentation</vt:lpstr>
      <vt:lpstr>PowerPoint Presentation</vt:lpstr>
      <vt:lpstr>Minichromosome (cccDNA Generation and Processing)</vt:lpstr>
      <vt:lpstr>PowerPoint Presentation</vt:lpstr>
      <vt:lpstr>Target &amp; Drug Discovery to Cure HBV Infection</vt:lpstr>
      <vt:lpstr>Geographic distribution of HBV genotypes</vt:lpstr>
      <vt:lpstr>HBV Genotypes</vt:lpstr>
      <vt:lpstr>PowerPoint Presentation</vt:lpstr>
      <vt:lpstr>Terminology for Pharmacological Interactions  Between Drugs in Combination (when the individual components are active alone)</vt:lpstr>
      <vt:lpstr>Conclusion</vt:lpstr>
      <vt:lpstr>PowerPoint Presentation</vt:lpstr>
    </vt:vector>
  </TitlesOfParts>
  <Company>VIDRL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 Sys</dc:creator>
  <cp:lastModifiedBy>Gish, Robert</cp:lastModifiedBy>
  <cp:revision>359</cp:revision>
  <cp:lastPrinted>2016-08-12T05:34:18Z</cp:lastPrinted>
  <dcterms:created xsi:type="dcterms:W3CDTF">2006-01-11T04:09:02Z</dcterms:created>
  <dcterms:modified xsi:type="dcterms:W3CDTF">2016-10-16T02:18:53Z</dcterms:modified>
</cp:coreProperties>
</file>