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71" r:id="rId4"/>
    <p:sldId id="272" r:id="rId5"/>
    <p:sldId id="259" r:id="rId6"/>
    <p:sldId id="267" r:id="rId7"/>
    <p:sldId id="275" r:id="rId8"/>
    <p:sldId id="278" r:id="rId9"/>
    <p:sldId id="276" r:id="rId10"/>
    <p:sldId id="279" r:id="rId11"/>
    <p:sldId id="273" r:id="rId12"/>
    <p:sldId id="262" r:id="rId13"/>
    <p:sldId id="260" r:id="rId14"/>
    <p:sldId id="274" r:id="rId15"/>
    <p:sldId id="265" r:id="rId16"/>
    <p:sldId id="257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7" autoAdjust="0"/>
    <p:restoredTop sz="94660"/>
  </p:normalViewPr>
  <p:slideViewPr>
    <p:cSldViewPr>
      <p:cViewPr varScale="1">
        <p:scale>
          <a:sx n="103" d="100"/>
          <a:sy n="103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Vaccine Preventable Cancer Summit:  Focus on Hepatitis B and HPV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6DEBE-36E8-4FFC-A8C1-DF09A888AB40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Sep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2FC1-834A-47DE-9BBD-03A6046CEC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5943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Vaccine Preventable Cancer Summit:  Focus on Hepatitis B and HPV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0AF6D-F1C4-453A-98B7-8614D793E13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Sep 15,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C9C1A-3109-4A18-8A13-F554C3810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6707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Vaccine Preventable Cancer Summit:  Focus on Hepatitis B and HPV</a:t>
            </a:r>
            <a:endParaRPr lang="en-US" dirty="0"/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15, 2017</a:t>
            </a:r>
            <a:endParaRPr lang="en-US" dirty="0"/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7E96D-CAA6-4B10-A8E1-48B2B612C3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6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Vaccine Preventable Cancer Summit:  Focus on Hepatitis B and HPV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Sep 15, 2017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DC8E2-B506-42FD-9848-1A1D6ADCF6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0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27913" indent="-279967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19868" indent="-2239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67816" indent="-2239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15763" indent="-2239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63710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11656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59602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07549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Vaccine Preventable Cancer Summit:  Focus on Hepatitis B and HPV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27913" indent="-279967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19868" indent="-2239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67816" indent="-2239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15763" indent="-2239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63710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11656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59602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07549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Sep 15, 2017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7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27913" indent="-279967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19868" indent="-2239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67816" indent="-2239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15763" indent="-22397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63710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11656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59602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07549" indent="-2239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809433-5717-4B52-8B0D-0FEB9FFF5ED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9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Vaccine Preventable Cancer Summit:  Focus on Hepatitis B and HPV</a:t>
            </a:r>
            <a:endParaRPr lang="en-US" dirty="0"/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15, 2017</a:t>
            </a:r>
            <a:endParaRPr lang="en-US" dirty="0"/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7A9BF-3420-4F5D-9F44-1720054829A0}" type="slidenum">
              <a:rPr lang="en-US" smtClean="0">
                <a:ea typeface="MS PGothic" pitchFamily="34" charset="-128"/>
              </a:rPr>
              <a:pPr>
                <a:defRPr/>
              </a:pPr>
              <a:t>12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5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Vaccine Preventable Cancer Summit:  Focus on Hepatitis B and HPV</a:t>
            </a:r>
            <a:endParaRPr lang="en-US" dirty="0"/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15, 2017</a:t>
            </a:r>
            <a:endParaRPr lang="en-US" dirty="0"/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7A9BF-3420-4F5D-9F44-1720054829A0}" type="slidenum">
              <a:rPr lang="en-US" smtClean="0">
                <a:ea typeface="MS PGothic" pitchFamily="34" charset="-128"/>
              </a:rPr>
              <a:pPr>
                <a:defRPr/>
              </a:pPr>
              <a:t>13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5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F8E6B-1BB7-40B6-80EF-676B14524E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 15, 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Vaccine Preventable Cancer Summit:  Focus on Hepatitis B and HPV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7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Vaccine Preventable Cancer Summit:  Focus on Hepatitis B and HPV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Sep 15, 2017</a:t>
            </a: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8905602F-017D-4B66-9AE3-32BD4A4B4F1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235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Challenges &amp; Opportunites in Reducing Disparities Posed by Hepatitis Viruses</a:t>
            </a:r>
          </a:p>
        </p:txBody>
      </p:sp>
      <p:sp>
        <p:nvSpPr>
          <p:cNvPr id="323587" name="Rectangle 6"/>
          <p:cNvSpPr txBox="1">
            <a:spLocks noGrp="1" noChangeArrowheads="1"/>
          </p:cNvSpPr>
          <p:nvPr/>
        </p:nvSpPr>
        <p:spPr bwMode="auto">
          <a:xfrm>
            <a:off x="0" y="8686490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Feb 4, 2009 AACR The Science of Cancer Health Disparities </a:t>
            </a:r>
          </a:p>
        </p:txBody>
      </p:sp>
      <p:sp>
        <p:nvSpPr>
          <p:cNvPr id="323588" name="Rectangle 7"/>
          <p:cNvSpPr txBox="1">
            <a:spLocks noGrp="1" noChangeArrowheads="1"/>
          </p:cNvSpPr>
          <p:nvPr/>
        </p:nvSpPr>
        <p:spPr bwMode="auto">
          <a:xfrm>
            <a:off x="3886200" y="8686490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4D3E51F3-681E-4506-9157-7B6CE1F0CC27}" type="slidenum">
              <a:rPr lang="en-US" altLang="en-US" sz="1200">
                <a:latin typeface="Times New Roman" pitchFamily="18" charset="0"/>
              </a:rPr>
              <a:pPr algn="r" eaLnBrk="1" hangingPunct="1"/>
              <a:t>17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23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6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950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8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4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5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0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7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F02A-7F7C-4C54-806B-24D7A113E5A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F33A-9FBB-42B1-8CCA-AADA3D4D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89560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to the Future: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Forthcoming Vaccine Milestones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Moon S. Chen, Jr., Ph.D., M.P.H.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Professor &amp; Associate Director, Cancer Control/Cancer Health Disparities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UC Davis Comprehensive Cancer Center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Sacramento, CA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0" y="6096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+mj-lt"/>
              </a:rPr>
              <a:t>Public Education &amp; Advocacy</a:t>
            </a:r>
            <a:endParaRPr lang="en-US" alt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62" y="2286000"/>
            <a:ext cx="4419600" cy="32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Questions to be answered: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Given the higher uptake of HBV vax vs HPV vax:</a:t>
            </a:r>
          </a:p>
          <a:p>
            <a:r>
              <a:rPr lang="en-US" sz="3600" b="1" dirty="0">
                <a:latin typeface="+mj-lt"/>
                <a:cs typeface="Arial" panose="020B0604020202020204" pitchFamily="34" charset="0"/>
              </a:rPr>
              <a:t>W</a:t>
            </a:r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hat accounts for the differences?</a:t>
            </a:r>
          </a:p>
          <a:p>
            <a:r>
              <a:rPr lang="en-US" sz="3600" b="1" dirty="0">
                <a:latin typeface="+mj-lt"/>
                <a:cs typeface="Arial" panose="020B0604020202020204" pitchFamily="34" charset="0"/>
              </a:rPr>
              <a:t>W</a:t>
            </a:r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hat might be leveraged because of the commonalities between HBV vax and HPV vax?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001000" cy="8683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b="1" u="sng" dirty="0" smtClean="0">
                <a:solidFill>
                  <a:srgbClr val="FF0000"/>
                </a:solidFill>
                <a:effectLst/>
              </a:rPr>
              <a:t>Differences: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  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Comparing </a:t>
            </a:r>
            <a:r>
              <a:rPr lang="en-US" sz="3200" b="1" dirty="0" smtClean="0"/>
              <a:t>HBV and HPV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/>
            </a:r>
            <a:br>
              <a:rPr lang="en-US" sz="3200" b="1" dirty="0">
                <a:solidFill>
                  <a:schemeClr val="tx1"/>
                </a:solidFill>
                <a:effectLst/>
              </a:rPr>
            </a:b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382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err="1" smtClean="0">
                <a:solidFill>
                  <a:srgbClr val="FF0000"/>
                </a:solidFill>
                <a:latin typeface="+mj-lt"/>
              </a:rPr>
              <a:t>Adminstration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at birth </a:t>
            </a: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versus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pre-adolescent</a:t>
            </a:r>
            <a:endParaRPr lang="en-US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Required:</a:t>
            </a:r>
            <a:r>
              <a:rPr lang="en-US" b="1" dirty="0" smtClean="0">
                <a:solidFill>
                  <a:srgbClr val="E43424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school entry </a:t>
            </a: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versus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not required</a:t>
            </a:r>
            <a:endParaRPr lang="en-US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dirty="0">
              <a:solidFill>
                <a:srgbClr val="E43424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Uptake rates:</a:t>
            </a:r>
            <a:r>
              <a:rPr lang="en-US" b="1" dirty="0" smtClean="0">
                <a:solidFill>
                  <a:srgbClr val="E43424"/>
                </a:solidFill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90% for HBV </a:t>
            </a: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versus </a:t>
            </a:r>
            <a:r>
              <a:rPr lang="en-US" b="1" dirty="0" smtClean="0">
                <a:latin typeface="+mj-lt"/>
              </a:rPr>
              <a:t>&lt;50%</a:t>
            </a:r>
            <a:endParaRPr lang="en-US" b="1" u="sng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dirty="0">
              <a:solidFill>
                <a:srgbClr val="E43424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57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458200" cy="8683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b="1" u="sng" dirty="0" smtClean="0">
                <a:solidFill>
                  <a:srgbClr val="00B050"/>
                </a:solidFill>
              </a:rPr>
              <a:t>Commonalities</a:t>
            </a:r>
            <a:r>
              <a:rPr lang="en-US" sz="3200" b="1" u="sng" dirty="0" smtClean="0">
                <a:solidFill>
                  <a:srgbClr val="00B050"/>
                </a:solidFill>
                <a:effectLst/>
              </a:rPr>
              <a:t>:</a:t>
            </a:r>
            <a:r>
              <a:rPr lang="en-US" sz="3200" b="1" dirty="0" smtClean="0">
                <a:solidFill>
                  <a:srgbClr val="00B050"/>
                </a:solidFill>
                <a:effectLst/>
              </a:rPr>
              <a:t>  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Comparing </a:t>
            </a:r>
            <a:r>
              <a:rPr lang="en-US" sz="3200" b="1" dirty="0" smtClean="0"/>
              <a:t>HBV, HPV, &amp; smallpox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/>
            </a:r>
            <a:br>
              <a:rPr lang="en-US" sz="3200" b="1" dirty="0">
                <a:solidFill>
                  <a:schemeClr val="tx1"/>
                </a:solidFill>
                <a:effectLst/>
              </a:rPr>
            </a:b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rgbClr val="00B050"/>
                </a:solidFill>
              </a:rPr>
              <a:t>Reservoir: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occurs only </a:t>
            </a:r>
            <a:r>
              <a:rPr lang="en-US" b="1" dirty="0"/>
              <a:t>in humans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Etiology: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all are viruses</a:t>
            </a:r>
            <a:endParaRPr 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dirty="0">
              <a:solidFill>
                <a:srgbClr val="E43424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rgbClr val="00B050"/>
                </a:solidFill>
              </a:rPr>
              <a:t>Transmission: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/>
              <a:t>infectious</a:t>
            </a:r>
            <a:endParaRPr lang="en-US" b="1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dirty="0">
              <a:solidFill>
                <a:srgbClr val="E43424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rgbClr val="00B050"/>
                </a:solidFill>
              </a:rPr>
              <a:t>Prevention: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en-US" b="1" dirty="0" smtClean="0"/>
              <a:t>all vaccine-preventable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Potential: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b="1" i="1" dirty="0" smtClean="0"/>
              <a:t>Can be eradicated?</a:t>
            </a:r>
            <a:endParaRPr lang="en-US" b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Questions to be answered: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What can we do to apply our aspirations towards improving the uptake of HPV and HBV vax?  </a:t>
            </a:r>
          </a:p>
          <a:p>
            <a:endParaRPr lang="en-US" sz="36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0" descr="http://www.homewooden.ch/images/BAMBO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233" y="0"/>
            <a:ext cx="2639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28600" y="3073361"/>
            <a:ext cx="3871736" cy="1422441"/>
            <a:chOff x="228600" y="2216109"/>
            <a:chExt cx="3871736" cy="1422441"/>
          </a:xfrm>
          <a:solidFill>
            <a:schemeClr val="accent1"/>
          </a:solidFill>
        </p:grpSpPr>
        <p:sp>
          <p:nvSpPr>
            <p:cNvPr id="54" name="Pentagon 53"/>
            <p:cNvSpPr/>
            <p:nvPr/>
          </p:nvSpPr>
          <p:spPr>
            <a:xfrm flipV="1">
              <a:off x="228600" y="2216109"/>
              <a:ext cx="3871736" cy="1422441"/>
            </a:xfrm>
            <a:custGeom>
              <a:avLst/>
              <a:gdLst>
                <a:gd name="connsiteX0" fmla="*/ 3508331 w 3871736"/>
                <a:gd name="connsiteY0" fmla="*/ 1422441 h 1422441"/>
                <a:gd name="connsiteX1" fmla="*/ 3871736 w 3871736"/>
                <a:gd name="connsiteY1" fmla="*/ 991441 h 1422441"/>
                <a:gd name="connsiteX2" fmla="*/ 3502128 w 3871736"/>
                <a:gd name="connsiteY2" fmla="*/ 354775 h 1422441"/>
                <a:gd name="connsiteX3" fmla="*/ 3505200 w 3871736"/>
                <a:gd name="connsiteY3" fmla="*/ 323274 h 1422441"/>
                <a:gd name="connsiteX4" fmla="*/ 3192434 w 3871736"/>
                <a:gd name="connsiteY4" fmla="*/ 0 h 1422441"/>
                <a:gd name="connsiteX5" fmla="*/ 3041704 w 3871736"/>
                <a:gd name="connsiteY5" fmla="*/ 41667 h 1422441"/>
                <a:gd name="connsiteX6" fmla="*/ 0 w 3871736"/>
                <a:gd name="connsiteY6" fmla="*/ 41667 h 1422441"/>
                <a:gd name="connsiteX7" fmla="*/ 0 w 3871736"/>
                <a:gd name="connsiteY7" fmla="*/ 604881 h 1422441"/>
                <a:gd name="connsiteX8" fmla="*/ 3030482 w 3871736"/>
                <a:gd name="connsiteY8" fmla="*/ 604881 h 1422441"/>
                <a:gd name="connsiteX9" fmla="*/ 3508331 w 3871736"/>
                <a:gd name="connsiteY9" fmla="*/ 1422441 h 142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1736" h="1422441">
                  <a:moveTo>
                    <a:pt x="3508331" y="1422441"/>
                  </a:moveTo>
                  <a:lnTo>
                    <a:pt x="3871736" y="991441"/>
                  </a:lnTo>
                  <a:cubicBezTo>
                    <a:pt x="3716165" y="725272"/>
                    <a:pt x="3657699" y="620944"/>
                    <a:pt x="3502128" y="354775"/>
                  </a:cubicBezTo>
                  <a:cubicBezTo>
                    <a:pt x="3504699" y="344511"/>
                    <a:pt x="3505200" y="333953"/>
                    <a:pt x="3505200" y="323274"/>
                  </a:cubicBezTo>
                  <a:cubicBezTo>
                    <a:pt x="3505200" y="144735"/>
                    <a:pt x="3365170" y="0"/>
                    <a:pt x="3192434" y="0"/>
                  </a:cubicBezTo>
                  <a:cubicBezTo>
                    <a:pt x="3137482" y="0"/>
                    <a:pt x="3085839" y="14648"/>
                    <a:pt x="3041704" y="41667"/>
                  </a:cubicBezTo>
                  <a:lnTo>
                    <a:pt x="0" y="41667"/>
                  </a:lnTo>
                  <a:lnTo>
                    <a:pt x="0" y="604881"/>
                  </a:lnTo>
                  <a:lnTo>
                    <a:pt x="3030482" y="604881"/>
                  </a:lnTo>
                  <a:lnTo>
                    <a:pt x="3508331" y="142244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114300" dir="5400000" sx="90000" sy="-19000" rotWithShape="0">
                <a:prstClr val="black">
                  <a:alpha val="18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softEdge">
              <a:bevelT w="1206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400" b="1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8600" y="3083204"/>
              <a:ext cx="3429000" cy="45720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b="1" dirty="0" smtClean="0">
                  <a:solidFill>
                    <a:prstClr val="white">
                      <a:lumMod val="95000"/>
                    </a:prstClr>
                  </a:solidFill>
                  <a:latin typeface="Century Gothic"/>
                </a:rPr>
                <a:t>HPV vaccinations</a:t>
              </a:r>
              <a:endParaRPr lang="en-US" sz="2400" b="1" dirty="0">
                <a:solidFill>
                  <a:prstClr val="white">
                    <a:lumMod val="95000"/>
                  </a:prstClr>
                </a:solidFill>
                <a:latin typeface="Century Gothic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1286" y="2170341"/>
            <a:ext cx="3938148" cy="1368121"/>
            <a:chOff x="221285" y="1313090"/>
            <a:chExt cx="3938148" cy="1368121"/>
          </a:xfrm>
        </p:grpSpPr>
        <p:sp>
          <p:nvSpPr>
            <p:cNvPr id="45" name="Pentagon 44"/>
            <p:cNvSpPr/>
            <p:nvPr/>
          </p:nvSpPr>
          <p:spPr>
            <a:xfrm>
              <a:off x="228600" y="1313090"/>
              <a:ext cx="3930833" cy="1368121"/>
            </a:xfrm>
            <a:custGeom>
              <a:avLst/>
              <a:gdLst/>
              <a:ahLst/>
              <a:cxnLst/>
              <a:rect l="l" t="t" r="r" b="b"/>
              <a:pathLst>
                <a:path w="3930833" h="1368121">
                  <a:moveTo>
                    <a:pt x="3192434" y="0"/>
                  </a:moveTo>
                  <a:cubicBezTo>
                    <a:pt x="3365170" y="0"/>
                    <a:pt x="3505200" y="137073"/>
                    <a:pt x="3505200" y="306161"/>
                  </a:cubicBezTo>
                  <a:lnTo>
                    <a:pt x="3499546" y="361065"/>
                  </a:lnTo>
                  <a:lnTo>
                    <a:pt x="3930833" y="1098962"/>
                  </a:lnTo>
                  <a:lnTo>
                    <a:pt x="3470323" y="1368121"/>
                  </a:lnTo>
                  <a:lnTo>
                    <a:pt x="3005508" y="572860"/>
                  </a:lnTo>
                  <a:lnTo>
                    <a:pt x="0" y="572860"/>
                  </a:lnTo>
                  <a:lnTo>
                    <a:pt x="0" y="39460"/>
                  </a:lnTo>
                  <a:lnTo>
                    <a:pt x="3041706" y="39460"/>
                  </a:lnTo>
                  <a:cubicBezTo>
                    <a:pt x="3085886" y="13860"/>
                    <a:pt x="3137507" y="0"/>
                    <a:pt x="319243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14300" dir="5400000" sx="90000" sy="-19000" rotWithShape="0">
                <a:prstClr val="black">
                  <a:alpha val="18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softEdge">
              <a:bevelT w="1206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1285" y="1392174"/>
              <a:ext cx="34290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b="1" dirty="0" smtClean="0">
                  <a:solidFill>
                    <a:prstClr val="white">
                      <a:lumMod val="95000"/>
                    </a:prstClr>
                  </a:solidFill>
                  <a:latin typeface="Century Gothic"/>
                </a:rPr>
                <a:t>HBV vaccinations</a:t>
              </a:r>
              <a:endParaRPr lang="en-US" sz="2400" b="1" dirty="0">
                <a:solidFill>
                  <a:prstClr val="white">
                    <a:lumMod val="95000"/>
                  </a:prstClr>
                </a:solidFill>
                <a:latin typeface="Century Gothic"/>
              </a:endParaRPr>
            </a:p>
          </p:txBody>
        </p:sp>
      </p:grpSp>
      <p:sp>
        <p:nvSpPr>
          <p:cNvPr id="56" name="Pentagon 55"/>
          <p:cNvSpPr/>
          <p:nvPr/>
        </p:nvSpPr>
        <p:spPr>
          <a:xfrm>
            <a:off x="4343400" y="3048000"/>
            <a:ext cx="4495800" cy="53340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contrasting" dir="t"/>
          </a:scene3d>
          <a:sp3d prstMaterial="softEdge">
            <a:bevelT w="120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entury Gothic"/>
              </a:rPr>
              <a:t>Increasing Uptake of Vaccine Preventable Cancers </a:t>
            </a:r>
            <a:endParaRPr lang="en-US" sz="20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Rounded Rectangle 1"/>
          <p:cNvSpPr/>
          <p:nvPr/>
        </p:nvSpPr>
        <p:spPr>
          <a:xfrm rot="3924310">
            <a:off x="3262683" y="3088153"/>
            <a:ext cx="1070135" cy="488863"/>
          </a:xfrm>
          <a:prstGeom prst="roundRect">
            <a:avLst>
              <a:gd name="adj" fmla="val 46534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 fontScale="92500" lnSpcReduction="10000"/>
          </a:bodyPr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6" name="Rounded Rectangle 35"/>
          <p:cNvSpPr/>
          <p:nvPr/>
        </p:nvSpPr>
        <p:spPr>
          <a:xfrm rot="3924310">
            <a:off x="3788770" y="3064286"/>
            <a:ext cx="1070135" cy="488863"/>
          </a:xfrm>
          <a:prstGeom prst="roundRect">
            <a:avLst>
              <a:gd name="adj" fmla="val 4653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 fontScale="92500" lnSpcReduction="10000"/>
          </a:bodyPr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4" name="Elbow Connector 3"/>
          <p:cNvCxnSpPr>
            <a:endCxn id="40" idx="1"/>
          </p:cNvCxnSpPr>
          <p:nvPr/>
        </p:nvCxnSpPr>
        <p:spPr>
          <a:xfrm rot="5400000" flipH="1" flipV="1">
            <a:off x="3520047" y="1860459"/>
            <a:ext cx="1951506" cy="1371600"/>
          </a:xfrm>
          <a:prstGeom prst="bentConnector2">
            <a:avLst/>
          </a:prstGeom>
          <a:ln w="25400">
            <a:solidFill>
              <a:srgbClr val="A6951A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3962400" y="3733800"/>
            <a:ext cx="1676400" cy="914400"/>
          </a:xfrm>
          <a:prstGeom prst="bentConnector3">
            <a:avLst>
              <a:gd name="adj1" fmla="val 99309"/>
            </a:avLst>
          </a:prstGeom>
          <a:ln w="25400">
            <a:solidFill>
              <a:srgbClr val="A6951A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81600" y="1083612"/>
            <a:ext cx="3962400" cy="973788"/>
          </a:xfrm>
          <a:prstGeom prst="rect">
            <a:avLst/>
          </a:prstGeom>
          <a:noFill/>
        </p:spPr>
        <p:txBody>
          <a:bodyPr wrap="square" lIns="121917" tIns="60958" rIns="121917" bIns="60958" rtlCol="0" anchor="ctr" anchorCtr="0">
            <a:normAutofit fontScale="25000" lnSpcReduction="20000"/>
          </a:bodyPr>
          <a:lstStyle/>
          <a:p>
            <a:r>
              <a:rPr lang="en-US" sz="12800" b="1" dirty="0" smtClean="0">
                <a:solidFill>
                  <a:srgbClr val="002060"/>
                </a:solidFill>
                <a:latin typeface="Century Gothic"/>
              </a:rPr>
              <a:t>Messaging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8000" b="1" dirty="0" smtClean="0">
                <a:solidFill>
                  <a:srgbClr val="002060"/>
                </a:solidFill>
                <a:latin typeface="Century Gothic"/>
              </a:rPr>
              <a:t>Provider pivotal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8000" b="1" dirty="0" smtClean="0">
                <a:solidFill>
                  <a:srgbClr val="002060"/>
                </a:solidFill>
                <a:latin typeface="Century Gothic"/>
              </a:rPr>
              <a:t>“Routine-</a:t>
            </a:r>
            <a:r>
              <a:rPr lang="en-US" sz="8000" b="1" dirty="0" err="1" smtClean="0">
                <a:solidFill>
                  <a:srgbClr val="002060"/>
                </a:solidFill>
                <a:latin typeface="Century Gothic"/>
              </a:rPr>
              <a:t>ize</a:t>
            </a:r>
            <a:r>
              <a:rPr lang="en-US" sz="8000" b="1" dirty="0" smtClean="0">
                <a:solidFill>
                  <a:srgbClr val="002060"/>
                </a:solidFill>
                <a:latin typeface="Century Gothic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8000" b="1" dirty="0" smtClean="0">
                <a:solidFill>
                  <a:srgbClr val="002060"/>
                </a:solidFill>
                <a:latin typeface="Century Gothic"/>
              </a:rPr>
              <a:t>Cancer prevention</a:t>
            </a:r>
          </a:p>
          <a:p>
            <a:pPr lvl="1"/>
            <a:endParaRPr lang="en-US" sz="4900" b="1" dirty="0" smtClean="0">
              <a:solidFill>
                <a:srgbClr val="002060"/>
              </a:solidFill>
              <a:latin typeface="Century Gothic"/>
            </a:endParaRPr>
          </a:p>
          <a:p>
            <a:endParaRPr lang="en-US" sz="1400" b="1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57800" y="4397656"/>
            <a:ext cx="3886200" cy="1164944"/>
          </a:xfrm>
          <a:prstGeom prst="rect">
            <a:avLst/>
          </a:prstGeom>
          <a:noFill/>
        </p:spPr>
        <p:txBody>
          <a:bodyPr wrap="square" lIns="121917" tIns="60958" rIns="121917" bIns="60958" rtlCol="0" anchor="ctr" anchorCtr="0"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entury Gothic"/>
              </a:rPr>
              <a:t>Means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Century Gothic"/>
              </a:rPr>
              <a:t>Educated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entury Gothic"/>
              </a:rPr>
              <a:t>S</a:t>
            </a:r>
            <a:r>
              <a:rPr lang="en-US" sz="2000" b="1" dirty="0" smtClean="0">
                <a:solidFill>
                  <a:srgbClr val="002060"/>
                </a:solidFill>
                <a:latin typeface="Century Gothic"/>
              </a:rPr>
              <a:t>ingle dosing, 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Century Gothic"/>
              </a:rPr>
              <a:t>Administer at birth</a:t>
            </a:r>
          </a:p>
          <a:p>
            <a:endParaRPr lang="en-US" sz="1400" b="1" dirty="0" smtClean="0">
              <a:solidFill>
                <a:srgbClr val="002060"/>
              </a:solidFill>
              <a:latin typeface="Century Gothic"/>
            </a:endParaRPr>
          </a:p>
          <a:p>
            <a:endParaRPr lang="en-US" sz="1400" b="1" dirty="0">
              <a:solidFill>
                <a:srgbClr val="002060"/>
              </a:solidFill>
              <a:latin typeface="Century Gothic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84515" y="2325624"/>
            <a:ext cx="704088" cy="118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97340-93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2702"/>
            <a:ext cx="9296400" cy="742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sunris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1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22341" r="35909" b="54569"/>
          <a:stretch/>
        </p:blipFill>
        <p:spPr bwMode="auto">
          <a:xfrm>
            <a:off x="406399" y="914400"/>
            <a:ext cx="846424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048000" y="914400"/>
            <a:ext cx="3200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Questions to be answered: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1.  What are our aspirations for improving the uptake of vax?</a:t>
            </a:r>
          </a:p>
          <a:p>
            <a:pPr marL="0" indent="0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+mj-lt"/>
                <a:cs typeface="Arial" panose="020B0604020202020204" pitchFamily="34" charset="0"/>
              </a:rPr>
              <a:t>Achievable through basic science research and </a:t>
            </a:r>
            <a:r>
              <a:rPr lang="en-US" sz="1800" dirty="0" smtClean="0">
                <a:latin typeface="+mj-lt"/>
                <a:cs typeface="Arial" panose="020B0604020202020204" pitchFamily="34" charset="0"/>
              </a:rPr>
              <a:t>technology?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+mj-lt"/>
                <a:cs typeface="Arial" panose="020B0604020202020204" pitchFamily="34" charset="0"/>
              </a:rPr>
              <a:t>Achievable through provider </a:t>
            </a:r>
            <a:r>
              <a:rPr lang="en-US" sz="1800" dirty="0" smtClean="0">
                <a:latin typeface="+mj-lt"/>
                <a:cs typeface="Arial" panose="020B0604020202020204" pitchFamily="34" charset="0"/>
              </a:rPr>
              <a:t>education?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+mj-lt"/>
                <a:cs typeface="Arial" panose="020B0604020202020204" pitchFamily="34" charset="0"/>
              </a:rPr>
              <a:t>Achievable through public education and </a:t>
            </a:r>
            <a:r>
              <a:rPr lang="en-US" sz="1800" dirty="0" smtClean="0">
                <a:latin typeface="+mj-lt"/>
                <a:cs typeface="Arial" panose="020B0604020202020204" pitchFamily="34" charset="0"/>
              </a:rPr>
              <a:t>advocacy?</a:t>
            </a:r>
          </a:p>
          <a:p>
            <a:pPr marL="457200" lvl="1" indent="0">
              <a:buNone/>
            </a:pP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2.  Given the higher uptake of HBV vax vs HPV vax, what accounts for the differences and what might be leveraged because of the commonalities between HBV vax and HPV vax?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3.  What can we do to apply our aspirations towards improving the uptake of HPV and HBV vax?  </a:t>
            </a:r>
          </a:p>
          <a:p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Questions to be answered: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j-lt"/>
                <a:cs typeface="Arial" panose="020B0604020202020204" pitchFamily="34" charset="0"/>
              </a:rPr>
              <a:t>What are </a:t>
            </a:r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our aspirations for improving the 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uptake of vax</a:t>
            </a:r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sz="36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+mj-lt"/>
                <a:cs typeface="Arial" panose="020B0604020202020204" pitchFamily="34" charset="0"/>
              </a:rPr>
              <a:t>Achievable through basic science research and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technology?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7239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11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ettyImages-457869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9300"/>
            <a:ext cx="76200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Questions to be answered: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j-lt"/>
                <a:cs typeface="Arial" panose="020B0604020202020204" pitchFamily="34" charset="0"/>
              </a:rPr>
              <a:t>What are </a:t>
            </a:r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our aspirations for improving the 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uptake of vax</a:t>
            </a:r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sz="36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+mj-lt"/>
                <a:cs typeface="Arial" panose="020B0604020202020204" pitchFamily="34" charset="0"/>
              </a:rPr>
              <a:t>Achievable </a:t>
            </a:r>
            <a:r>
              <a:rPr lang="en-US" dirty="0">
                <a:latin typeface="+mj-lt"/>
                <a:cs typeface="Arial" panose="020B0604020202020204" pitchFamily="34" charset="0"/>
              </a:rPr>
              <a:t>through provider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education?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36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4383" y="533400"/>
            <a:ext cx="9144000" cy="121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  <a:tileRect/>
                </a:gra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Encourage provider leadership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33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447925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Questions to be answered: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j-lt"/>
                <a:cs typeface="Arial" panose="020B0604020202020204" pitchFamily="34" charset="0"/>
              </a:rPr>
              <a:t>What are </a:t>
            </a:r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our aspirations for improving the 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uptake of vax</a:t>
            </a:r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+mj-lt"/>
                <a:cs typeface="Arial" panose="020B0604020202020204" pitchFamily="34" charset="0"/>
              </a:rPr>
              <a:t>Achievable </a:t>
            </a:r>
            <a:r>
              <a:rPr lang="en-US" dirty="0">
                <a:latin typeface="+mj-lt"/>
                <a:cs typeface="Arial" panose="020B0604020202020204" pitchFamily="34" charset="0"/>
              </a:rPr>
              <a:t>through public education and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advocacy?</a:t>
            </a:r>
          </a:p>
          <a:p>
            <a:pPr marL="457200" lvl="1" indent="0">
              <a:buNone/>
            </a:pP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485</Words>
  <Application>Microsoft Office PowerPoint</Application>
  <PresentationFormat>On-screen Show (4:3)</PresentationFormat>
  <Paragraphs>93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PGothic</vt:lpstr>
      <vt:lpstr>Arial</vt:lpstr>
      <vt:lpstr>Calibri</vt:lpstr>
      <vt:lpstr>Century Gothic</vt:lpstr>
      <vt:lpstr>Times New Roman</vt:lpstr>
      <vt:lpstr>Office Theme</vt:lpstr>
      <vt:lpstr>Looking to the Future: Forthcoming Vaccine Milestones</vt:lpstr>
      <vt:lpstr>PowerPoint Presentation</vt:lpstr>
      <vt:lpstr>Questions to be answered:</vt:lpstr>
      <vt:lpstr>Questions to be answered:</vt:lpstr>
      <vt:lpstr>PowerPoint Presentation</vt:lpstr>
      <vt:lpstr>PowerPoint Presentation</vt:lpstr>
      <vt:lpstr>Questions to be answered:</vt:lpstr>
      <vt:lpstr>PowerPoint Presentation</vt:lpstr>
      <vt:lpstr>Questions to be answered:</vt:lpstr>
      <vt:lpstr>PowerPoint Presentation</vt:lpstr>
      <vt:lpstr>Questions to be answered:</vt:lpstr>
      <vt:lpstr>Differences:  Comparing HBV and HPV </vt:lpstr>
      <vt:lpstr>Commonalities:  Comparing HBV, HPV, &amp; smallpox </vt:lpstr>
      <vt:lpstr>Questions to be answered:</vt:lpstr>
      <vt:lpstr>PowerPoint Presentation</vt:lpstr>
      <vt:lpstr>PowerPoint Presentation</vt:lpstr>
      <vt:lpstr>PowerPoint Presentation</vt:lpstr>
    </vt:vector>
  </TitlesOfParts>
  <Company>UCDHS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ntwadmin</dc:creator>
  <cp:lastModifiedBy>ARCADI KOLCHAK</cp:lastModifiedBy>
  <cp:revision>39</cp:revision>
  <dcterms:created xsi:type="dcterms:W3CDTF">2017-09-07T20:07:02Z</dcterms:created>
  <dcterms:modified xsi:type="dcterms:W3CDTF">2017-09-14T20:07:12Z</dcterms:modified>
</cp:coreProperties>
</file>